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3"/>
  </p:notesMasterIdLst>
  <p:sldIdLst>
    <p:sldId id="256" r:id="rId2"/>
    <p:sldId id="257" r:id="rId3"/>
    <p:sldId id="258" r:id="rId4"/>
    <p:sldId id="259" r:id="rId5"/>
    <p:sldId id="260" r:id="rId6"/>
    <p:sldId id="261" r:id="rId7"/>
    <p:sldId id="262" r:id="rId8"/>
    <p:sldId id="263" r:id="rId9"/>
    <p:sldId id="267" r:id="rId10"/>
    <p:sldId id="265" r:id="rId11"/>
    <p:sldId id="266" r:id="rId12"/>
  </p:sldIdLst>
  <p:sldSz cx="9144000" cy="5143500" type="screen16x9"/>
  <p:notesSz cx="6858000" cy="9144000"/>
  <p:embeddedFontLst>
    <p:embeddedFont>
      <p:font typeface="Impact" panose="020B0806030902050204" pitchFamily="34" charset="0"/>
      <p:regular r:id="rId14"/>
    </p:embeddedFont>
    <p:embeddedFont>
      <p:font typeface="Open Sans" panose="020B0604020202020204" charset="0"/>
      <p:regular r:id="rId15"/>
      <p:bold r:id="rId16"/>
      <p:italic r:id="rId17"/>
      <p:boldItalic r:id="rId18"/>
    </p:embeddedFont>
    <p:embeddedFont>
      <p:font typeface="PT Sans Narrow" panose="020B0604020202020204" charset="0"/>
      <p:regular r:id="rId19"/>
      <p:bold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882" y="7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84c7eacb99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84c7eacb99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778ccf0bda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778ccf0bd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778ccf0bda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778ccf0bda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84c7eacb99_0_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84c7eacb99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84c7eacb99_0_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84c7eacb99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84c7eacb99_0_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84c7eacb99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84c7eacb99_0_10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84c7eacb99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84c7eacb99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84c7eacb99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85245bccef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85245bccef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84c7eacb99_0_9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84c7eacb99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1575035" y="3158252"/>
            <a:ext cx="5622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9" name="Google Shape;19;p2"/>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20" name="Google Shape;2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txBox="1">
            <a:spLocks noGrp="1"/>
          </p:cNvSpPr>
          <p:nvPr>
            <p:ph type="title"/>
          </p:nvPr>
        </p:nvSpPr>
        <p:spPr>
          <a:xfrm>
            <a:off x="311700" y="814800"/>
            <a:ext cx="8571300" cy="9420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9" name="Google Shape;2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311700" y="1266175"/>
            <a:ext cx="3999900" cy="33027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3" name="Google Shape;33;p5"/>
          <p:cNvSpPr txBox="1">
            <a:spLocks noGrp="1"/>
          </p:cNvSpPr>
          <p:nvPr>
            <p:ph type="body" idx="2"/>
          </p:nvPr>
        </p:nvSpPr>
        <p:spPr>
          <a:xfrm>
            <a:off x="4832400" y="1266175"/>
            <a:ext cx="3999900" cy="33027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4" name="Google Shape;3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7" name="Google Shape;3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1" name="Google Shape;4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526350"/>
            <a:ext cx="5613600" cy="4090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dk2"/>
              </a:buClr>
              <a:buSzPts val="5400"/>
              <a:buNone/>
              <a:defRPr sz="5400" b="0">
                <a:solidFill>
                  <a:schemeClr val="dk2"/>
                </a:solidFill>
              </a:defRPr>
            </a:lvl1pPr>
            <a:lvl2pPr lvl="1">
              <a:spcBef>
                <a:spcPts val="0"/>
              </a:spcBef>
              <a:spcAft>
                <a:spcPts val="0"/>
              </a:spcAft>
              <a:buClr>
                <a:schemeClr val="dk2"/>
              </a:buClr>
              <a:buSzPts val="5400"/>
              <a:buNone/>
              <a:defRPr sz="5400" b="0">
                <a:solidFill>
                  <a:schemeClr val="dk2"/>
                </a:solidFill>
              </a:defRPr>
            </a:lvl2pPr>
            <a:lvl3pPr lvl="2">
              <a:spcBef>
                <a:spcPts val="0"/>
              </a:spcBef>
              <a:spcAft>
                <a:spcPts val="0"/>
              </a:spcAft>
              <a:buClr>
                <a:schemeClr val="dk2"/>
              </a:buClr>
              <a:buSzPts val="5400"/>
              <a:buNone/>
              <a:defRPr sz="5400" b="0">
                <a:solidFill>
                  <a:schemeClr val="dk2"/>
                </a:solidFill>
              </a:defRPr>
            </a:lvl3pPr>
            <a:lvl4pPr lvl="3">
              <a:spcBef>
                <a:spcPts val="0"/>
              </a:spcBef>
              <a:spcAft>
                <a:spcPts val="0"/>
              </a:spcAft>
              <a:buClr>
                <a:schemeClr val="dk2"/>
              </a:buClr>
              <a:buSzPts val="5400"/>
              <a:buNone/>
              <a:defRPr sz="5400" b="0">
                <a:solidFill>
                  <a:schemeClr val="dk2"/>
                </a:solidFill>
              </a:defRPr>
            </a:lvl4pPr>
            <a:lvl5pPr lvl="4">
              <a:spcBef>
                <a:spcPts val="0"/>
              </a:spcBef>
              <a:spcAft>
                <a:spcPts val="0"/>
              </a:spcAft>
              <a:buClr>
                <a:schemeClr val="dk2"/>
              </a:buClr>
              <a:buSzPts val="5400"/>
              <a:buNone/>
              <a:defRPr sz="5400" b="0">
                <a:solidFill>
                  <a:schemeClr val="dk2"/>
                </a:solidFill>
              </a:defRPr>
            </a:lvl5pPr>
            <a:lvl6pPr lvl="5">
              <a:spcBef>
                <a:spcPts val="0"/>
              </a:spcBef>
              <a:spcAft>
                <a:spcPts val="0"/>
              </a:spcAft>
              <a:buClr>
                <a:schemeClr val="dk2"/>
              </a:buClr>
              <a:buSzPts val="5400"/>
              <a:buNone/>
              <a:defRPr sz="5400" b="0">
                <a:solidFill>
                  <a:schemeClr val="dk2"/>
                </a:solidFill>
              </a:defRPr>
            </a:lvl6pPr>
            <a:lvl7pPr lvl="6">
              <a:spcBef>
                <a:spcPts val="0"/>
              </a:spcBef>
              <a:spcAft>
                <a:spcPts val="0"/>
              </a:spcAft>
              <a:buClr>
                <a:schemeClr val="dk2"/>
              </a:buClr>
              <a:buSzPts val="5400"/>
              <a:buNone/>
              <a:defRPr sz="5400" b="0">
                <a:solidFill>
                  <a:schemeClr val="dk2"/>
                </a:solidFill>
              </a:defRPr>
            </a:lvl7pPr>
            <a:lvl8pPr lvl="7">
              <a:spcBef>
                <a:spcPts val="0"/>
              </a:spcBef>
              <a:spcAft>
                <a:spcPts val="0"/>
              </a:spcAft>
              <a:buClr>
                <a:schemeClr val="dk2"/>
              </a:buClr>
              <a:buSzPts val="5400"/>
              <a:buNone/>
              <a:defRPr sz="5400" b="0">
                <a:solidFill>
                  <a:schemeClr val="dk2"/>
                </a:solidFill>
              </a:defRPr>
            </a:lvl8pPr>
            <a:lvl9pPr lvl="8">
              <a:spcBef>
                <a:spcPts val="0"/>
              </a:spcBef>
              <a:spcAft>
                <a:spcPts val="0"/>
              </a:spcAft>
              <a:buClr>
                <a:schemeClr val="dk2"/>
              </a:buClr>
              <a:buSzPts val="5400"/>
              <a:buNone/>
              <a:defRPr sz="5400" b="0">
                <a:solidFill>
                  <a:schemeClr val="dk2"/>
                </a:solidFill>
              </a:defRPr>
            </a:lvl9pPr>
          </a:lstStyle>
          <a:p>
            <a:endParaRPr/>
          </a:p>
        </p:txBody>
      </p:sp>
      <p:sp>
        <p:nvSpPr>
          <p:cNvPr id="44" name="Google Shape;4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 name="Google Shape;47;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265500" y="1039675"/>
            <a:ext cx="4045200" cy="16758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9" name="Google Shape;49;p9"/>
          <p:cNvSpPr txBox="1">
            <a:spLocks noGrp="1"/>
          </p:cNvSpPr>
          <p:nvPr>
            <p:ph type="subTitle" idx="1"/>
          </p:nvPr>
        </p:nvSpPr>
        <p:spPr>
          <a:xfrm>
            <a:off x="265500" y="27268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311700" y="423072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1"/>
          <p:cNvSpPr txBox="1">
            <a:spLocks noGrp="1"/>
          </p:cNvSpPr>
          <p:nvPr>
            <p:ph type="title" hasCustomPrompt="1"/>
          </p:nvPr>
        </p:nvSpPr>
        <p:spPr>
          <a:xfrm>
            <a:off x="311700" y="1304850"/>
            <a:ext cx="8520600" cy="15384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a:spLocks noGrp="1"/>
          </p:cNvSpPr>
          <p:nvPr>
            <p:ph type="body" idx="1"/>
          </p:nvPr>
        </p:nvSpPr>
        <p:spPr>
          <a:xfrm>
            <a:off x="311700" y="2995650"/>
            <a:ext cx="8520600" cy="10716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9" name="Google Shape;5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trop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70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311700" y="1266325"/>
            <a:ext cx="8520600" cy="33027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Open Sans"/>
                <a:ea typeface="Open Sans"/>
                <a:cs typeface="Open Sans"/>
                <a:sym typeface="Open Sans"/>
              </a:defRPr>
            </a:lvl1pPr>
            <a:lvl2pPr lvl="1" algn="r">
              <a:buNone/>
              <a:defRPr sz="1000">
                <a:solidFill>
                  <a:schemeClr val="dk2"/>
                </a:solidFill>
                <a:latin typeface="Open Sans"/>
                <a:ea typeface="Open Sans"/>
                <a:cs typeface="Open Sans"/>
                <a:sym typeface="Open Sans"/>
              </a:defRPr>
            </a:lvl2pPr>
            <a:lvl3pPr lvl="2" algn="r">
              <a:buNone/>
              <a:defRPr sz="1000">
                <a:solidFill>
                  <a:schemeClr val="dk2"/>
                </a:solidFill>
                <a:latin typeface="Open Sans"/>
                <a:ea typeface="Open Sans"/>
                <a:cs typeface="Open Sans"/>
                <a:sym typeface="Open Sans"/>
              </a:defRPr>
            </a:lvl3pPr>
            <a:lvl4pPr lvl="3" algn="r">
              <a:buNone/>
              <a:defRPr sz="1000">
                <a:solidFill>
                  <a:schemeClr val="dk2"/>
                </a:solidFill>
                <a:latin typeface="Open Sans"/>
                <a:ea typeface="Open Sans"/>
                <a:cs typeface="Open Sans"/>
                <a:sym typeface="Open Sans"/>
              </a:defRPr>
            </a:lvl4pPr>
            <a:lvl5pPr lvl="4" algn="r">
              <a:buNone/>
              <a:defRPr sz="1000">
                <a:solidFill>
                  <a:schemeClr val="dk2"/>
                </a:solidFill>
                <a:latin typeface="Open Sans"/>
                <a:ea typeface="Open Sans"/>
                <a:cs typeface="Open Sans"/>
                <a:sym typeface="Open Sans"/>
              </a:defRPr>
            </a:lvl5pPr>
            <a:lvl6pPr lvl="5" algn="r">
              <a:buNone/>
              <a:defRPr sz="1000">
                <a:solidFill>
                  <a:schemeClr val="dk2"/>
                </a:solidFill>
                <a:latin typeface="Open Sans"/>
                <a:ea typeface="Open Sans"/>
                <a:cs typeface="Open Sans"/>
                <a:sym typeface="Open Sans"/>
              </a:defRPr>
            </a:lvl6pPr>
            <a:lvl7pPr lvl="6" algn="r">
              <a:buNone/>
              <a:defRPr sz="1000">
                <a:solidFill>
                  <a:schemeClr val="dk2"/>
                </a:solidFill>
                <a:latin typeface="Open Sans"/>
                <a:ea typeface="Open Sans"/>
                <a:cs typeface="Open Sans"/>
                <a:sym typeface="Open Sans"/>
              </a:defRPr>
            </a:lvl7pPr>
            <a:lvl8pPr lvl="7" algn="r">
              <a:buNone/>
              <a:defRPr sz="1000">
                <a:solidFill>
                  <a:schemeClr val="dk2"/>
                </a:solidFill>
                <a:latin typeface="Open Sans"/>
                <a:ea typeface="Open Sans"/>
                <a:cs typeface="Open Sans"/>
                <a:sym typeface="Open Sans"/>
              </a:defRPr>
            </a:lvl8pPr>
            <a:lvl9pPr lvl="8" algn="r">
              <a:buNone/>
              <a:defRPr sz="1000">
                <a:solidFill>
                  <a:schemeClr val="dk2"/>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3"/>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Family Life - part 3</a:t>
            </a:r>
            <a:endParaRPr/>
          </a:p>
        </p:txBody>
      </p:sp>
      <p:sp>
        <p:nvSpPr>
          <p:cNvPr id="67" name="Google Shape;67;p13"/>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Family, adjectives of personality</a:t>
            </a:r>
            <a:endParaRPr/>
          </a:p>
        </p:txBody>
      </p:sp>
      <p:sp>
        <p:nvSpPr>
          <p:cNvPr id="68" name="Google Shape;68;p13"/>
          <p:cNvSpPr txBox="1"/>
          <p:nvPr/>
        </p:nvSpPr>
        <p:spPr>
          <a:xfrm>
            <a:off x="5292225" y="4697325"/>
            <a:ext cx="3851700" cy="44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i="1">
                <a:latin typeface="Open Sans"/>
                <a:ea typeface="Open Sans"/>
                <a:cs typeface="Open Sans"/>
                <a:sym typeface="Open Sans"/>
              </a:rPr>
              <a:t>Adapted from English File Intermediate 3rd Edition, Christina Latham-Koenig and Clive Oxenden, Oxford University Press 2013</a:t>
            </a:r>
            <a:endParaRPr sz="1000" i="1">
              <a:latin typeface="Open Sans"/>
              <a:ea typeface="Open Sans"/>
              <a:cs typeface="Open Sans"/>
              <a:sym typeface="Open San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4"/>
          <p:cNvSpPr txBox="1">
            <a:spLocks noGrp="1"/>
          </p:cNvSpPr>
          <p:nvPr>
            <p:ph type="title"/>
          </p:nvPr>
        </p:nvSpPr>
        <p:spPr>
          <a:xfrm>
            <a:off x="311700" y="445025"/>
            <a:ext cx="8520600" cy="4190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b="0">
                <a:solidFill>
                  <a:schemeClr val="dk2"/>
                </a:solidFill>
                <a:latin typeface="Open Sans"/>
                <a:ea typeface="Open Sans"/>
                <a:cs typeface="Open Sans"/>
                <a:sym typeface="Open Sans"/>
              </a:rPr>
              <a:t>Do you have brothers and sisters, or are you an only child?</a:t>
            </a:r>
            <a:endParaRPr sz="1800" b="0">
              <a:solidFill>
                <a:schemeClr val="dk2"/>
              </a:solidFill>
              <a:latin typeface="Open Sans"/>
              <a:ea typeface="Open Sans"/>
              <a:cs typeface="Open Sans"/>
              <a:sym typeface="Open Sans"/>
            </a:endParaRPr>
          </a:p>
          <a:p>
            <a:pPr marL="0" lvl="0" indent="0" algn="l" rtl="0">
              <a:lnSpc>
                <a:spcPct val="115000"/>
              </a:lnSpc>
              <a:spcBef>
                <a:spcPts val="1600"/>
              </a:spcBef>
              <a:spcAft>
                <a:spcPts val="0"/>
              </a:spcAft>
              <a:buNone/>
            </a:pPr>
            <a:endParaRPr sz="1800" b="0">
              <a:solidFill>
                <a:schemeClr val="dk2"/>
              </a:solidFill>
              <a:latin typeface="Open Sans"/>
              <a:ea typeface="Open Sans"/>
              <a:cs typeface="Open Sans"/>
              <a:sym typeface="Open Sans"/>
            </a:endParaRPr>
          </a:p>
          <a:p>
            <a:pPr marL="0" lvl="0" indent="0" algn="l" rtl="0">
              <a:lnSpc>
                <a:spcPct val="115000"/>
              </a:lnSpc>
              <a:spcBef>
                <a:spcPts val="1600"/>
              </a:spcBef>
              <a:spcAft>
                <a:spcPts val="0"/>
              </a:spcAft>
              <a:buNone/>
            </a:pPr>
            <a:endParaRPr sz="1800" b="0">
              <a:solidFill>
                <a:schemeClr val="dk2"/>
              </a:solidFill>
              <a:latin typeface="Open Sans"/>
              <a:ea typeface="Open Sans"/>
              <a:cs typeface="Open Sans"/>
              <a:sym typeface="Open Sans"/>
            </a:endParaRPr>
          </a:p>
          <a:p>
            <a:pPr marL="0" lvl="0" indent="0" algn="l" rtl="0">
              <a:lnSpc>
                <a:spcPct val="115000"/>
              </a:lnSpc>
              <a:spcBef>
                <a:spcPts val="1600"/>
              </a:spcBef>
              <a:spcAft>
                <a:spcPts val="0"/>
              </a:spcAft>
              <a:buNone/>
            </a:pPr>
            <a:r>
              <a:rPr lang="en-GB" sz="1800" b="0">
                <a:solidFill>
                  <a:schemeClr val="dk2"/>
                </a:solidFill>
                <a:latin typeface="Open Sans"/>
                <a:ea typeface="Open Sans"/>
                <a:cs typeface="Open Sans"/>
                <a:sym typeface="Open Sans"/>
              </a:rPr>
              <a:t>Do you think it is good to have brothers and sisters?  Why? Why not?</a:t>
            </a:r>
            <a:endParaRPr sz="1800" b="0">
              <a:solidFill>
                <a:schemeClr val="dk2"/>
              </a:solidFill>
              <a:latin typeface="Open Sans"/>
              <a:ea typeface="Open Sans"/>
              <a:cs typeface="Open Sans"/>
              <a:sym typeface="Open Sans"/>
            </a:endParaRPr>
          </a:p>
          <a:p>
            <a:pPr marL="0" lvl="0" indent="0" algn="l" rtl="0">
              <a:lnSpc>
                <a:spcPct val="115000"/>
              </a:lnSpc>
              <a:spcBef>
                <a:spcPts val="1600"/>
              </a:spcBef>
              <a:spcAft>
                <a:spcPts val="0"/>
              </a:spcAft>
              <a:buNone/>
            </a:pPr>
            <a:endParaRPr sz="1800" b="0">
              <a:solidFill>
                <a:schemeClr val="dk2"/>
              </a:solidFill>
              <a:latin typeface="Open Sans"/>
              <a:ea typeface="Open Sans"/>
              <a:cs typeface="Open Sans"/>
              <a:sym typeface="Open Sans"/>
            </a:endParaRPr>
          </a:p>
          <a:p>
            <a:pPr marL="0" lvl="0" indent="0" algn="l" rtl="0">
              <a:lnSpc>
                <a:spcPct val="115000"/>
              </a:lnSpc>
              <a:spcBef>
                <a:spcPts val="1600"/>
              </a:spcBef>
              <a:spcAft>
                <a:spcPts val="1600"/>
              </a:spcAft>
              <a:buNone/>
            </a:pPr>
            <a:endParaRPr sz="1800" b="0">
              <a:solidFill>
                <a:schemeClr val="dk2"/>
              </a:solidFill>
              <a:latin typeface="Open Sans"/>
              <a:ea typeface="Open Sans"/>
              <a:cs typeface="Open Sans"/>
              <a:sym typeface="Open Sans"/>
            </a:endParaRPr>
          </a:p>
        </p:txBody>
      </p:sp>
      <p:sp>
        <p:nvSpPr>
          <p:cNvPr id="74" name="Google Shape;74;p14"/>
          <p:cNvSpPr txBox="1">
            <a:spLocks noGrp="1"/>
          </p:cNvSpPr>
          <p:nvPr>
            <p:ph type="body" idx="1"/>
          </p:nvPr>
        </p:nvSpPr>
        <p:spPr>
          <a:xfrm>
            <a:off x="311700" y="2476500"/>
            <a:ext cx="8520600" cy="20925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75" name="Google Shape;75;p14"/>
          <p:cNvSpPr txBox="1">
            <a:spLocks noGrp="1"/>
          </p:cNvSpPr>
          <p:nvPr>
            <p:ph type="body" idx="1"/>
          </p:nvPr>
        </p:nvSpPr>
        <p:spPr>
          <a:xfrm>
            <a:off x="311700" y="1034350"/>
            <a:ext cx="8520600" cy="7902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Draw a line to match the word to the right definition. The first one has been done for you.</a:t>
            </a:r>
            <a:endParaRPr/>
          </a:p>
        </p:txBody>
      </p:sp>
      <p:sp>
        <p:nvSpPr>
          <p:cNvPr id="81" name="Google Shape;81;p15"/>
          <p:cNvSpPr txBox="1">
            <a:spLocks noGrp="1"/>
          </p:cNvSpPr>
          <p:nvPr>
            <p:ph type="body" idx="1"/>
          </p:nvPr>
        </p:nvSpPr>
        <p:spPr>
          <a:xfrm>
            <a:off x="311700" y="1266175"/>
            <a:ext cx="3999900" cy="3302700"/>
          </a:xfrm>
          <a:prstGeom prst="rect">
            <a:avLst/>
          </a:prstGeom>
        </p:spPr>
        <p:txBody>
          <a:bodyPr spcFirstLastPara="1" wrap="square" lIns="91425" tIns="91425" rIns="91425" bIns="91425" anchor="ctr" anchorCtr="0">
            <a:noAutofit/>
          </a:bodyPr>
          <a:lstStyle/>
          <a:p>
            <a:pPr marL="457200" lvl="0" indent="-317500" algn="l" rtl="0">
              <a:lnSpc>
                <a:spcPct val="200000"/>
              </a:lnSpc>
              <a:spcBef>
                <a:spcPts val="0"/>
              </a:spcBef>
              <a:spcAft>
                <a:spcPts val="0"/>
              </a:spcAft>
              <a:buSzPts val="1400"/>
              <a:buAutoNum type="arabicPeriod"/>
            </a:pPr>
            <a:r>
              <a:rPr lang="en-GB"/>
              <a:t>attention</a:t>
            </a:r>
            <a:endParaRPr/>
          </a:p>
          <a:p>
            <a:pPr marL="457200" lvl="0" indent="-317500" algn="l" rtl="0">
              <a:lnSpc>
                <a:spcPct val="200000"/>
              </a:lnSpc>
              <a:spcBef>
                <a:spcPts val="0"/>
              </a:spcBef>
              <a:spcAft>
                <a:spcPts val="0"/>
              </a:spcAft>
              <a:buSzPts val="1400"/>
              <a:buAutoNum type="arabicPeriod"/>
            </a:pPr>
            <a:r>
              <a:rPr lang="en-GB"/>
              <a:t>suffocate</a:t>
            </a:r>
            <a:endParaRPr/>
          </a:p>
          <a:p>
            <a:pPr marL="457200" lvl="0" indent="-317500" algn="l" rtl="0">
              <a:lnSpc>
                <a:spcPct val="200000"/>
              </a:lnSpc>
              <a:spcBef>
                <a:spcPts val="0"/>
              </a:spcBef>
              <a:spcAft>
                <a:spcPts val="0"/>
              </a:spcAft>
              <a:buSzPts val="1400"/>
              <a:buAutoNum type="arabicPeriod"/>
            </a:pPr>
            <a:r>
              <a:rPr lang="en-GB"/>
              <a:t>influence</a:t>
            </a:r>
            <a:endParaRPr/>
          </a:p>
          <a:p>
            <a:pPr marL="457200" lvl="0" indent="-317500" algn="l" rtl="0">
              <a:lnSpc>
                <a:spcPct val="200000"/>
              </a:lnSpc>
              <a:spcBef>
                <a:spcPts val="0"/>
              </a:spcBef>
              <a:spcAft>
                <a:spcPts val="0"/>
              </a:spcAft>
              <a:buSzPts val="1400"/>
              <a:buAutoNum type="arabicPeriod"/>
            </a:pPr>
            <a:r>
              <a:rPr lang="en-GB"/>
              <a:t>attitude</a:t>
            </a:r>
            <a:endParaRPr/>
          </a:p>
          <a:p>
            <a:pPr marL="457200" lvl="0" indent="-317500" algn="l" rtl="0">
              <a:lnSpc>
                <a:spcPct val="200000"/>
              </a:lnSpc>
              <a:spcBef>
                <a:spcPts val="0"/>
              </a:spcBef>
              <a:spcAft>
                <a:spcPts val="0"/>
              </a:spcAft>
              <a:buSzPts val="1400"/>
              <a:buAutoNum type="arabicPeriod"/>
            </a:pPr>
            <a:r>
              <a:rPr lang="en-GB"/>
              <a:t>innocent</a:t>
            </a:r>
            <a:endParaRPr/>
          </a:p>
          <a:p>
            <a:pPr marL="457200" lvl="0" indent="-317500" algn="l" rtl="0">
              <a:lnSpc>
                <a:spcPct val="200000"/>
              </a:lnSpc>
              <a:spcBef>
                <a:spcPts val="0"/>
              </a:spcBef>
              <a:spcAft>
                <a:spcPts val="0"/>
              </a:spcAft>
              <a:buSzPts val="1400"/>
              <a:buAutoNum type="arabicPeriod"/>
            </a:pPr>
            <a:r>
              <a:rPr lang="en-GB"/>
              <a:t>admire</a:t>
            </a:r>
            <a:endParaRPr/>
          </a:p>
        </p:txBody>
      </p:sp>
      <p:sp>
        <p:nvSpPr>
          <p:cNvPr id="82" name="Google Shape;82;p15"/>
          <p:cNvSpPr txBox="1">
            <a:spLocks noGrp="1"/>
          </p:cNvSpPr>
          <p:nvPr>
            <p:ph type="body" idx="2"/>
          </p:nvPr>
        </p:nvSpPr>
        <p:spPr>
          <a:xfrm>
            <a:off x="4832400" y="1266175"/>
            <a:ext cx="3999900" cy="3302700"/>
          </a:xfrm>
          <a:prstGeom prst="rect">
            <a:avLst/>
          </a:prstGeom>
        </p:spPr>
        <p:txBody>
          <a:bodyPr spcFirstLastPara="1" wrap="square" lIns="91425" tIns="91425" rIns="91425" bIns="91425" anchor="ctr" anchorCtr="0">
            <a:noAutofit/>
          </a:bodyPr>
          <a:lstStyle/>
          <a:p>
            <a:pPr marL="457200" lvl="0" indent="-311150" algn="l" rtl="0">
              <a:lnSpc>
                <a:spcPct val="100000"/>
              </a:lnSpc>
              <a:spcBef>
                <a:spcPts val="0"/>
              </a:spcBef>
              <a:spcAft>
                <a:spcPts val="0"/>
              </a:spcAft>
              <a:buSzPts val="1300"/>
              <a:buAutoNum type="alphaUcPeriod"/>
            </a:pPr>
            <a:r>
              <a:rPr lang="en-GB" sz="1300"/>
              <a:t>to think good things of someone</a:t>
            </a:r>
            <a:endParaRPr sz="1300"/>
          </a:p>
          <a:p>
            <a:pPr marL="457200" lvl="0" indent="-311150" algn="l" rtl="0">
              <a:lnSpc>
                <a:spcPct val="100000"/>
              </a:lnSpc>
              <a:spcBef>
                <a:spcPts val="1000"/>
              </a:spcBef>
              <a:spcAft>
                <a:spcPts val="0"/>
              </a:spcAft>
              <a:buSzPts val="1300"/>
              <a:buAutoNum type="alphaUcPeriod"/>
            </a:pPr>
            <a:r>
              <a:rPr lang="en-GB" sz="1300"/>
              <a:t>watching , listening to, or thinking about something carefully</a:t>
            </a:r>
            <a:endParaRPr sz="1300"/>
          </a:p>
          <a:p>
            <a:pPr marL="457200" lvl="0" indent="-311150" algn="l" rtl="0">
              <a:lnSpc>
                <a:spcPct val="100000"/>
              </a:lnSpc>
              <a:spcBef>
                <a:spcPts val="1000"/>
              </a:spcBef>
              <a:spcAft>
                <a:spcPts val="0"/>
              </a:spcAft>
              <a:buSzPts val="1300"/>
              <a:buAutoNum type="alphaUcPeriod"/>
            </a:pPr>
            <a:r>
              <a:rPr lang="en-GB" sz="1300"/>
              <a:t>Stop someone from being able to breathe</a:t>
            </a:r>
            <a:endParaRPr sz="1300"/>
          </a:p>
          <a:p>
            <a:pPr marL="457200" lvl="0" indent="-311150" algn="l" rtl="0">
              <a:lnSpc>
                <a:spcPct val="100000"/>
              </a:lnSpc>
              <a:spcBef>
                <a:spcPts val="1000"/>
              </a:spcBef>
              <a:spcAft>
                <a:spcPts val="0"/>
              </a:spcAft>
              <a:buSzPts val="1300"/>
              <a:buAutoNum type="alphaUcPeriod"/>
            </a:pPr>
            <a:r>
              <a:rPr lang="en-GB" sz="1300"/>
              <a:t>not done anything wrong</a:t>
            </a:r>
            <a:endParaRPr sz="1300"/>
          </a:p>
          <a:p>
            <a:pPr marL="457200" lvl="0" indent="-311150" algn="l" rtl="0">
              <a:lnSpc>
                <a:spcPct val="100000"/>
              </a:lnSpc>
              <a:spcBef>
                <a:spcPts val="1000"/>
              </a:spcBef>
              <a:spcAft>
                <a:spcPts val="0"/>
              </a:spcAft>
              <a:buSzPts val="1300"/>
              <a:buAutoNum type="alphaUcPeriod"/>
            </a:pPr>
            <a:r>
              <a:rPr lang="en-GB" sz="1300"/>
              <a:t>change how someone thinks, feels or behaves</a:t>
            </a:r>
            <a:endParaRPr sz="1300"/>
          </a:p>
          <a:p>
            <a:pPr marL="457200" lvl="0" indent="-311150" algn="l" rtl="0">
              <a:lnSpc>
                <a:spcPct val="100000"/>
              </a:lnSpc>
              <a:spcBef>
                <a:spcPts val="1000"/>
              </a:spcBef>
              <a:spcAft>
                <a:spcPts val="1000"/>
              </a:spcAft>
              <a:buSzPts val="1300"/>
              <a:buAutoNum type="alphaUcPeriod"/>
            </a:pPr>
            <a:r>
              <a:rPr lang="en-GB" sz="1300"/>
              <a:t>how you think or feel about something and how this makes you behave</a:t>
            </a:r>
            <a:endParaRPr sz="1300"/>
          </a:p>
        </p:txBody>
      </p:sp>
      <p:cxnSp>
        <p:nvCxnSpPr>
          <p:cNvPr id="83" name="Google Shape;83;p15"/>
          <p:cNvCxnSpPr/>
          <p:nvPr/>
        </p:nvCxnSpPr>
        <p:spPr>
          <a:xfrm>
            <a:off x="1659200" y="1645925"/>
            <a:ext cx="3291900" cy="411600"/>
          </a:xfrm>
          <a:prstGeom prst="straightConnector1">
            <a:avLst/>
          </a:prstGeom>
          <a:noFill/>
          <a:ln w="9525" cap="flat" cmpd="sng">
            <a:solidFill>
              <a:schemeClr val="accent1"/>
            </a:solidFill>
            <a:prstDash val="solid"/>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6"/>
          <p:cNvSpPr txBox="1">
            <a:spLocks noGrp="1"/>
          </p:cNvSpPr>
          <p:nvPr>
            <p:ph type="body" idx="1"/>
          </p:nvPr>
        </p:nvSpPr>
        <p:spPr>
          <a:xfrm>
            <a:off x="311700" y="1266175"/>
            <a:ext cx="3999900" cy="3302700"/>
          </a:xfrm>
          <a:prstGeom prst="rect">
            <a:avLst/>
          </a:prstGeom>
        </p:spPr>
        <p:txBody>
          <a:bodyPr spcFirstLastPara="1" wrap="square" lIns="91425" tIns="91425" rIns="91425" bIns="91425" anchor="ctr" anchorCtr="0">
            <a:noAutofit/>
          </a:bodyPr>
          <a:lstStyle/>
          <a:p>
            <a:pPr marL="457200" lvl="0" indent="-317500" algn="l" rtl="0">
              <a:lnSpc>
                <a:spcPct val="200000"/>
              </a:lnSpc>
              <a:spcBef>
                <a:spcPts val="0"/>
              </a:spcBef>
              <a:spcAft>
                <a:spcPts val="0"/>
              </a:spcAft>
              <a:buSzPts val="1400"/>
              <a:buAutoNum type="arabicPeriod"/>
            </a:pPr>
            <a:r>
              <a:rPr lang="en-GB"/>
              <a:t>attention</a:t>
            </a:r>
            <a:endParaRPr/>
          </a:p>
          <a:p>
            <a:pPr marL="457200" lvl="0" indent="-317500" algn="l" rtl="0">
              <a:lnSpc>
                <a:spcPct val="200000"/>
              </a:lnSpc>
              <a:spcBef>
                <a:spcPts val="0"/>
              </a:spcBef>
              <a:spcAft>
                <a:spcPts val="0"/>
              </a:spcAft>
              <a:buSzPts val="1400"/>
              <a:buAutoNum type="arabicPeriod"/>
            </a:pPr>
            <a:r>
              <a:rPr lang="en-GB"/>
              <a:t>suffocate</a:t>
            </a:r>
            <a:endParaRPr/>
          </a:p>
          <a:p>
            <a:pPr marL="457200" lvl="0" indent="-317500" algn="l" rtl="0">
              <a:lnSpc>
                <a:spcPct val="200000"/>
              </a:lnSpc>
              <a:spcBef>
                <a:spcPts val="0"/>
              </a:spcBef>
              <a:spcAft>
                <a:spcPts val="0"/>
              </a:spcAft>
              <a:buSzPts val="1400"/>
              <a:buAutoNum type="arabicPeriod"/>
            </a:pPr>
            <a:r>
              <a:rPr lang="en-GB"/>
              <a:t>influence</a:t>
            </a:r>
            <a:endParaRPr/>
          </a:p>
          <a:p>
            <a:pPr marL="457200" lvl="0" indent="-317500" algn="l" rtl="0">
              <a:lnSpc>
                <a:spcPct val="200000"/>
              </a:lnSpc>
              <a:spcBef>
                <a:spcPts val="0"/>
              </a:spcBef>
              <a:spcAft>
                <a:spcPts val="0"/>
              </a:spcAft>
              <a:buSzPts val="1400"/>
              <a:buAutoNum type="arabicPeriod"/>
            </a:pPr>
            <a:r>
              <a:rPr lang="en-GB"/>
              <a:t>attitude</a:t>
            </a:r>
            <a:endParaRPr/>
          </a:p>
          <a:p>
            <a:pPr marL="457200" lvl="0" indent="-317500" algn="l" rtl="0">
              <a:lnSpc>
                <a:spcPct val="200000"/>
              </a:lnSpc>
              <a:spcBef>
                <a:spcPts val="0"/>
              </a:spcBef>
              <a:spcAft>
                <a:spcPts val="0"/>
              </a:spcAft>
              <a:buSzPts val="1400"/>
              <a:buAutoNum type="arabicPeriod"/>
            </a:pPr>
            <a:r>
              <a:rPr lang="en-GB"/>
              <a:t>innocent</a:t>
            </a:r>
            <a:endParaRPr/>
          </a:p>
          <a:p>
            <a:pPr marL="457200" lvl="0" indent="-317500" algn="l" rtl="0">
              <a:lnSpc>
                <a:spcPct val="200000"/>
              </a:lnSpc>
              <a:spcBef>
                <a:spcPts val="0"/>
              </a:spcBef>
              <a:spcAft>
                <a:spcPts val="0"/>
              </a:spcAft>
              <a:buSzPts val="1400"/>
              <a:buAutoNum type="arabicPeriod"/>
            </a:pPr>
            <a:r>
              <a:rPr lang="en-GB"/>
              <a:t>admire</a:t>
            </a:r>
            <a:endParaRPr/>
          </a:p>
        </p:txBody>
      </p:sp>
      <p:sp>
        <p:nvSpPr>
          <p:cNvPr id="89" name="Google Shape;89;p16"/>
          <p:cNvSpPr txBox="1">
            <a:spLocks noGrp="1"/>
          </p:cNvSpPr>
          <p:nvPr>
            <p:ph type="body" idx="2"/>
          </p:nvPr>
        </p:nvSpPr>
        <p:spPr>
          <a:xfrm>
            <a:off x="4832400" y="1266175"/>
            <a:ext cx="3999900" cy="3302700"/>
          </a:xfrm>
          <a:prstGeom prst="rect">
            <a:avLst/>
          </a:prstGeom>
        </p:spPr>
        <p:txBody>
          <a:bodyPr spcFirstLastPara="1" wrap="square" lIns="91425" tIns="91425" rIns="91425" bIns="91425" anchor="ctr" anchorCtr="0">
            <a:noAutofit/>
          </a:bodyPr>
          <a:lstStyle/>
          <a:p>
            <a:pPr marL="457200" lvl="0" indent="-311150" algn="l" rtl="0">
              <a:lnSpc>
                <a:spcPct val="100000"/>
              </a:lnSpc>
              <a:spcBef>
                <a:spcPts val="0"/>
              </a:spcBef>
              <a:spcAft>
                <a:spcPts val="0"/>
              </a:spcAft>
              <a:buSzPts val="1300"/>
              <a:buAutoNum type="alphaUcPeriod"/>
            </a:pPr>
            <a:r>
              <a:rPr lang="en-GB" sz="1300"/>
              <a:t>to think good things of someone</a:t>
            </a:r>
            <a:endParaRPr sz="1300"/>
          </a:p>
          <a:p>
            <a:pPr marL="457200" lvl="0" indent="-311150" algn="l" rtl="0">
              <a:lnSpc>
                <a:spcPct val="100000"/>
              </a:lnSpc>
              <a:spcBef>
                <a:spcPts val="1000"/>
              </a:spcBef>
              <a:spcAft>
                <a:spcPts val="0"/>
              </a:spcAft>
              <a:buSzPts val="1300"/>
              <a:buAutoNum type="alphaUcPeriod"/>
            </a:pPr>
            <a:r>
              <a:rPr lang="en-GB" sz="1300"/>
              <a:t>watching , listening to, or thinking about something carefully</a:t>
            </a:r>
            <a:endParaRPr sz="1300"/>
          </a:p>
          <a:p>
            <a:pPr marL="457200" lvl="0" indent="-311150" algn="l" rtl="0">
              <a:lnSpc>
                <a:spcPct val="100000"/>
              </a:lnSpc>
              <a:spcBef>
                <a:spcPts val="1000"/>
              </a:spcBef>
              <a:spcAft>
                <a:spcPts val="0"/>
              </a:spcAft>
              <a:buSzPts val="1300"/>
              <a:buAutoNum type="alphaUcPeriod"/>
            </a:pPr>
            <a:r>
              <a:rPr lang="en-GB" sz="1300"/>
              <a:t>stop someone from being able to breathe</a:t>
            </a:r>
            <a:endParaRPr sz="1300"/>
          </a:p>
          <a:p>
            <a:pPr marL="457200" lvl="0" indent="-311150" algn="l" rtl="0">
              <a:lnSpc>
                <a:spcPct val="100000"/>
              </a:lnSpc>
              <a:spcBef>
                <a:spcPts val="1000"/>
              </a:spcBef>
              <a:spcAft>
                <a:spcPts val="0"/>
              </a:spcAft>
              <a:buSzPts val="1300"/>
              <a:buAutoNum type="alphaUcPeriod"/>
            </a:pPr>
            <a:r>
              <a:rPr lang="en-GB" sz="1300"/>
              <a:t>done nothing wrong</a:t>
            </a:r>
            <a:endParaRPr sz="1300"/>
          </a:p>
          <a:p>
            <a:pPr marL="457200" lvl="0" indent="-311150" algn="l" rtl="0">
              <a:lnSpc>
                <a:spcPct val="100000"/>
              </a:lnSpc>
              <a:spcBef>
                <a:spcPts val="1000"/>
              </a:spcBef>
              <a:spcAft>
                <a:spcPts val="0"/>
              </a:spcAft>
              <a:buSzPts val="1300"/>
              <a:buAutoNum type="alphaUcPeriod"/>
            </a:pPr>
            <a:r>
              <a:rPr lang="en-GB" sz="1300"/>
              <a:t>change how someone thinks, feels or behaves</a:t>
            </a:r>
            <a:endParaRPr sz="1300"/>
          </a:p>
          <a:p>
            <a:pPr marL="457200" lvl="0" indent="-311150" algn="l" rtl="0">
              <a:lnSpc>
                <a:spcPct val="100000"/>
              </a:lnSpc>
              <a:spcBef>
                <a:spcPts val="1000"/>
              </a:spcBef>
              <a:spcAft>
                <a:spcPts val="1000"/>
              </a:spcAft>
              <a:buSzPts val="1300"/>
              <a:buAutoNum type="alphaUcPeriod"/>
            </a:pPr>
            <a:r>
              <a:rPr lang="en-GB" sz="1300"/>
              <a:t>how you think or feel about something and how this makes you behave</a:t>
            </a:r>
            <a:endParaRPr sz="1300"/>
          </a:p>
        </p:txBody>
      </p:sp>
      <p:cxnSp>
        <p:nvCxnSpPr>
          <p:cNvPr id="90" name="Google Shape;90;p16"/>
          <p:cNvCxnSpPr/>
          <p:nvPr/>
        </p:nvCxnSpPr>
        <p:spPr>
          <a:xfrm>
            <a:off x="1652550" y="1639275"/>
            <a:ext cx="3298500" cy="451200"/>
          </a:xfrm>
          <a:prstGeom prst="straightConnector1">
            <a:avLst/>
          </a:prstGeom>
          <a:noFill/>
          <a:ln w="9525" cap="flat" cmpd="sng">
            <a:solidFill>
              <a:schemeClr val="accent1"/>
            </a:solidFill>
            <a:prstDash val="solid"/>
            <a:round/>
            <a:headEnd type="none" w="med" len="med"/>
            <a:tailEnd type="none" w="med" len="med"/>
          </a:ln>
        </p:spPr>
      </p:cxnSp>
      <p:sp>
        <p:nvSpPr>
          <p:cNvPr id="91" name="Google Shape;91;p1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cxnSp>
        <p:nvCxnSpPr>
          <p:cNvPr id="92" name="Google Shape;92;p16"/>
          <p:cNvCxnSpPr/>
          <p:nvPr/>
        </p:nvCxnSpPr>
        <p:spPr>
          <a:xfrm>
            <a:off x="1679100" y="2097225"/>
            <a:ext cx="3318300" cy="497700"/>
          </a:xfrm>
          <a:prstGeom prst="straightConnector1">
            <a:avLst/>
          </a:prstGeom>
          <a:noFill/>
          <a:ln w="9525" cap="flat" cmpd="sng">
            <a:solidFill>
              <a:schemeClr val="accent1"/>
            </a:solidFill>
            <a:prstDash val="solid"/>
            <a:round/>
            <a:headEnd type="none" w="med" len="med"/>
            <a:tailEnd type="none" w="med" len="med"/>
          </a:ln>
        </p:spPr>
      </p:cxnSp>
      <p:cxnSp>
        <p:nvCxnSpPr>
          <p:cNvPr id="93" name="Google Shape;93;p16"/>
          <p:cNvCxnSpPr/>
          <p:nvPr/>
        </p:nvCxnSpPr>
        <p:spPr>
          <a:xfrm>
            <a:off x="1679100" y="2508700"/>
            <a:ext cx="3291900" cy="723300"/>
          </a:xfrm>
          <a:prstGeom prst="straightConnector1">
            <a:avLst/>
          </a:prstGeom>
          <a:noFill/>
          <a:ln w="9525" cap="flat" cmpd="sng">
            <a:solidFill>
              <a:schemeClr val="accent1"/>
            </a:solidFill>
            <a:prstDash val="solid"/>
            <a:round/>
            <a:headEnd type="none" w="med" len="med"/>
            <a:tailEnd type="none" w="med" len="med"/>
          </a:ln>
        </p:spPr>
      </p:cxnSp>
      <p:cxnSp>
        <p:nvCxnSpPr>
          <p:cNvPr id="94" name="Google Shape;94;p16"/>
          <p:cNvCxnSpPr/>
          <p:nvPr/>
        </p:nvCxnSpPr>
        <p:spPr>
          <a:xfrm>
            <a:off x="1612725" y="2940100"/>
            <a:ext cx="3404700" cy="843000"/>
          </a:xfrm>
          <a:prstGeom prst="straightConnector1">
            <a:avLst/>
          </a:prstGeom>
          <a:noFill/>
          <a:ln w="9525" cap="flat" cmpd="sng">
            <a:solidFill>
              <a:schemeClr val="accent1"/>
            </a:solidFill>
            <a:prstDash val="solid"/>
            <a:round/>
            <a:headEnd type="none" w="med" len="med"/>
            <a:tailEnd type="none" w="med" len="med"/>
          </a:ln>
        </p:spPr>
      </p:cxnSp>
      <p:cxnSp>
        <p:nvCxnSpPr>
          <p:cNvPr id="95" name="Google Shape;95;p16"/>
          <p:cNvCxnSpPr/>
          <p:nvPr/>
        </p:nvCxnSpPr>
        <p:spPr>
          <a:xfrm rot="10800000" flipH="1">
            <a:off x="1493275" y="1791700"/>
            <a:ext cx="3457500" cy="2017800"/>
          </a:xfrm>
          <a:prstGeom prst="straightConnector1">
            <a:avLst/>
          </a:prstGeom>
          <a:noFill/>
          <a:ln w="9525" cap="flat" cmpd="sng">
            <a:solidFill>
              <a:schemeClr val="accent1"/>
            </a:solidFill>
            <a:prstDash val="solid"/>
            <a:round/>
            <a:headEnd type="none" w="med" len="med"/>
            <a:tailEnd type="none" w="med" len="med"/>
          </a:ln>
        </p:spPr>
      </p:cxnSp>
      <p:cxnSp>
        <p:nvCxnSpPr>
          <p:cNvPr id="96" name="Google Shape;96;p16"/>
          <p:cNvCxnSpPr/>
          <p:nvPr/>
        </p:nvCxnSpPr>
        <p:spPr>
          <a:xfrm rot="10800000" flipH="1">
            <a:off x="1626000" y="2933425"/>
            <a:ext cx="3351600" cy="464700"/>
          </a:xfrm>
          <a:prstGeom prst="straightConnector1">
            <a:avLst/>
          </a:prstGeom>
          <a:noFill/>
          <a:ln w="9525" cap="flat" cmpd="sng">
            <a:solidFill>
              <a:schemeClr val="accent1"/>
            </a:solidFill>
            <a:prstDash val="solid"/>
            <a:round/>
            <a:headEnd type="none" w="med" len="med"/>
            <a:tailEnd type="none" w="med" len="med"/>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Read the stories on the next two slides. </a:t>
            </a:r>
            <a:endParaRPr/>
          </a:p>
        </p:txBody>
      </p:sp>
      <p:pic>
        <p:nvPicPr>
          <p:cNvPr id="102" name="Google Shape;102;p17"/>
          <p:cNvPicPr preferRelativeResize="0"/>
          <p:nvPr/>
        </p:nvPicPr>
        <p:blipFill>
          <a:blip r:embed="rId3">
            <a:alphaModFix/>
          </a:blip>
          <a:stretch>
            <a:fillRect/>
          </a:stretch>
        </p:blipFill>
        <p:spPr>
          <a:xfrm>
            <a:off x="3015724" y="2335375"/>
            <a:ext cx="3112549" cy="23847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8"/>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Younger brother or only child - how was it for you?</a:t>
            </a:r>
            <a:endParaRPr/>
          </a:p>
        </p:txBody>
      </p:sp>
      <p:sp>
        <p:nvSpPr>
          <p:cNvPr id="108" name="Google Shape;108;p18"/>
          <p:cNvSpPr txBox="1">
            <a:spLocks noGrp="1"/>
          </p:cNvSpPr>
          <p:nvPr>
            <p:ph type="body" idx="1"/>
          </p:nvPr>
        </p:nvSpPr>
        <p:spPr>
          <a:xfrm>
            <a:off x="311700" y="1266175"/>
            <a:ext cx="3999900" cy="37575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act"/>
                <a:ea typeface="Impact"/>
                <a:cs typeface="Impact"/>
                <a:sym typeface="Impact"/>
              </a:rPr>
              <a:t>THE YOUNGER BROTHER</a:t>
            </a:r>
            <a:endParaRPr>
              <a:latin typeface="Impact"/>
              <a:ea typeface="Impact"/>
              <a:cs typeface="Impact"/>
              <a:sym typeface="Impact"/>
            </a:endParaRPr>
          </a:p>
          <a:p>
            <a:pPr marL="0" lvl="0" indent="0" algn="l" rtl="0">
              <a:spcBef>
                <a:spcPts val="0"/>
              </a:spcBef>
              <a:spcAft>
                <a:spcPts val="0"/>
              </a:spcAft>
              <a:buNone/>
            </a:pPr>
            <a:r>
              <a:rPr lang="en-GB">
                <a:latin typeface="Impact"/>
                <a:ea typeface="Impact"/>
                <a:cs typeface="Impact"/>
                <a:sym typeface="Impact"/>
              </a:rPr>
              <a:t>Novelist Tim Lott</a:t>
            </a:r>
            <a:endParaRPr>
              <a:latin typeface="Impact"/>
              <a:ea typeface="Impact"/>
              <a:cs typeface="Impact"/>
              <a:sym typeface="Impact"/>
            </a:endParaRPr>
          </a:p>
          <a:p>
            <a:pPr marL="0" lvl="0" indent="0" algn="l" rtl="0">
              <a:spcBef>
                <a:spcPts val="1000"/>
              </a:spcBef>
              <a:spcAft>
                <a:spcPts val="0"/>
              </a:spcAft>
              <a:buNone/>
            </a:pPr>
            <a:r>
              <a:rPr lang="en-GB" sz="1100">
                <a:highlight>
                  <a:schemeClr val="accent6"/>
                </a:highlight>
              </a:rPr>
              <a:t>Rivalry</a:t>
            </a:r>
            <a:r>
              <a:rPr lang="en-GB" sz="1100"/>
              <a:t> between brothers is normal, but there was a special reason for the problems between us. I was very ill when I was born, and spent three months in hospital with my mother. My brother did not see her at all during that time, as he went to stay with an aunt. When our mother returned home, it was with a </a:t>
            </a:r>
            <a:r>
              <a:rPr lang="en-GB" sz="1100">
                <a:highlight>
                  <a:schemeClr val="accent6"/>
                </a:highlight>
              </a:rPr>
              <a:t>sick</a:t>
            </a:r>
            <a:r>
              <a:rPr lang="en-GB" sz="1100"/>
              <a:t> newborn baby who took all the attention. </a:t>
            </a:r>
            <a:r>
              <a:rPr lang="en-GB" sz="1100">
                <a:highlight>
                  <a:schemeClr val="accent6"/>
                </a:highlight>
              </a:rPr>
              <a:t>No wonder</a:t>
            </a:r>
            <a:r>
              <a:rPr lang="en-GB" sz="1100"/>
              <a:t> he hated me (although if you ask Jeff, he will say that he didn’t - we remember things differently).</a:t>
            </a:r>
            <a:endParaRPr sz="1100"/>
          </a:p>
          <a:p>
            <a:pPr marL="0" lvl="0" indent="0" algn="l" rtl="0">
              <a:spcBef>
                <a:spcPts val="1000"/>
              </a:spcBef>
              <a:spcAft>
                <a:spcPts val="1600"/>
              </a:spcAft>
              <a:buNone/>
            </a:pPr>
            <a:r>
              <a:rPr lang="en-GB" sz="1100"/>
              <a:t>My brother and I were completely different. We </a:t>
            </a:r>
            <a:r>
              <a:rPr lang="en-GB" sz="1100">
                <a:highlight>
                  <a:schemeClr val="accent6"/>
                </a:highlight>
              </a:rPr>
              <a:t>shared</a:t>
            </a:r>
            <a:r>
              <a:rPr lang="en-GB" sz="1100"/>
              <a:t> the same bedroom, but he was tidy, and I was really untidy. He was responsible, I was rebellious. He was sensible, I was emotional. I haven’t got any positive memories of our </a:t>
            </a:r>
            <a:r>
              <a:rPr lang="en-GB" sz="1100">
                <a:highlight>
                  <a:schemeClr val="accent6"/>
                </a:highlight>
              </a:rPr>
              <a:t>childhood</a:t>
            </a:r>
            <a:r>
              <a:rPr lang="en-GB" sz="1100"/>
              <a:t> together, though there must have been good moments. Jeff says we used to play </a:t>
            </a:r>
            <a:endParaRPr sz="1100"/>
          </a:p>
        </p:txBody>
      </p:sp>
      <p:sp>
        <p:nvSpPr>
          <p:cNvPr id="109" name="Google Shape;109;p18"/>
          <p:cNvSpPr txBox="1">
            <a:spLocks noGrp="1"/>
          </p:cNvSpPr>
          <p:nvPr>
            <p:ph type="body" idx="2"/>
          </p:nvPr>
        </p:nvSpPr>
        <p:spPr>
          <a:xfrm>
            <a:off x="4832400" y="1266175"/>
            <a:ext cx="3999900" cy="37575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100"/>
              <a:t>Cowboys and Indians but I only remember him trying to suffocate my under the bed covers.</a:t>
            </a:r>
            <a:endParaRPr sz="1100"/>
          </a:p>
          <a:p>
            <a:pPr marL="0" lvl="0" indent="0" algn="l" rtl="0">
              <a:spcBef>
                <a:spcPts val="1600"/>
              </a:spcBef>
              <a:spcAft>
                <a:spcPts val="0"/>
              </a:spcAft>
              <a:buNone/>
            </a:pPr>
            <a:r>
              <a:rPr lang="en-GB" sz="1100"/>
              <a:t>My relationship with Jeff has influenced my attitude towards my own four </a:t>
            </a:r>
            <a:endParaRPr sz="1100"/>
          </a:p>
          <a:p>
            <a:pPr marL="0" lvl="0" indent="0" algn="l" rtl="0">
              <a:spcBef>
                <a:spcPts val="0"/>
              </a:spcBef>
              <a:spcAft>
                <a:spcPts val="0"/>
              </a:spcAft>
              <a:buNone/>
            </a:pPr>
            <a:r>
              <a:rPr lang="en-GB" sz="1100"/>
              <a:t>daughters. If the girls </a:t>
            </a:r>
            <a:r>
              <a:rPr lang="en-GB" sz="1100">
                <a:highlight>
                  <a:schemeClr val="accent6"/>
                </a:highlight>
              </a:rPr>
              <a:t>fight</a:t>
            </a:r>
            <a:r>
              <a:rPr lang="en-GB" sz="1100"/>
              <a:t>, I </a:t>
            </a:r>
            <a:endParaRPr sz="1100"/>
          </a:p>
          <a:p>
            <a:pPr marL="0" lvl="0" indent="0" algn="l" rtl="0">
              <a:spcBef>
                <a:spcPts val="0"/>
              </a:spcBef>
              <a:spcAft>
                <a:spcPts val="0"/>
              </a:spcAft>
              <a:buNone/>
            </a:pPr>
            <a:r>
              <a:rPr lang="en-GB" sz="1100"/>
              <a:t>always think that the </a:t>
            </a:r>
            <a:endParaRPr sz="1100"/>
          </a:p>
          <a:p>
            <a:pPr marL="0" lvl="0" indent="0" algn="l" rtl="0">
              <a:spcBef>
                <a:spcPts val="0"/>
              </a:spcBef>
              <a:spcAft>
                <a:spcPts val="0"/>
              </a:spcAft>
              <a:buNone/>
            </a:pPr>
            <a:r>
              <a:rPr lang="en-GB" sz="1100"/>
              <a:t>younger child is innocent. </a:t>
            </a:r>
            <a:endParaRPr sz="1100"/>
          </a:p>
          <a:p>
            <a:pPr marL="0" lvl="0" indent="0" algn="l" rtl="0">
              <a:spcBef>
                <a:spcPts val="0"/>
              </a:spcBef>
              <a:spcAft>
                <a:spcPts val="0"/>
              </a:spcAft>
              <a:buNone/>
            </a:pPr>
            <a:r>
              <a:rPr lang="en-GB" sz="1100"/>
              <a:t>But the good news about </a:t>
            </a:r>
            <a:endParaRPr sz="1100"/>
          </a:p>
          <a:p>
            <a:pPr marL="0" lvl="0" indent="0" algn="l" rtl="0">
              <a:spcBef>
                <a:spcPts val="0"/>
              </a:spcBef>
              <a:spcAft>
                <a:spcPts val="0"/>
              </a:spcAft>
              <a:buNone/>
            </a:pPr>
            <a:r>
              <a:rPr lang="en-GB" sz="1100"/>
              <a:t>brothers and sisters is that </a:t>
            </a:r>
            <a:endParaRPr sz="1100"/>
          </a:p>
          <a:p>
            <a:pPr marL="0" lvl="0" indent="0" algn="l" rtl="0">
              <a:spcBef>
                <a:spcPts val="0"/>
              </a:spcBef>
              <a:spcAft>
                <a:spcPts val="0"/>
              </a:spcAft>
              <a:buNone/>
            </a:pPr>
            <a:r>
              <a:rPr lang="en-GB" sz="1100"/>
              <a:t>when they get older, they </a:t>
            </a:r>
            <a:endParaRPr sz="1100"/>
          </a:p>
          <a:p>
            <a:pPr marL="0" lvl="0" indent="0" algn="l" rtl="0">
              <a:spcBef>
                <a:spcPts val="0"/>
              </a:spcBef>
              <a:spcAft>
                <a:spcPts val="0"/>
              </a:spcAft>
              <a:buNone/>
            </a:pPr>
            <a:r>
              <a:rPr lang="en-GB" sz="1100">
                <a:highlight>
                  <a:schemeClr val="accent6"/>
                </a:highlight>
              </a:rPr>
              <a:t>value</a:t>
            </a:r>
            <a:r>
              <a:rPr lang="en-GB" sz="1100"/>
              <a:t> each other more. Jeff </a:t>
            </a:r>
            <a:endParaRPr sz="1100"/>
          </a:p>
          <a:p>
            <a:pPr marL="0" lvl="0" indent="0" algn="l" rtl="0">
              <a:spcBef>
                <a:spcPts val="0"/>
              </a:spcBef>
              <a:spcAft>
                <a:spcPts val="0"/>
              </a:spcAft>
              <a:buNone/>
            </a:pPr>
            <a:r>
              <a:rPr lang="en-GB" sz="1100"/>
              <a:t>is now one of my best </a:t>
            </a:r>
            <a:endParaRPr sz="1100"/>
          </a:p>
          <a:p>
            <a:pPr marL="0" lvl="0" indent="0" algn="l" rtl="0">
              <a:spcBef>
                <a:spcPts val="0"/>
              </a:spcBef>
              <a:spcAft>
                <a:spcPts val="0"/>
              </a:spcAft>
              <a:buNone/>
            </a:pPr>
            <a:r>
              <a:rPr lang="en-GB" sz="1100"/>
              <a:t>friends, and I like and </a:t>
            </a:r>
            <a:endParaRPr sz="1100"/>
          </a:p>
          <a:p>
            <a:pPr marL="0" lvl="0" indent="0" algn="l" rtl="0">
              <a:spcBef>
                <a:spcPts val="0"/>
              </a:spcBef>
              <a:spcAft>
                <a:spcPts val="0"/>
              </a:spcAft>
              <a:buNone/>
            </a:pPr>
            <a:r>
              <a:rPr lang="en-GB" sz="1100"/>
              <a:t>admire him greatly. For </a:t>
            </a:r>
            <a:endParaRPr sz="1100"/>
          </a:p>
          <a:p>
            <a:pPr marL="0" lvl="0" indent="0" algn="l" rtl="0">
              <a:spcBef>
                <a:spcPts val="0"/>
              </a:spcBef>
              <a:spcAft>
                <a:spcPts val="0"/>
              </a:spcAft>
              <a:buNone/>
            </a:pPr>
            <a:r>
              <a:rPr lang="en-GB" sz="1100"/>
              <a:t>better or for worse, we </a:t>
            </a:r>
            <a:endParaRPr sz="1100"/>
          </a:p>
          <a:p>
            <a:pPr marL="0" lvl="0" indent="0" algn="l" rtl="0">
              <a:spcBef>
                <a:spcPts val="0"/>
              </a:spcBef>
              <a:spcAft>
                <a:spcPts val="0"/>
              </a:spcAft>
              <a:buNone/>
            </a:pPr>
            <a:r>
              <a:rPr lang="en-GB" sz="1100"/>
              <a:t>share a whole history. It is </a:t>
            </a:r>
            <a:endParaRPr sz="1100"/>
          </a:p>
          <a:p>
            <a:pPr marL="0" lvl="0" indent="0" algn="l" rtl="0">
              <a:spcBef>
                <a:spcPts val="0"/>
              </a:spcBef>
              <a:spcAft>
                <a:spcPts val="0"/>
              </a:spcAft>
              <a:buNone/>
            </a:pPr>
            <a:r>
              <a:rPr lang="en-GB" sz="1100"/>
              <a:t>the longest relationship in </a:t>
            </a:r>
            <a:endParaRPr sz="1100"/>
          </a:p>
          <a:p>
            <a:pPr marL="0" lvl="0" indent="0" algn="l" rtl="0">
              <a:spcBef>
                <a:spcPts val="0"/>
              </a:spcBef>
              <a:spcAft>
                <a:spcPts val="0"/>
              </a:spcAft>
              <a:buNone/>
            </a:pPr>
            <a:r>
              <a:rPr lang="en-GB" sz="1100"/>
              <a:t>my life.</a:t>
            </a:r>
            <a:endParaRPr sz="1100"/>
          </a:p>
        </p:txBody>
      </p:sp>
      <p:pic>
        <p:nvPicPr>
          <p:cNvPr id="110" name="Google Shape;110;p18"/>
          <p:cNvPicPr preferRelativeResize="0"/>
          <p:nvPr/>
        </p:nvPicPr>
        <p:blipFill>
          <a:blip r:embed="rId3">
            <a:alphaModFix/>
          </a:blip>
          <a:stretch>
            <a:fillRect/>
          </a:stretch>
        </p:blipFill>
        <p:spPr>
          <a:xfrm>
            <a:off x="6850925" y="2153025"/>
            <a:ext cx="1927826" cy="27858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9"/>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Younger brother or only child - how was it for you?</a:t>
            </a:r>
            <a:endParaRPr/>
          </a:p>
        </p:txBody>
      </p:sp>
      <p:sp>
        <p:nvSpPr>
          <p:cNvPr id="116" name="Google Shape;116;p19"/>
          <p:cNvSpPr txBox="1">
            <a:spLocks noGrp="1"/>
          </p:cNvSpPr>
          <p:nvPr>
            <p:ph type="body" idx="1"/>
          </p:nvPr>
        </p:nvSpPr>
        <p:spPr>
          <a:xfrm>
            <a:off x="311700"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act"/>
                <a:ea typeface="Impact"/>
                <a:cs typeface="Impact"/>
                <a:sym typeface="Impact"/>
              </a:rPr>
              <a:t>THE ONLY CHILD</a:t>
            </a:r>
            <a:endParaRPr>
              <a:latin typeface="Impact"/>
              <a:ea typeface="Impact"/>
              <a:cs typeface="Impact"/>
              <a:sym typeface="Impact"/>
            </a:endParaRPr>
          </a:p>
          <a:p>
            <a:pPr marL="0" lvl="0" indent="0" algn="l" rtl="0">
              <a:spcBef>
                <a:spcPts val="0"/>
              </a:spcBef>
              <a:spcAft>
                <a:spcPts val="0"/>
              </a:spcAft>
              <a:buNone/>
            </a:pPr>
            <a:r>
              <a:rPr lang="en-GB">
                <a:latin typeface="Impact"/>
                <a:ea typeface="Impact"/>
                <a:cs typeface="Impact"/>
                <a:sym typeface="Impact"/>
              </a:rPr>
              <a:t>Journalist Sarah Lee</a:t>
            </a:r>
            <a:endParaRPr>
              <a:latin typeface="Impact"/>
              <a:ea typeface="Impact"/>
              <a:cs typeface="Impact"/>
              <a:sym typeface="Impact"/>
            </a:endParaRPr>
          </a:p>
          <a:p>
            <a:pPr marL="0" lvl="0" indent="0" algn="l" rtl="0">
              <a:spcBef>
                <a:spcPts val="1000"/>
              </a:spcBef>
              <a:spcAft>
                <a:spcPts val="0"/>
              </a:spcAft>
              <a:buNone/>
            </a:pPr>
            <a:r>
              <a:rPr lang="en-GB" sz="1000"/>
              <a:t>I went to </a:t>
            </a:r>
            <a:r>
              <a:rPr lang="en-GB" sz="1000">
                <a:highlight>
                  <a:schemeClr val="accent6"/>
                </a:highlight>
              </a:rPr>
              <a:t>boarding school </a:t>
            </a:r>
            <a:r>
              <a:rPr lang="en-GB" sz="1000"/>
              <a:t>when I was seven, and the hardest thing I found was making friends. Because I was an only child, I just didn’t know how to do it. The thing is that when you’re an only child you spend a lot of your time with </a:t>
            </a:r>
            <a:r>
              <a:rPr lang="en-GB" sz="1000">
                <a:highlight>
                  <a:schemeClr val="accent6"/>
                </a:highlight>
              </a:rPr>
              <a:t>adults</a:t>
            </a:r>
            <a:r>
              <a:rPr lang="en-GB" sz="1000"/>
              <a:t> and you’re often the only child in </a:t>
            </a:r>
            <a:r>
              <a:rPr lang="en-GB" sz="1000">
                <a:highlight>
                  <a:schemeClr val="accent6"/>
                </a:highlight>
              </a:rPr>
              <a:t>a gathering</a:t>
            </a:r>
            <a:r>
              <a:rPr lang="en-GB" sz="1000"/>
              <a:t> of adults. Your parents go on living more or less the way they have always lived, only now you are there too.</a:t>
            </a:r>
            <a:endParaRPr sz="1000"/>
          </a:p>
          <a:p>
            <a:pPr marL="0" lvl="0" indent="0" algn="l" rtl="0">
              <a:spcBef>
                <a:spcPts val="1000"/>
              </a:spcBef>
              <a:spcAft>
                <a:spcPts val="0"/>
              </a:spcAft>
              <a:buNone/>
            </a:pPr>
            <a:r>
              <a:rPr lang="en-GB" sz="1000"/>
              <a:t>I found being an only child interesting because it gave me a view of the world of adults that children in a big family might not get. And I know it has, at least partly, made me the kind of person I am - I never like being one of a group, for example. If I have to be in a group, I will always try to go off and do something on my own, or be with just one other person - I’m not comfortable with being one of </a:t>
            </a:r>
            <a:r>
              <a:rPr lang="en-GB" sz="1000">
                <a:highlight>
                  <a:schemeClr val="accent6"/>
                </a:highlight>
              </a:rPr>
              <a:t>a gang</a:t>
            </a:r>
            <a:r>
              <a:rPr lang="en-GB" sz="1000"/>
              <a:t>.</a:t>
            </a:r>
            <a:endParaRPr sz="1000"/>
          </a:p>
          <a:p>
            <a:pPr marL="0" lvl="0" indent="0" algn="l" rtl="0">
              <a:spcBef>
                <a:spcPts val="1000"/>
              </a:spcBef>
              <a:spcAft>
                <a:spcPts val="0"/>
              </a:spcAft>
              <a:buNone/>
            </a:pPr>
            <a:endParaRPr sz="1000"/>
          </a:p>
        </p:txBody>
      </p:sp>
      <p:sp>
        <p:nvSpPr>
          <p:cNvPr id="117" name="Google Shape;117;p19"/>
          <p:cNvSpPr txBox="1">
            <a:spLocks noGrp="1"/>
          </p:cNvSpPr>
          <p:nvPr>
            <p:ph type="body" idx="2"/>
          </p:nvPr>
        </p:nvSpPr>
        <p:spPr>
          <a:xfrm>
            <a:off x="4832400"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000"/>
              <a:t>My parents are divorced now and my mother lives in the US and my father in the UK. I feel very responsible for them - I feel responsible for their happiness. I’m the closest relative in the world to each of them and I’m very </a:t>
            </a:r>
            <a:r>
              <a:rPr lang="en-GB" sz="1000">
                <a:highlight>
                  <a:schemeClr val="accent6"/>
                </a:highlight>
              </a:rPr>
              <a:t>aware of</a:t>
            </a:r>
            <a:r>
              <a:rPr lang="en-GB" sz="1000"/>
              <a:t> that.</a:t>
            </a:r>
            <a:endParaRPr sz="1000"/>
          </a:p>
        </p:txBody>
      </p:sp>
      <p:pic>
        <p:nvPicPr>
          <p:cNvPr id="118" name="Google Shape;118;p19"/>
          <p:cNvPicPr preferRelativeResize="0"/>
          <p:nvPr/>
        </p:nvPicPr>
        <p:blipFill>
          <a:blip r:embed="rId3">
            <a:alphaModFix/>
          </a:blip>
          <a:stretch>
            <a:fillRect/>
          </a:stretch>
        </p:blipFill>
        <p:spPr>
          <a:xfrm>
            <a:off x="5106287" y="2162125"/>
            <a:ext cx="3452126" cy="23026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0"/>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Who do you think was a happier child, Tim or Sarah? Why?</a:t>
            </a:r>
            <a:endParaRPr/>
          </a:p>
        </p:txBody>
      </p:sp>
      <p:sp>
        <p:nvSpPr>
          <p:cNvPr id="124" name="Google Shape;124;p20"/>
          <p:cNvSpPr txBox="1">
            <a:spLocks noGrp="1"/>
          </p:cNvSpPr>
          <p:nvPr>
            <p:ph type="body" idx="1"/>
          </p:nvPr>
        </p:nvSpPr>
        <p:spPr>
          <a:xfrm>
            <a:off x="311700" y="1266325"/>
            <a:ext cx="8520600" cy="33027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1"/>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b="0" dirty="0">
                <a:solidFill>
                  <a:schemeClr val="dk2"/>
                </a:solidFill>
                <a:latin typeface="Open Sans"/>
                <a:ea typeface="Open Sans"/>
                <a:cs typeface="Open Sans"/>
                <a:sym typeface="Open Sans"/>
              </a:rPr>
              <a:t>Read the stories again and look at the </a:t>
            </a:r>
            <a:r>
              <a:rPr lang="en-GB" sz="1800" b="0" dirty="0">
                <a:solidFill>
                  <a:schemeClr val="dk2"/>
                </a:solidFill>
                <a:highlight>
                  <a:schemeClr val="accent6"/>
                </a:highlight>
                <a:latin typeface="Open Sans"/>
                <a:ea typeface="Open Sans"/>
                <a:cs typeface="Open Sans"/>
                <a:sym typeface="Open Sans"/>
              </a:rPr>
              <a:t>highlighted</a:t>
            </a:r>
            <a:r>
              <a:rPr lang="en-GB" sz="1800" b="0" dirty="0">
                <a:solidFill>
                  <a:schemeClr val="dk2"/>
                </a:solidFill>
                <a:latin typeface="Open Sans"/>
                <a:ea typeface="Open Sans"/>
                <a:cs typeface="Open Sans"/>
                <a:sym typeface="Open Sans"/>
              </a:rPr>
              <a:t> words. </a:t>
            </a:r>
            <a:endParaRPr sz="1800" b="0" dirty="0">
              <a:solidFill>
                <a:schemeClr val="dk2"/>
              </a:solidFill>
              <a:latin typeface="Open Sans"/>
              <a:ea typeface="Open Sans"/>
              <a:cs typeface="Open Sans"/>
              <a:sym typeface="Open Sans"/>
            </a:endParaRPr>
          </a:p>
          <a:p>
            <a:pPr marL="0" lvl="0" indent="0" algn="l" rtl="0">
              <a:lnSpc>
                <a:spcPct val="115000"/>
              </a:lnSpc>
              <a:spcBef>
                <a:spcPts val="1600"/>
              </a:spcBef>
              <a:spcAft>
                <a:spcPts val="1600"/>
              </a:spcAft>
              <a:buNone/>
            </a:pPr>
            <a:r>
              <a:rPr lang="en-GB" sz="1800" b="0" dirty="0">
                <a:solidFill>
                  <a:schemeClr val="dk2"/>
                </a:solidFill>
                <a:latin typeface="Open Sans"/>
                <a:ea typeface="Open Sans"/>
                <a:cs typeface="Open Sans"/>
                <a:sym typeface="Open Sans"/>
              </a:rPr>
              <a:t>Match them with the definitions below:</a:t>
            </a:r>
            <a:endParaRPr dirty="0"/>
          </a:p>
        </p:txBody>
      </p:sp>
      <p:sp>
        <p:nvSpPr>
          <p:cNvPr id="130" name="Google Shape;130;p21"/>
          <p:cNvSpPr txBox="1">
            <a:spLocks noGrp="1"/>
          </p:cNvSpPr>
          <p:nvPr>
            <p:ph type="body" idx="1"/>
          </p:nvPr>
        </p:nvSpPr>
        <p:spPr>
          <a:xfrm>
            <a:off x="311700" y="1570975"/>
            <a:ext cx="5706600" cy="33027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AutoNum type="arabicPeriod"/>
            </a:pPr>
            <a:r>
              <a:rPr lang="en-GB"/>
              <a:t>____________ ill</a:t>
            </a:r>
            <a:endParaRPr/>
          </a:p>
          <a:p>
            <a:pPr marL="457200" lvl="0" indent="-317500" algn="l" rtl="0">
              <a:spcBef>
                <a:spcPts val="0"/>
              </a:spcBef>
              <a:spcAft>
                <a:spcPts val="0"/>
              </a:spcAft>
              <a:buSzPts val="1400"/>
              <a:buAutoNum type="arabicPeriod"/>
            </a:pPr>
            <a:r>
              <a:rPr lang="en-GB"/>
              <a:t>____________ it’s no surprise that</a:t>
            </a:r>
            <a:endParaRPr/>
          </a:p>
          <a:p>
            <a:pPr marL="457200" lvl="0" indent="-317500" algn="l" rtl="0">
              <a:spcBef>
                <a:spcPts val="0"/>
              </a:spcBef>
              <a:spcAft>
                <a:spcPts val="0"/>
              </a:spcAft>
              <a:buSzPts val="1400"/>
              <a:buAutoNum type="arabicPeriod"/>
            </a:pPr>
            <a:r>
              <a:rPr lang="en-GB"/>
              <a:t>____________ competition between two people</a:t>
            </a:r>
            <a:endParaRPr/>
          </a:p>
          <a:p>
            <a:pPr marL="457200" lvl="0" indent="-317500" algn="l" rtl="0">
              <a:spcBef>
                <a:spcPts val="0"/>
              </a:spcBef>
              <a:spcAft>
                <a:spcPts val="0"/>
              </a:spcAft>
              <a:buSzPts val="1400"/>
              <a:buAutoNum type="arabicPeriod"/>
            </a:pPr>
            <a:r>
              <a:rPr lang="en-GB"/>
              <a:t>____________ the time when you were a child</a:t>
            </a:r>
            <a:endParaRPr/>
          </a:p>
          <a:p>
            <a:pPr marL="457200" lvl="0" indent="-317500" algn="l" rtl="0">
              <a:spcBef>
                <a:spcPts val="0"/>
              </a:spcBef>
              <a:spcAft>
                <a:spcPts val="0"/>
              </a:spcAft>
              <a:buSzPts val="1400"/>
              <a:buAutoNum type="arabicPeriod"/>
            </a:pPr>
            <a:r>
              <a:rPr lang="en-GB"/>
              <a:t>____________ a meeting of people e.g. family</a:t>
            </a:r>
            <a:endParaRPr/>
          </a:p>
          <a:p>
            <a:pPr marL="457200" lvl="0" indent="-317500" algn="l" rtl="0">
              <a:spcBef>
                <a:spcPts val="0"/>
              </a:spcBef>
              <a:spcAft>
                <a:spcPts val="0"/>
              </a:spcAft>
              <a:buSzPts val="1400"/>
              <a:buAutoNum type="arabicPeriod"/>
            </a:pPr>
            <a:r>
              <a:rPr lang="en-GB"/>
              <a:t>____________ people who are fully grown</a:t>
            </a:r>
            <a:endParaRPr/>
          </a:p>
          <a:p>
            <a:pPr marL="457200" lvl="0" indent="-317500" algn="l" rtl="0">
              <a:spcBef>
                <a:spcPts val="0"/>
              </a:spcBef>
              <a:spcAft>
                <a:spcPts val="0"/>
              </a:spcAft>
              <a:buSzPts val="1400"/>
              <a:buAutoNum type="arabicPeriod"/>
            </a:pPr>
            <a:r>
              <a:rPr lang="en-GB"/>
              <a:t>____________ know about something</a:t>
            </a:r>
            <a:endParaRPr/>
          </a:p>
          <a:p>
            <a:pPr marL="457200" lvl="0" indent="-317500" algn="l" rtl="0">
              <a:spcBef>
                <a:spcPts val="0"/>
              </a:spcBef>
              <a:spcAft>
                <a:spcPts val="0"/>
              </a:spcAft>
              <a:buSzPts val="1400"/>
              <a:buAutoNum type="arabicPeriod"/>
            </a:pPr>
            <a:r>
              <a:rPr lang="en-GB"/>
              <a:t>____________ a school where children can live</a:t>
            </a:r>
            <a:endParaRPr/>
          </a:p>
          <a:p>
            <a:pPr marL="457200" lvl="0" indent="-317500" algn="l" rtl="0">
              <a:spcBef>
                <a:spcPts val="0"/>
              </a:spcBef>
              <a:spcAft>
                <a:spcPts val="0"/>
              </a:spcAft>
              <a:buSzPts val="1400"/>
              <a:buAutoNum type="arabicPeriod"/>
            </a:pPr>
            <a:r>
              <a:rPr lang="en-GB"/>
              <a:t>____________ think that someone or something is important</a:t>
            </a:r>
            <a:endParaRPr/>
          </a:p>
          <a:p>
            <a:pPr marL="457200" lvl="0" indent="-317500" algn="l" rtl="0">
              <a:spcBef>
                <a:spcPts val="0"/>
              </a:spcBef>
              <a:spcAft>
                <a:spcPts val="0"/>
              </a:spcAft>
              <a:buSzPts val="1400"/>
              <a:buAutoNum type="arabicPeriod"/>
            </a:pPr>
            <a:r>
              <a:rPr lang="en-GB"/>
              <a:t>____________divided something between two or more people</a:t>
            </a:r>
            <a:endParaRPr/>
          </a:p>
          <a:p>
            <a:pPr marL="457200" lvl="0" indent="-317500" algn="l" rtl="0">
              <a:spcBef>
                <a:spcPts val="0"/>
              </a:spcBef>
              <a:spcAft>
                <a:spcPts val="0"/>
              </a:spcAft>
              <a:buSzPts val="1400"/>
              <a:buAutoNum type="arabicPeriod"/>
            </a:pPr>
            <a:r>
              <a:rPr lang="en-GB"/>
              <a:t>____________ try to hurt someone else</a:t>
            </a:r>
            <a:endParaRPr/>
          </a:p>
          <a:p>
            <a:pPr marL="457200" lvl="0" indent="-317500" algn="l" rtl="0">
              <a:spcBef>
                <a:spcPts val="0"/>
              </a:spcBef>
              <a:spcAft>
                <a:spcPts val="0"/>
              </a:spcAft>
              <a:buSzPts val="1400"/>
              <a:buAutoNum type="arabicPeriod"/>
            </a:pPr>
            <a:r>
              <a:rPr lang="en-GB"/>
              <a:t>____________ a group of friends</a:t>
            </a:r>
            <a:endParaRPr/>
          </a:p>
        </p:txBody>
      </p:sp>
      <p:sp>
        <p:nvSpPr>
          <p:cNvPr id="131" name="Google Shape;131;p21"/>
          <p:cNvSpPr txBox="1">
            <a:spLocks noGrp="1"/>
          </p:cNvSpPr>
          <p:nvPr>
            <p:ph type="body" idx="2"/>
          </p:nvPr>
        </p:nvSpPr>
        <p:spPr>
          <a:xfrm>
            <a:off x="6558844" y="1570975"/>
            <a:ext cx="2273606" cy="3302700"/>
          </a:xfrm>
          <a:prstGeom prst="rect">
            <a:avLst/>
          </a:prstGeom>
          <a:solidFill>
            <a:srgbClr val="F3F3F3"/>
          </a:solidFill>
        </p:spPr>
        <p:txBody>
          <a:bodyPr spcFirstLastPara="1" wrap="square" lIns="91425" tIns="91425" rIns="91425" bIns="91425" anchor="ctr" anchorCtr="0">
            <a:noAutofit/>
          </a:bodyPr>
          <a:lstStyle/>
          <a:p>
            <a:pPr marL="0" lvl="0" indent="0" algn="just" rtl="0">
              <a:lnSpc>
                <a:spcPct val="150000"/>
              </a:lnSpc>
              <a:spcBef>
                <a:spcPts val="0"/>
              </a:spcBef>
              <a:spcAft>
                <a:spcPts val="0"/>
              </a:spcAft>
              <a:buNone/>
            </a:pPr>
            <a:r>
              <a:rPr lang="en-US" sz="1200" dirty="0">
                <a:highlight>
                  <a:schemeClr val="dk1"/>
                </a:highlight>
              </a:rPr>
              <a:t>rivalry</a:t>
            </a:r>
          </a:p>
          <a:p>
            <a:pPr marL="0" lvl="0" indent="0" algn="just" rtl="0">
              <a:lnSpc>
                <a:spcPct val="150000"/>
              </a:lnSpc>
              <a:spcBef>
                <a:spcPts val="0"/>
              </a:spcBef>
              <a:spcAft>
                <a:spcPts val="0"/>
              </a:spcAft>
              <a:buNone/>
            </a:pPr>
            <a:r>
              <a:rPr lang="en-US" sz="1200" dirty="0">
                <a:highlight>
                  <a:schemeClr val="dk1"/>
                </a:highlight>
              </a:rPr>
              <a:t>aware of</a:t>
            </a:r>
          </a:p>
          <a:p>
            <a:pPr marL="0" lvl="0" indent="0" algn="just" rtl="0">
              <a:lnSpc>
                <a:spcPct val="150000"/>
              </a:lnSpc>
              <a:spcBef>
                <a:spcPts val="0"/>
              </a:spcBef>
              <a:spcAft>
                <a:spcPts val="0"/>
              </a:spcAft>
              <a:buNone/>
            </a:pPr>
            <a:r>
              <a:rPr lang="en-US" sz="1200" dirty="0">
                <a:highlight>
                  <a:schemeClr val="dk1"/>
                </a:highlight>
              </a:rPr>
              <a:t>sick</a:t>
            </a:r>
          </a:p>
          <a:p>
            <a:pPr marL="0" lvl="0" indent="0" algn="just" rtl="0">
              <a:lnSpc>
                <a:spcPct val="150000"/>
              </a:lnSpc>
              <a:spcBef>
                <a:spcPts val="0"/>
              </a:spcBef>
              <a:spcAft>
                <a:spcPts val="0"/>
              </a:spcAft>
              <a:buNone/>
            </a:pPr>
            <a:r>
              <a:rPr lang="en-US" sz="1200" dirty="0">
                <a:highlight>
                  <a:schemeClr val="dk1"/>
                </a:highlight>
              </a:rPr>
              <a:t>a gang</a:t>
            </a:r>
          </a:p>
          <a:p>
            <a:pPr marL="0" lvl="0" indent="0" algn="just" rtl="0">
              <a:lnSpc>
                <a:spcPct val="150000"/>
              </a:lnSpc>
              <a:spcBef>
                <a:spcPts val="0"/>
              </a:spcBef>
              <a:spcAft>
                <a:spcPts val="0"/>
              </a:spcAft>
              <a:buNone/>
            </a:pPr>
            <a:r>
              <a:rPr lang="en-US" sz="1200" dirty="0">
                <a:highlight>
                  <a:schemeClr val="dk1"/>
                </a:highlight>
              </a:rPr>
              <a:t>no wonder</a:t>
            </a:r>
          </a:p>
          <a:p>
            <a:pPr marL="0" lvl="0" indent="0" algn="just" rtl="0">
              <a:lnSpc>
                <a:spcPct val="150000"/>
              </a:lnSpc>
              <a:spcBef>
                <a:spcPts val="0"/>
              </a:spcBef>
              <a:spcAft>
                <a:spcPts val="0"/>
              </a:spcAft>
              <a:buNone/>
            </a:pPr>
            <a:r>
              <a:rPr lang="en-US" sz="1200" dirty="0">
                <a:highlight>
                  <a:schemeClr val="dk1"/>
                </a:highlight>
              </a:rPr>
              <a:t>a gathering</a:t>
            </a:r>
          </a:p>
          <a:p>
            <a:pPr marL="0" lvl="0" indent="0" algn="just" rtl="0">
              <a:lnSpc>
                <a:spcPct val="150000"/>
              </a:lnSpc>
              <a:spcBef>
                <a:spcPts val="0"/>
              </a:spcBef>
              <a:spcAft>
                <a:spcPts val="0"/>
              </a:spcAft>
              <a:buNone/>
            </a:pPr>
            <a:r>
              <a:rPr lang="en-US" sz="1200" dirty="0">
                <a:highlight>
                  <a:schemeClr val="dk1"/>
                </a:highlight>
              </a:rPr>
              <a:t>shared</a:t>
            </a:r>
          </a:p>
          <a:p>
            <a:pPr marL="0" lvl="0" indent="0" algn="just" rtl="0">
              <a:lnSpc>
                <a:spcPct val="150000"/>
              </a:lnSpc>
              <a:spcBef>
                <a:spcPts val="0"/>
              </a:spcBef>
              <a:spcAft>
                <a:spcPts val="0"/>
              </a:spcAft>
              <a:buNone/>
            </a:pPr>
            <a:r>
              <a:rPr lang="en-US" sz="1200" dirty="0">
                <a:highlight>
                  <a:schemeClr val="dk1"/>
                </a:highlight>
              </a:rPr>
              <a:t>adults</a:t>
            </a:r>
          </a:p>
          <a:p>
            <a:pPr marL="0" lvl="0" indent="0" algn="just" rtl="0">
              <a:lnSpc>
                <a:spcPct val="150000"/>
              </a:lnSpc>
              <a:spcBef>
                <a:spcPts val="0"/>
              </a:spcBef>
              <a:spcAft>
                <a:spcPts val="0"/>
              </a:spcAft>
              <a:buNone/>
            </a:pPr>
            <a:r>
              <a:rPr lang="en-US" sz="1200" dirty="0">
                <a:highlight>
                  <a:schemeClr val="dk1"/>
                </a:highlight>
              </a:rPr>
              <a:t>childhood</a:t>
            </a:r>
          </a:p>
          <a:p>
            <a:pPr marL="0" lvl="0" indent="0" algn="just" rtl="0">
              <a:lnSpc>
                <a:spcPct val="150000"/>
              </a:lnSpc>
              <a:spcBef>
                <a:spcPts val="0"/>
              </a:spcBef>
              <a:spcAft>
                <a:spcPts val="0"/>
              </a:spcAft>
              <a:buNone/>
            </a:pPr>
            <a:r>
              <a:rPr lang="en-US" sz="1200" dirty="0">
                <a:highlight>
                  <a:schemeClr val="dk1"/>
                </a:highlight>
              </a:rPr>
              <a:t>fight</a:t>
            </a:r>
          </a:p>
          <a:p>
            <a:pPr marL="0" lvl="0" indent="0" algn="just" rtl="0">
              <a:lnSpc>
                <a:spcPct val="150000"/>
              </a:lnSpc>
              <a:spcBef>
                <a:spcPts val="0"/>
              </a:spcBef>
              <a:spcAft>
                <a:spcPts val="0"/>
              </a:spcAft>
              <a:buNone/>
            </a:pPr>
            <a:r>
              <a:rPr lang="en-US" sz="1200" dirty="0">
                <a:highlight>
                  <a:schemeClr val="dk1"/>
                </a:highlight>
              </a:rPr>
              <a:t>boarding school</a:t>
            </a:r>
          </a:p>
          <a:p>
            <a:pPr marL="0" lvl="0" indent="0" algn="just" rtl="0">
              <a:lnSpc>
                <a:spcPct val="150000"/>
              </a:lnSpc>
              <a:spcBef>
                <a:spcPts val="0"/>
              </a:spcBef>
              <a:spcAft>
                <a:spcPts val="0"/>
              </a:spcAft>
              <a:buNone/>
            </a:pPr>
            <a:r>
              <a:rPr lang="en-US" sz="1200" dirty="0">
                <a:highlight>
                  <a:schemeClr val="dk1"/>
                </a:highlight>
              </a:rPr>
              <a:t>value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2"/>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b="0" dirty="0">
                <a:solidFill>
                  <a:schemeClr val="dk2"/>
                </a:solidFill>
                <a:latin typeface="Open Sans"/>
                <a:ea typeface="Open Sans"/>
                <a:cs typeface="Open Sans"/>
                <a:sym typeface="Open Sans"/>
              </a:rPr>
              <a:t>Read the stories again and look at the </a:t>
            </a:r>
            <a:r>
              <a:rPr lang="en-GB" sz="1800" b="0" dirty="0">
                <a:solidFill>
                  <a:schemeClr val="dk2"/>
                </a:solidFill>
                <a:highlight>
                  <a:schemeClr val="accent6"/>
                </a:highlight>
                <a:latin typeface="Open Sans"/>
                <a:ea typeface="Open Sans"/>
                <a:cs typeface="Open Sans"/>
                <a:sym typeface="Open Sans"/>
              </a:rPr>
              <a:t>highlighted</a:t>
            </a:r>
            <a:r>
              <a:rPr lang="en-GB" sz="1800" b="0" dirty="0">
                <a:solidFill>
                  <a:schemeClr val="dk2"/>
                </a:solidFill>
                <a:latin typeface="Open Sans"/>
                <a:ea typeface="Open Sans"/>
                <a:cs typeface="Open Sans"/>
                <a:sym typeface="Open Sans"/>
              </a:rPr>
              <a:t> words. </a:t>
            </a:r>
            <a:endParaRPr sz="1800" b="0" dirty="0">
              <a:solidFill>
                <a:schemeClr val="dk2"/>
              </a:solidFill>
              <a:latin typeface="Open Sans"/>
              <a:ea typeface="Open Sans"/>
              <a:cs typeface="Open Sans"/>
              <a:sym typeface="Open Sans"/>
            </a:endParaRPr>
          </a:p>
          <a:p>
            <a:pPr marL="0" lvl="0" indent="0" algn="l" rtl="0">
              <a:lnSpc>
                <a:spcPct val="115000"/>
              </a:lnSpc>
              <a:spcBef>
                <a:spcPts val="1600"/>
              </a:spcBef>
              <a:spcAft>
                <a:spcPts val="1600"/>
              </a:spcAft>
              <a:buNone/>
            </a:pPr>
            <a:r>
              <a:rPr lang="en-GB" sz="1800" b="0" dirty="0">
                <a:solidFill>
                  <a:schemeClr val="dk2"/>
                </a:solidFill>
                <a:latin typeface="Open Sans"/>
                <a:ea typeface="Open Sans"/>
                <a:cs typeface="Open Sans"/>
                <a:sym typeface="Open Sans"/>
              </a:rPr>
              <a:t>Match them with the definitions below:</a:t>
            </a:r>
            <a:endParaRPr dirty="0"/>
          </a:p>
        </p:txBody>
      </p:sp>
      <p:sp>
        <p:nvSpPr>
          <p:cNvPr id="137" name="Google Shape;137;p22"/>
          <p:cNvSpPr txBox="1">
            <a:spLocks noGrp="1"/>
          </p:cNvSpPr>
          <p:nvPr>
            <p:ph type="body" idx="1"/>
          </p:nvPr>
        </p:nvSpPr>
        <p:spPr>
          <a:xfrm>
            <a:off x="311700" y="1570975"/>
            <a:ext cx="7206700" cy="33027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AutoNum type="arabicPeriod"/>
            </a:pPr>
            <a:r>
              <a:rPr lang="en-GB" dirty="0"/>
              <a:t>Sick			ill</a:t>
            </a:r>
            <a:endParaRPr dirty="0"/>
          </a:p>
          <a:p>
            <a:pPr marL="457200" lvl="0" indent="-317500" algn="l" rtl="0">
              <a:spcBef>
                <a:spcPts val="0"/>
              </a:spcBef>
              <a:spcAft>
                <a:spcPts val="0"/>
              </a:spcAft>
              <a:buSzPts val="1400"/>
              <a:buAutoNum type="arabicPeriod"/>
            </a:pPr>
            <a:r>
              <a:rPr lang="en-GB" dirty="0"/>
              <a:t>No wonder		it’s no surprise that</a:t>
            </a:r>
            <a:endParaRPr dirty="0"/>
          </a:p>
          <a:p>
            <a:pPr marL="457200" lvl="0" indent="-317500" algn="l" rtl="0">
              <a:spcBef>
                <a:spcPts val="0"/>
              </a:spcBef>
              <a:spcAft>
                <a:spcPts val="0"/>
              </a:spcAft>
              <a:buSzPts val="1400"/>
              <a:buAutoNum type="arabicPeriod"/>
            </a:pPr>
            <a:r>
              <a:rPr lang="en-GB" dirty="0"/>
              <a:t>Rivalry		competition between two people</a:t>
            </a:r>
            <a:endParaRPr dirty="0"/>
          </a:p>
          <a:p>
            <a:pPr marL="457200" lvl="0" indent="-317500" algn="l" rtl="0">
              <a:spcBef>
                <a:spcPts val="0"/>
              </a:spcBef>
              <a:spcAft>
                <a:spcPts val="0"/>
              </a:spcAft>
              <a:buSzPts val="1400"/>
              <a:buAutoNum type="arabicPeriod"/>
            </a:pPr>
            <a:r>
              <a:rPr lang="en-GB" dirty="0"/>
              <a:t>Childhood		the time when you were a child</a:t>
            </a:r>
            <a:endParaRPr dirty="0"/>
          </a:p>
          <a:p>
            <a:pPr marL="457200" lvl="0" indent="-317500" algn="l" rtl="0">
              <a:spcBef>
                <a:spcPts val="0"/>
              </a:spcBef>
              <a:spcAft>
                <a:spcPts val="0"/>
              </a:spcAft>
              <a:buSzPts val="1400"/>
              <a:buAutoNum type="arabicPeriod"/>
            </a:pPr>
            <a:r>
              <a:rPr lang="en-GB" dirty="0"/>
              <a:t>A gathering		a meeting of people e.g. family</a:t>
            </a:r>
            <a:endParaRPr dirty="0"/>
          </a:p>
          <a:p>
            <a:pPr marL="457200" lvl="0" indent="-317500" algn="l" rtl="0">
              <a:spcBef>
                <a:spcPts val="0"/>
              </a:spcBef>
              <a:spcAft>
                <a:spcPts val="0"/>
              </a:spcAft>
              <a:buSzPts val="1400"/>
              <a:buAutoNum type="arabicPeriod"/>
            </a:pPr>
            <a:r>
              <a:rPr lang="en-GB" dirty="0"/>
              <a:t>Adults		people who are fully grown</a:t>
            </a:r>
            <a:endParaRPr dirty="0"/>
          </a:p>
          <a:p>
            <a:pPr marL="457200" lvl="0" indent="-317500" algn="l" rtl="0">
              <a:spcBef>
                <a:spcPts val="0"/>
              </a:spcBef>
              <a:spcAft>
                <a:spcPts val="0"/>
              </a:spcAft>
              <a:buSzPts val="1400"/>
              <a:buAutoNum type="arabicPeriod"/>
            </a:pPr>
            <a:r>
              <a:rPr lang="en-GB" dirty="0"/>
              <a:t>Aware of		know about something</a:t>
            </a:r>
            <a:endParaRPr dirty="0"/>
          </a:p>
          <a:p>
            <a:pPr marL="457200" lvl="0" indent="-317500" algn="l" rtl="0">
              <a:spcBef>
                <a:spcPts val="0"/>
              </a:spcBef>
              <a:spcAft>
                <a:spcPts val="0"/>
              </a:spcAft>
              <a:buSzPts val="1400"/>
              <a:buAutoNum type="arabicPeriod"/>
            </a:pPr>
            <a:r>
              <a:rPr lang="en-GB" dirty="0"/>
              <a:t>Boarding school		a school where children can live</a:t>
            </a:r>
            <a:endParaRPr dirty="0"/>
          </a:p>
          <a:p>
            <a:pPr marL="457200" lvl="0" indent="-317500" algn="l" rtl="0">
              <a:spcBef>
                <a:spcPts val="0"/>
              </a:spcBef>
              <a:spcAft>
                <a:spcPts val="0"/>
              </a:spcAft>
              <a:buSzPts val="1400"/>
              <a:buAutoNum type="arabicPeriod"/>
            </a:pPr>
            <a:r>
              <a:rPr lang="en-GB" dirty="0"/>
              <a:t>Value		think that someone or something is important</a:t>
            </a:r>
            <a:endParaRPr dirty="0"/>
          </a:p>
          <a:p>
            <a:pPr marL="457200" lvl="0" indent="-317500" algn="l" rtl="0">
              <a:spcBef>
                <a:spcPts val="0"/>
              </a:spcBef>
              <a:spcAft>
                <a:spcPts val="0"/>
              </a:spcAft>
              <a:buSzPts val="1400"/>
              <a:buAutoNum type="arabicPeriod"/>
            </a:pPr>
            <a:r>
              <a:rPr lang="en-GB" dirty="0"/>
              <a:t>Shared		divided something between two or more people</a:t>
            </a:r>
            <a:endParaRPr dirty="0"/>
          </a:p>
          <a:p>
            <a:pPr marL="457200" lvl="0" indent="-317500" algn="l" rtl="0">
              <a:spcBef>
                <a:spcPts val="0"/>
              </a:spcBef>
              <a:spcAft>
                <a:spcPts val="0"/>
              </a:spcAft>
              <a:buSzPts val="1400"/>
              <a:buAutoNum type="arabicPeriod"/>
            </a:pPr>
            <a:r>
              <a:rPr lang="en-GB" dirty="0"/>
              <a:t>Fight			try to hurt someone else</a:t>
            </a:r>
            <a:endParaRPr dirty="0"/>
          </a:p>
          <a:p>
            <a:pPr marL="457200" lvl="0" indent="-317500" algn="l" rtl="0">
              <a:spcBef>
                <a:spcPts val="0"/>
              </a:spcBef>
              <a:spcAft>
                <a:spcPts val="0"/>
              </a:spcAft>
              <a:buSzPts val="1400"/>
              <a:buAutoNum type="arabicPeriod"/>
            </a:pPr>
            <a:r>
              <a:rPr lang="en-GB" dirty="0"/>
              <a:t>A gang		a group of friends</a:t>
            </a: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3"/>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Do you think the last few weeks have been different for people who do / don’t have brothers or sisters? How?</a:t>
            </a:r>
            <a:endParaRPr/>
          </a:p>
        </p:txBody>
      </p:sp>
      <p:sp>
        <p:nvSpPr>
          <p:cNvPr id="144" name="Google Shape;144;p23"/>
          <p:cNvSpPr txBox="1">
            <a:spLocks noGrp="1"/>
          </p:cNvSpPr>
          <p:nvPr>
            <p:ph type="body" idx="1"/>
          </p:nvPr>
        </p:nvSpPr>
        <p:spPr>
          <a:xfrm>
            <a:off x="311700" y="1266325"/>
            <a:ext cx="8520600" cy="33027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1015</Words>
  <Application>Microsoft Office PowerPoint</Application>
  <PresentationFormat>On-screen Show (16:9)</PresentationFormat>
  <Paragraphs>103</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Impact</vt:lpstr>
      <vt:lpstr>PT Sans Narrow</vt:lpstr>
      <vt:lpstr>Open Sans</vt:lpstr>
      <vt:lpstr>Tropic</vt:lpstr>
      <vt:lpstr>Family Life - part 3</vt:lpstr>
      <vt:lpstr>Do you have brothers and sisters, or are you an only child?   Do you think it is good to have brothers and sisters?  Why? Why not?  </vt:lpstr>
      <vt:lpstr>Draw a line to match the word to the right definition. The first one has been done for you.</vt:lpstr>
      <vt:lpstr>The answers</vt:lpstr>
      <vt:lpstr>PowerPoint Presentation</vt:lpstr>
      <vt:lpstr>Younger brother or only child - how was it for you?</vt:lpstr>
      <vt:lpstr>Younger brother or only child - how was it for you?</vt:lpstr>
      <vt:lpstr>Who do you think was a happier child, Tim or Sarah? Why?</vt:lpstr>
      <vt:lpstr>Read the stories again and look at the highlighted words.  Match them with the definitions below:</vt:lpstr>
      <vt:lpstr>Read the stories again and look at the highlighted words.  Match them with the definitions below:</vt:lpstr>
      <vt:lpstr>Do you think the last few weeks have been different for people who do / don’t have brothers or sisters? How?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Life - part 3</dc:title>
  <dc:creator>Katie O'Mullane</dc:creator>
  <cp:lastModifiedBy>Katie O'Mullane</cp:lastModifiedBy>
  <cp:revision>1</cp:revision>
  <dcterms:modified xsi:type="dcterms:W3CDTF">2020-05-12T16:02:11Z</dcterms:modified>
</cp:coreProperties>
</file>