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5" r:id="rId4"/>
    <p:sldId id="266" r:id="rId5"/>
    <p:sldId id="267" r:id="rId6"/>
    <p:sldId id="258" r:id="rId7"/>
    <p:sldId id="257" r:id="rId8"/>
    <p:sldId id="264" r:id="rId9"/>
    <p:sldId id="259" r:id="rId10"/>
    <p:sldId id="260" r:id="rId11"/>
    <p:sldId id="261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950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056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833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013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125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82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573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011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956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837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855116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570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4663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594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9404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234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6C0BA-A18C-4295-B14F-DE521611410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351C429-BD8E-4668-A300-5AD48961E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33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GXP8zBvPHs" TargetMode="External"/><Relationship Id="rId2" Type="http://schemas.openxmlformats.org/officeDocument/2006/relationships/hyperlink" Target="https://www.youtube.com/watch?v=OHrX3X3LGzI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-levelnotes.co.uk/biology-aqa-a2-notes-organisms-respond-to-changes-in-their-internal-and-external-environments-control-of-blood-glucose-concentration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rX2lgcErgk" TargetMode="External"/><Relationship Id="rId2" Type="http://schemas.openxmlformats.org/officeDocument/2006/relationships/hyperlink" Target="https://www.youtube.com/watch?v=VEQaH4LruU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-jaxjB2Ast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Applied Human Biology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Phase 2 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052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FROM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/>
              <a:t>Go through the slides on the following pages – read through them and answer the questions in your notebook – I will be sending the answers out to the questions at the beginning of May for you to check.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If any of the </a:t>
            </a:r>
            <a:r>
              <a:rPr lang="en-GB" smtClean="0"/>
              <a:t>words </a:t>
            </a:r>
            <a:r>
              <a:rPr lang="en-GB" smtClean="0"/>
              <a:t>are </a:t>
            </a:r>
            <a:r>
              <a:rPr lang="en-GB" u="sng" dirty="0" smtClean="0"/>
              <a:t>underlined</a:t>
            </a:r>
            <a:r>
              <a:rPr lang="en-GB" dirty="0" smtClean="0"/>
              <a:t>, then they are hyperlinks to videos. Please watch the videos before answering the questions.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have also attached the answers to the questions you completed on the kidneys – please correct these with a green pen!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Once you have started your work can you please EMAIL ME so I know you are working and not sat at home doing nothing!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Thanks, </a:t>
            </a:r>
          </a:p>
          <a:p>
            <a:pPr marL="0" indent="0">
              <a:buNone/>
            </a:pPr>
            <a:r>
              <a:rPr lang="en-GB" dirty="0" smtClean="0"/>
              <a:t>Mr Jack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471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 to osmoregulation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0431" t="19437" r="22940" b="15304"/>
          <a:stretch/>
        </p:blipFill>
        <p:spPr>
          <a:xfrm>
            <a:off x="551744" y="1270000"/>
            <a:ext cx="3837292" cy="52897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925" t="31148" r="25749" b="39988"/>
          <a:stretch/>
        </p:blipFill>
        <p:spPr>
          <a:xfrm>
            <a:off x="5420445" y="1270000"/>
            <a:ext cx="3853557" cy="25720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3464" t="34844" r="51985" b="39688"/>
          <a:stretch/>
        </p:blipFill>
        <p:spPr>
          <a:xfrm>
            <a:off x="5472508" y="4009004"/>
            <a:ext cx="3927084" cy="2291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819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 to kidney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925" t="28851" r="24569" b="22310"/>
          <a:stretch/>
        </p:blipFill>
        <p:spPr>
          <a:xfrm>
            <a:off x="677334" y="1412473"/>
            <a:ext cx="4664469" cy="5024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880" t="16967" r="30861" b="19613"/>
          <a:stretch/>
        </p:blipFill>
        <p:spPr>
          <a:xfrm>
            <a:off x="5864087" y="1187422"/>
            <a:ext cx="5819193" cy="542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115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0768" t="22560" r="24962" b="27903"/>
          <a:stretch/>
        </p:blipFill>
        <p:spPr>
          <a:xfrm>
            <a:off x="1246968" y="609600"/>
            <a:ext cx="4438437" cy="509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277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A4 Recap – Digestive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1) What is the function of the oesophagus?</a:t>
            </a:r>
          </a:p>
          <a:p>
            <a:r>
              <a:rPr lang="en-GB" dirty="0" smtClean="0"/>
              <a:t>2) What is the function of the stomach?</a:t>
            </a:r>
          </a:p>
          <a:p>
            <a:r>
              <a:rPr lang="en-GB" dirty="0" smtClean="0"/>
              <a:t>3) What is bile? Where does it come from and what is it’s function?</a:t>
            </a:r>
          </a:p>
          <a:p>
            <a:r>
              <a:rPr lang="en-GB" dirty="0" smtClean="0"/>
              <a:t>4) For each of the following enzymes – state where are they produced; What do they break down? What are the products?</a:t>
            </a:r>
          </a:p>
          <a:p>
            <a:r>
              <a:rPr lang="en-GB" dirty="0" smtClean="0"/>
              <a:t>a) Amylase   b) Lipase    c) Trypsin   d) Pepsin</a:t>
            </a:r>
          </a:p>
          <a:p>
            <a:r>
              <a:rPr lang="en-GB" dirty="0" smtClean="0"/>
              <a:t>5) What is the purpose of the ileum?</a:t>
            </a:r>
          </a:p>
          <a:p>
            <a:r>
              <a:rPr lang="en-GB" dirty="0" smtClean="0"/>
              <a:t>6) What happens in the colon?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837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A4 Controlling Blood Sugar Levels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25159"/>
            <a:ext cx="10698422" cy="4984129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This is a topic you looked at in GCSE Biology. </a:t>
            </a:r>
          </a:p>
          <a:p>
            <a:endParaRPr lang="en-GB" dirty="0"/>
          </a:p>
          <a:p>
            <a:r>
              <a:rPr lang="en-GB" dirty="0" smtClean="0"/>
              <a:t>Watch this video </a:t>
            </a:r>
            <a:r>
              <a:rPr lang="en-GB" dirty="0">
                <a:hlinkClick r:id="rId2"/>
              </a:rPr>
              <a:t>https://www.youtube.com/watch?v=OHrX3X3LGzI</a:t>
            </a:r>
            <a:endParaRPr lang="en-GB" dirty="0" smtClean="0"/>
          </a:p>
          <a:p>
            <a:r>
              <a:rPr lang="en-GB" dirty="0" smtClean="0"/>
              <a:t>1) What hormones are involved in controlling blood sugar?</a:t>
            </a:r>
          </a:p>
          <a:p>
            <a:r>
              <a:rPr lang="en-GB" dirty="0" smtClean="0"/>
              <a:t>2) Why do we need glucose in our blood? What would happen if the concentration of glucose in the blood was too high?</a:t>
            </a:r>
          </a:p>
          <a:p>
            <a:r>
              <a:rPr lang="en-GB" dirty="0" smtClean="0"/>
              <a:t>3) What would cause our blood sugar levels to increase?</a:t>
            </a:r>
          </a:p>
          <a:p>
            <a:r>
              <a:rPr lang="en-GB" dirty="0" smtClean="0"/>
              <a:t>4) What hormone is released to lower your blood sugar levels? Where is this hormone released from?</a:t>
            </a:r>
          </a:p>
          <a:p>
            <a:r>
              <a:rPr lang="en-GB" dirty="0" smtClean="0"/>
              <a:t>5) What happens to the extra glucose molecules in your body? Where is it stored and as what chemical?</a:t>
            </a:r>
          </a:p>
          <a:p>
            <a:r>
              <a:rPr lang="en-GB" dirty="0" smtClean="0"/>
              <a:t>6) Which hormone is released if your blood glucose levels from? Where from?</a:t>
            </a:r>
          </a:p>
          <a:p>
            <a:r>
              <a:rPr lang="en-GB" dirty="0" smtClean="0"/>
              <a:t>7) What is the effect of this hormone? How does it cause your glucose levels in the blood to increase?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For extra levels of detail, watch this video – it covers the specific mechanism by which blood glucose levels are reduced. Add notes to your book from the video.</a:t>
            </a:r>
          </a:p>
          <a:p>
            <a:r>
              <a:rPr lang="en-GB" dirty="0">
                <a:hlinkClick r:id="rId3"/>
              </a:rPr>
              <a:t>https://www.youtube.com/watch?v=rGXP8zBvPHs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1185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3152"/>
            <a:ext cx="9274002" cy="1320800"/>
          </a:xfrm>
        </p:spPr>
        <p:txBody>
          <a:bodyPr>
            <a:normAutofit/>
          </a:bodyPr>
          <a:lstStyle/>
          <a:p>
            <a:r>
              <a:rPr lang="en-GB" sz="2700" dirty="0" smtClean="0"/>
              <a:t>Please complete attached sheets – print if you have a printer – if you don’t then answer in your books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4251" t="26454" r="25524" b="12028"/>
          <a:stretch/>
        </p:blipFill>
        <p:spPr>
          <a:xfrm>
            <a:off x="1580321" y="1119574"/>
            <a:ext cx="8127083" cy="5599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300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A4 Read the information on this </a:t>
            </a:r>
            <a:r>
              <a:rPr lang="en-GB" dirty="0" smtClean="0">
                <a:hlinkClick r:id="rId2"/>
              </a:rPr>
              <a:t>website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49145"/>
            <a:ext cx="8596668" cy="3880773"/>
          </a:xfrm>
        </p:spPr>
        <p:txBody>
          <a:bodyPr/>
          <a:lstStyle/>
          <a:p>
            <a:r>
              <a:rPr lang="en-GB" dirty="0" smtClean="0"/>
              <a:t>Describe the roles of alpha and beta cells in the pancreas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What is diabetes?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What are the causes of Type I Diabetes and Type II diabetes?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7553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A4 Food Groups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 7 food groups?</a:t>
            </a:r>
          </a:p>
          <a:p>
            <a:endParaRPr lang="en-GB" dirty="0"/>
          </a:p>
          <a:p>
            <a:r>
              <a:rPr lang="en-GB" dirty="0" smtClean="0"/>
              <a:t>For each food group name an example of a food which contains lots of that nutrient.</a:t>
            </a:r>
          </a:p>
          <a:p>
            <a:endParaRPr lang="en-GB" dirty="0"/>
          </a:p>
          <a:p>
            <a:r>
              <a:rPr lang="en-GB" dirty="0" smtClean="0"/>
              <a:t>Describe the function of each food group. What does it provide the body with?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7482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A4 Calories and Calorific Values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967" y="1487837"/>
            <a:ext cx="9887918" cy="4553525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What are </a:t>
            </a:r>
            <a:r>
              <a:rPr lang="en-GB" dirty="0" smtClean="0">
                <a:hlinkClick r:id="rId2"/>
              </a:rPr>
              <a:t>calories</a:t>
            </a:r>
            <a:r>
              <a:rPr lang="en-GB" dirty="0" smtClean="0"/>
              <a:t>?</a:t>
            </a:r>
          </a:p>
          <a:p>
            <a:endParaRPr lang="en-GB" dirty="0" smtClean="0"/>
          </a:p>
          <a:p>
            <a:r>
              <a:rPr lang="en-GB" dirty="0" smtClean="0"/>
              <a:t>What is basal metabolic rate?</a:t>
            </a:r>
          </a:p>
          <a:p>
            <a:endParaRPr lang="en-GB" dirty="0"/>
          </a:p>
          <a:p>
            <a:r>
              <a:rPr lang="en-GB" dirty="0" smtClean="0"/>
              <a:t>How many calories should men and women typically take in daily?</a:t>
            </a:r>
          </a:p>
          <a:p>
            <a:endParaRPr lang="en-GB" dirty="0"/>
          </a:p>
          <a:p>
            <a:r>
              <a:rPr lang="en-GB" dirty="0" smtClean="0"/>
              <a:t>How would the amount of calories needed differ between older people and younger people? Between someone working in an office and an Olympic athlete?</a:t>
            </a:r>
          </a:p>
          <a:p>
            <a:endParaRPr lang="en-GB" dirty="0"/>
          </a:p>
          <a:p>
            <a:r>
              <a:rPr lang="en-GB" dirty="0" smtClean="0"/>
              <a:t>Why would you gain less energy from 100g of celery than 100g of potatoes?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How can we determine the amount of calories in </a:t>
            </a:r>
            <a:r>
              <a:rPr lang="en-GB" dirty="0" smtClean="0">
                <a:hlinkClick r:id="rId3"/>
              </a:rPr>
              <a:t>food</a:t>
            </a:r>
            <a:r>
              <a:rPr lang="en-GB" dirty="0" smtClean="0"/>
              <a:t>?</a:t>
            </a:r>
          </a:p>
          <a:p>
            <a:endParaRPr lang="en-GB" dirty="0"/>
          </a:p>
          <a:p>
            <a:r>
              <a:rPr lang="en-GB" dirty="0" smtClean="0"/>
              <a:t>What is a </a:t>
            </a:r>
            <a:r>
              <a:rPr lang="en-GB" dirty="0" smtClean="0">
                <a:hlinkClick r:id="rId4"/>
              </a:rPr>
              <a:t>calorie controlled diet</a:t>
            </a:r>
            <a:r>
              <a:rPr lang="en-GB" dirty="0" smtClean="0"/>
              <a:t>? Why would someone need to control their diet? Where can you find the information about how many calories your food contains?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6056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03690" y="1003821"/>
            <a:ext cx="3694613" cy="4867329"/>
          </a:xfrm>
        </p:spPr>
        <p:txBody>
          <a:bodyPr>
            <a:normAutofit fontScale="92500"/>
          </a:bodyPr>
          <a:lstStyle/>
          <a:p>
            <a:r>
              <a:rPr lang="en-GB" sz="2200" dirty="0" smtClean="0"/>
              <a:t>What does this chart show?</a:t>
            </a:r>
          </a:p>
          <a:p>
            <a:endParaRPr lang="en-GB" sz="2200" dirty="0"/>
          </a:p>
          <a:p>
            <a:r>
              <a:rPr lang="en-GB" sz="2200" dirty="0" smtClean="0"/>
              <a:t>What is the purpose of it?</a:t>
            </a:r>
          </a:p>
          <a:p>
            <a:endParaRPr lang="en-GB" sz="2200" dirty="0"/>
          </a:p>
          <a:p>
            <a:r>
              <a:rPr lang="en-GB" sz="2200" dirty="0" smtClean="0"/>
              <a:t>Which values are determined “healthy”?</a:t>
            </a:r>
          </a:p>
          <a:p>
            <a:endParaRPr lang="en-GB" sz="2200" dirty="0"/>
          </a:p>
          <a:p>
            <a:r>
              <a:rPr lang="en-GB" sz="2200" dirty="0" smtClean="0"/>
              <a:t>Why are more nutritionists and doctors looking at alternative methods </a:t>
            </a:r>
            <a:r>
              <a:rPr lang="en-GB" sz="2200" dirty="0" err="1" smtClean="0"/>
              <a:t>eg</a:t>
            </a:r>
            <a:r>
              <a:rPr lang="en-GB" sz="2200" dirty="0" smtClean="0"/>
              <a:t> </a:t>
            </a:r>
            <a:r>
              <a:rPr lang="en-GB" sz="2200" dirty="0" err="1" smtClean="0"/>
              <a:t>Waist:Hip</a:t>
            </a:r>
            <a:r>
              <a:rPr lang="en-GB" sz="2200" dirty="0" smtClean="0"/>
              <a:t> ratio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4" name="AutoShape 2" descr="bmi ch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3797" t="11399" r="23611" b="5309"/>
          <a:stretch/>
        </p:blipFill>
        <p:spPr>
          <a:xfrm>
            <a:off x="460375" y="160338"/>
            <a:ext cx="7357391" cy="655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7373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130</TotalTime>
  <Words>660</Words>
  <Application>Microsoft Office PowerPoint</Application>
  <PresentationFormat>Widescreen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Applied Human Biology</vt:lpstr>
      <vt:lpstr>WORKING FROM HOME</vt:lpstr>
      <vt:lpstr>Answers to osmoregulation questions</vt:lpstr>
      <vt:lpstr>Answers to kidney questions</vt:lpstr>
      <vt:lpstr>PowerPoint Presentation</vt:lpstr>
      <vt:lpstr>A4 Recap – Digestive System</vt:lpstr>
      <vt:lpstr>A4 Controlling Blood Sugar Levels</vt:lpstr>
      <vt:lpstr>Please complete attached sheets – print if you have a printer – if you don’t then answer in your books</vt:lpstr>
      <vt:lpstr>A4 Read the information on this website </vt:lpstr>
      <vt:lpstr>A4 Food Groups </vt:lpstr>
      <vt:lpstr>A4 Calories and Calorific Values</vt:lpstr>
      <vt:lpstr>PowerPoint Presentation</vt:lpstr>
    </vt:vector>
  </TitlesOfParts>
  <Company>Brentford School for Girls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Applied Human Biology</dc:title>
  <dc:creator>David Jack</dc:creator>
  <cp:lastModifiedBy>David Jack</cp:lastModifiedBy>
  <cp:revision>20</cp:revision>
  <dcterms:created xsi:type="dcterms:W3CDTF">2020-03-30T09:09:45Z</dcterms:created>
  <dcterms:modified xsi:type="dcterms:W3CDTF">2020-03-30T11:25:21Z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DJack@brentford.hounslow.sch.uk</vt:lpwstr>
  </property>
  <property fmtid="{D5CDD505-2E9C-101B-9397-08002B2CF9AE}" pid="5" name="MSIP_Label_eae28bff-71c8-45f0-930c-ed5f9784e5a4_SetDate">
    <vt:lpwstr>2020-03-30T09:49:06.0633665Z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3cbc3268-4c1f-47d4-bade-db9ff4024d59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