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70"/>
  </p:notesMasterIdLst>
  <p:handoutMasterIdLst>
    <p:handoutMasterId r:id="rId71"/>
  </p:handoutMasterIdLst>
  <p:sldIdLst>
    <p:sldId id="347" r:id="rId3"/>
    <p:sldId id="290" r:id="rId4"/>
    <p:sldId id="257" r:id="rId5"/>
    <p:sldId id="258" r:id="rId6"/>
    <p:sldId id="291" r:id="rId7"/>
    <p:sldId id="294" r:id="rId8"/>
    <p:sldId id="321" r:id="rId9"/>
    <p:sldId id="322" r:id="rId10"/>
    <p:sldId id="358" r:id="rId11"/>
    <p:sldId id="348" r:id="rId12"/>
    <p:sldId id="349" r:id="rId13"/>
    <p:sldId id="360" r:id="rId14"/>
    <p:sldId id="359" r:id="rId15"/>
    <p:sldId id="350" r:id="rId16"/>
    <p:sldId id="351" r:id="rId17"/>
    <p:sldId id="355" r:id="rId18"/>
    <p:sldId id="353" r:id="rId19"/>
    <p:sldId id="356" r:id="rId20"/>
    <p:sldId id="357" r:id="rId21"/>
    <p:sldId id="361" r:id="rId22"/>
    <p:sldId id="329" r:id="rId23"/>
    <p:sldId id="332" r:id="rId24"/>
    <p:sldId id="334" r:id="rId25"/>
    <p:sldId id="331" r:id="rId26"/>
    <p:sldId id="338" r:id="rId27"/>
    <p:sldId id="333" r:id="rId28"/>
    <p:sldId id="339" r:id="rId29"/>
    <p:sldId id="335" r:id="rId30"/>
    <p:sldId id="337" r:id="rId31"/>
    <p:sldId id="340" r:id="rId32"/>
    <p:sldId id="362" r:id="rId33"/>
    <p:sldId id="363" r:id="rId34"/>
    <p:sldId id="364" r:id="rId35"/>
    <p:sldId id="365" r:id="rId36"/>
    <p:sldId id="366" r:id="rId37"/>
    <p:sldId id="367" r:id="rId38"/>
    <p:sldId id="368" r:id="rId39"/>
    <p:sldId id="369" r:id="rId40"/>
    <p:sldId id="370" r:id="rId41"/>
    <p:sldId id="372" r:id="rId42"/>
    <p:sldId id="371" r:id="rId43"/>
    <p:sldId id="373" r:id="rId44"/>
    <p:sldId id="374" r:id="rId45"/>
    <p:sldId id="375" r:id="rId46"/>
    <p:sldId id="313" r:id="rId47"/>
    <p:sldId id="314" r:id="rId48"/>
    <p:sldId id="307" r:id="rId49"/>
    <p:sldId id="308" r:id="rId50"/>
    <p:sldId id="309" r:id="rId51"/>
    <p:sldId id="310" r:id="rId52"/>
    <p:sldId id="311" r:id="rId53"/>
    <p:sldId id="312" r:id="rId54"/>
    <p:sldId id="305" r:id="rId55"/>
    <p:sldId id="306" r:id="rId56"/>
    <p:sldId id="315" r:id="rId57"/>
    <p:sldId id="316" r:id="rId58"/>
    <p:sldId id="317" r:id="rId59"/>
    <p:sldId id="318" r:id="rId60"/>
    <p:sldId id="319" r:id="rId61"/>
    <p:sldId id="320" r:id="rId62"/>
    <p:sldId id="376" r:id="rId63"/>
    <p:sldId id="323" r:id="rId64"/>
    <p:sldId id="324" r:id="rId65"/>
    <p:sldId id="325" r:id="rId66"/>
    <p:sldId id="326" r:id="rId67"/>
    <p:sldId id="327" r:id="rId68"/>
    <p:sldId id="377" r:id="rId69"/>
  </p:sldIdLst>
  <p:sldSz cx="9144000" cy="6858000" type="screen4x3"/>
  <p:notesSz cx="6858000" cy="9144000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7" autoAdjust="0"/>
    <p:restoredTop sz="94854" autoAdjust="0"/>
  </p:normalViewPr>
  <p:slideViewPr>
    <p:cSldViewPr>
      <p:cViewPr varScale="1">
        <p:scale>
          <a:sx n="65" d="100"/>
          <a:sy n="65" d="100"/>
        </p:scale>
        <p:origin x="153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ea typeface="+mn-ea"/>
              </a:defRPr>
            </a:lvl1pPr>
          </a:lstStyle>
          <a:p>
            <a:pPr>
              <a:defRPr/>
            </a:pPr>
            <a:r>
              <a:rPr lang="en-GB"/>
              <a:t>A2444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EF63ED4-28EB-7547-95EA-E3D59E0BC638}" type="datetime1">
              <a:rPr lang="en-GB"/>
              <a:pPr/>
              <a:t>26/03/2020</a:t>
            </a:fld>
            <a:endParaRPr lang="en-GB"/>
          </a:p>
        </p:txBody>
      </p:sp>
      <p:sp>
        <p:nvSpPr>
          <p:cNvPr id="1065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65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B592150-3378-F64F-B055-2A4E95DA141D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41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ea typeface="+mn-ea"/>
              </a:defRPr>
            </a:lvl1pPr>
          </a:lstStyle>
          <a:p>
            <a:pPr>
              <a:defRPr/>
            </a:pPr>
            <a:r>
              <a:rPr lang="en-GB"/>
              <a:t>A2444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69495C1-0E44-8E44-B3D6-558A551706B1}" type="datetime1">
              <a:rPr lang="en-GB"/>
              <a:pPr/>
              <a:t>26/03/2020</a:t>
            </a:fld>
            <a:endParaRPr lang="en-GB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095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095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95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8BC1BD1-68C6-404E-B59A-940A8CB213E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379984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>
                <a:solidFill>
                  <a:srgbClr val="000000"/>
                </a:solidFill>
              </a:rPr>
              <a:t>Chemsheets AS006 (Electron arrangement)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4123542F-4444-9A4F-AD83-3C4259FEF0A6}" type="datetime1">
              <a:rPr lang="en-GB">
                <a:solidFill>
                  <a:srgbClr val="000000"/>
                </a:solidFill>
              </a:rPr>
              <a:pPr eaLnBrk="1" hangingPunct="1"/>
              <a:t>26/03/2020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7373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5BC69328-14B7-B242-B818-7DB3E1D99F1E}" type="slidenum">
              <a:rPr lang="en-GB">
                <a:solidFill>
                  <a:srgbClr val="000000"/>
                </a:solidFill>
              </a:rPr>
              <a:pPr eaLnBrk="1" hangingPunct="1"/>
              <a:t>1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737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71F742-EACF-0C45-BB54-0FE843D751CF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172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561657-B967-3C4D-B636-1A618A2A5CE6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727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C814CA-FE22-5D48-BA43-78474232058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497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A93849-BB9A-1E4F-BB0A-4047875E43A8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012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4BAF85-4F29-0642-89A9-D7153F81306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842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85D2C1-6351-0648-BB31-78EE418DFE6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825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65544B-5B5B-774E-A6BE-AC278332A77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387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296A49-6CB2-9143-98F8-7B31BD6DB96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628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AEDD59-6104-BE46-BEF6-781FEADC971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041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9B77B2-EA32-1E4B-8049-A01CDB46EEA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125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C7494C-D2C2-5943-9F0E-22590607053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426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C301FF-EE11-A64D-8D91-ADADBC691438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6227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FE879A-6CC3-8346-9039-02AF3E1CBB0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8534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A9DC8-9F18-F240-94A9-8073D1AB45C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3726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364F5-A52C-0E46-8FBF-D5532BF0E9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7442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27FE9-4AC4-E946-BBF3-030B90DA933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0111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B26DCA-F1D4-2049-BEC8-AB1611D84FD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7294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DDC7A1-802F-C742-AB96-59F048B39D6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780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30759-C769-A849-8440-87C2E5C3085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5672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6CAF51-60B4-4743-A5FE-356A1766E95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2878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C2E936-E02C-9743-8FCC-073B571FF01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62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A8937-53DB-F643-BB33-3188E4A869D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653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F170B-4D3B-394D-962C-4A162F07A2B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4914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DE93AA-6DCA-2846-84A8-01599166851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212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FA1677C-F39E-4341-B694-1E4CACD10AC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B65306A6-70CC-6B45-AE95-328B49AB85A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http/::www.aist.go.jp:RIODB:db004:img:ir:NIDA59922.gif%3Fsdbsno=1212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http/::www.aist.go.jp:RIODB:db004:img:ir:NIDA4700.gif%3Fsdbsno=507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slide" Target="slide58.xml"/><Relationship Id="rId13" Type="http://schemas.openxmlformats.org/officeDocument/2006/relationships/slide" Target="slide49.xml"/><Relationship Id="rId18" Type="http://schemas.openxmlformats.org/officeDocument/2006/relationships/slide" Target="slide52.xml"/><Relationship Id="rId3" Type="http://schemas.openxmlformats.org/officeDocument/2006/relationships/slide" Target="slide53.xml"/><Relationship Id="rId7" Type="http://schemas.openxmlformats.org/officeDocument/2006/relationships/slide" Target="slide55.xml"/><Relationship Id="rId12" Type="http://schemas.openxmlformats.org/officeDocument/2006/relationships/slide" Target="slide46.xml"/><Relationship Id="rId17" Type="http://schemas.openxmlformats.org/officeDocument/2006/relationships/slide" Target="slide51.xml"/><Relationship Id="rId2" Type="http://schemas.openxmlformats.org/officeDocument/2006/relationships/image" Target="../media/image49.wmf"/><Relationship Id="rId16" Type="http://schemas.openxmlformats.org/officeDocument/2006/relationships/slide" Target="slide50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6.xml"/><Relationship Id="rId11" Type="http://schemas.openxmlformats.org/officeDocument/2006/relationships/slide" Target="slide45.xml"/><Relationship Id="rId5" Type="http://schemas.openxmlformats.org/officeDocument/2006/relationships/slide" Target="slide57.xml"/><Relationship Id="rId15" Type="http://schemas.openxmlformats.org/officeDocument/2006/relationships/slide" Target="slide47.xml"/><Relationship Id="rId10" Type="http://schemas.openxmlformats.org/officeDocument/2006/relationships/slide" Target="slide60.xml"/><Relationship Id="rId4" Type="http://schemas.openxmlformats.org/officeDocument/2006/relationships/slide" Target="slide54.xml"/><Relationship Id="rId9" Type="http://schemas.openxmlformats.org/officeDocument/2006/relationships/slide" Target="slide59.xml"/><Relationship Id="rId14" Type="http://schemas.openxmlformats.org/officeDocument/2006/relationships/slide" Target="slide48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slide" Target="slide58.xml"/><Relationship Id="rId13" Type="http://schemas.openxmlformats.org/officeDocument/2006/relationships/slide" Target="slide49.xml"/><Relationship Id="rId18" Type="http://schemas.openxmlformats.org/officeDocument/2006/relationships/slide" Target="slide52.xml"/><Relationship Id="rId3" Type="http://schemas.openxmlformats.org/officeDocument/2006/relationships/slide" Target="slide53.xml"/><Relationship Id="rId7" Type="http://schemas.openxmlformats.org/officeDocument/2006/relationships/slide" Target="slide55.xml"/><Relationship Id="rId12" Type="http://schemas.openxmlformats.org/officeDocument/2006/relationships/slide" Target="slide46.xml"/><Relationship Id="rId17" Type="http://schemas.openxmlformats.org/officeDocument/2006/relationships/slide" Target="slide51.xml"/><Relationship Id="rId2" Type="http://schemas.openxmlformats.org/officeDocument/2006/relationships/image" Target="../media/image50.wmf"/><Relationship Id="rId16" Type="http://schemas.openxmlformats.org/officeDocument/2006/relationships/slide" Target="slide50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6.xml"/><Relationship Id="rId11" Type="http://schemas.openxmlformats.org/officeDocument/2006/relationships/slide" Target="slide45.xml"/><Relationship Id="rId5" Type="http://schemas.openxmlformats.org/officeDocument/2006/relationships/slide" Target="slide57.xml"/><Relationship Id="rId15" Type="http://schemas.openxmlformats.org/officeDocument/2006/relationships/slide" Target="slide47.xml"/><Relationship Id="rId10" Type="http://schemas.openxmlformats.org/officeDocument/2006/relationships/slide" Target="slide60.xml"/><Relationship Id="rId4" Type="http://schemas.openxmlformats.org/officeDocument/2006/relationships/slide" Target="slide54.xml"/><Relationship Id="rId9" Type="http://schemas.openxmlformats.org/officeDocument/2006/relationships/slide" Target="slide59.xml"/><Relationship Id="rId14" Type="http://schemas.openxmlformats.org/officeDocument/2006/relationships/slide" Target="slide48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slide" Target="slide58.xml"/><Relationship Id="rId13" Type="http://schemas.openxmlformats.org/officeDocument/2006/relationships/slide" Target="slide49.xml"/><Relationship Id="rId18" Type="http://schemas.openxmlformats.org/officeDocument/2006/relationships/slide" Target="slide52.xml"/><Relationship Id="rId3" Type="http://schemas.openxmlformats.org/officeDocument/2006/relationships/slide" Target="slide53.xml"/><Relationship Id="rId7" Type="http://schemas.openxmlformats.org/officeDocument/2006/relationships/slide" Target="slide55.xml"/><Relationship Id="rId12" Type="http://schemas.openxmlformats.org/officeDocument/2006/relationships/slide" Target="slide46.xml"/><Relationship Id="rId17" Type="http://schemas.openxmlformats.org/officeDocument/2006/relationships/slide" Target="slide51.xml"/><Relationship Id="rId2" Type="http://schemas.openxmlformats.org/officeDocument/2006/relationships/image" Target="../media/image51.wmf"/><Relationship Id="rId16" Type="http://schemas.openxmlformats.org/officeDocument/2006/relationships/slide" Target="slide50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6.xml"/><Relationship Id="rId11" Type="http://schemas.openxmlformats.org/officeDocument/2006/relationships/slide" Target="slide45.xml"/><Relationship Id="rId5" Type="http://schemas.openxmlformats.org/officeDocument/2006/relationships/slide" Target="slide57.xml"/><Relationship Id="rId15" Type="http://schemas.openxmlformats.org/officeDocument/2006/relationships/slide" Target="slide47.xml"/><Relationship Id="rId10" Type="http://schemas.openxmlformats.org/officeDocument/2006/relationships/slide" Target="slide60.xml"/><Relationship Id="rId4" Type="http://schemas.openxmlformats.org/officeDocument/2006/relationships/slide" Target="slide54.xml"/><Relationship Id="rId9" Type="http://schemas.openxmlformats.org/officeDocument/2006/relationships/slide" Target="slide59.xml"/><Relationship Id="rId14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slide" Target="slide58.xml"/><Relationship Id="rId13" Type="http://schemas.openxmlformats.org/officeDocument/2006/relationships/slide" Target="slide49.xml"/><Relationship Id="rId18" Type="http://schemas.openxmlformats.org/officeDocument/2006/relationships/slide" Target="slide52.xml"/><Relationship Id="rId3" Type="http://schemas.openxmlformats.org/officeDocument/2006/relationships/slide" Target="slide53.xml"/><Relationship Id="rId7" Type="http://schemas.openxmlformats.org/officeDocument/2006/relationships/slide" Target="slide55.xml"/><Relationship Id="rId12" Type="http://schemas.openxmlformats.org/officeDocument/2006/relationships/slide" Target="slide46.xml"/><Relationship Id="rId17" Type="http://schemas.openxmlformats.org/officeDocument/2006/relationships/slide" Target="slide51.xml"/><Relationship Id="rId2" Type="http://schemas.openxmlformats.org/officeDocument/2006/relationships/image" Target="../media/image52.wmf"/><Relationship Id="rId16" Type="http://schemas.openxmlformats.org/officeDocument/2006/relationships/slide" Target="slide50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6.xml"/><Relationship Id="rId11" Type="http://schemas.openxmlformats.org/officeDocument/2006/relationships/slide" Target="slide45.xml"/><Relationship Id="rId5" Type="http://schemas.openxmlformats.org/officeDocument/2006/relationships/slide" Target="slide57.xml"/><Relationship Id="rId15" Type="http://schemas.openxmlformats.org/officeDocument/2006/relationships/slide" Target="slide47.xml"/><Relationship Id="rId10" Type="http://schemas.openxmlformats.org/officeDocument/2006/relationships/slide" Target="slide60.xml"/><Relationship Id="rId4" Type="http://schemas.openxmlformats.org/officeDocument/2006/relationships/slide" Target="slide54.xml"/><Relationship Id="rId9" Type="http://schemas.openxmlformats.org/officeDocument/2006/relationships/slide" Target="slide59.xml"/><Relationship Id="rId14" Type="http://schemas.openxmlformats.org/officeDocument/2006/relationships/slide" Target="slide48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slide" Target="slide58.xml"/><Relationship Id="rId13" Type="http://schemas.openxmlformats.org/officeDocument/2006/relationships/slide" Target="slide49.xml"/><Relationship Id="rId18" Type="http://schemas.openxmlformats.org/officeDocument/2006/relationships/slide" Target="slide52.xml"/><Relationship Id="rId3" Type="http://schemas.openxmlformats.org/officeDocument/2006/relationships/slide" Target="slide53.xml"/><Relationship Id="rId7" Type="http://schemas.openxmlformats.org/officeDocument/2006/relationships/slide" Target="slide55.xml"/><Relationship Id="rId12" Type="http://schemas.openxmlformats.org/officeDocument/2006/relationships/slide" Target="slide46.xml"/><Relationship Id="rId17" Type="http://schemas.openxmlformats.org/officeDocument/2006/relationships/slide" Target="slide51.xml"/><Relationship Id="rId2" Type="http://schemas.openxmlformats.org/officeDocument/2006/relationships/image" Target="../media/image53.wmf"/><Relationship Id="rId16" Type="http://schemas.openxmlformats.org/officeDocument/2006/relationships/slide" Target="slide50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6.xml"/><Relationship Id="rId11" Type="http://schemas.openxmlformats.org/officeDocument/2006/relationships/slide" Target="slide45.xml"/><Relationship Id="rId5" Type="http://schemas.openxmlformats.org/officeDocument/2006/relationships/slide" Target="slide57.xml"/><Relationship Id="rId15" Type="http://schemas.openxmlformats.org/officeDocument/2006/relationships/slide" Target="slide47.xml"/><Relationship Id="rId10" Type="http://schemas.openxmlformats.org/officeDocument/2006/relationships/slide" Target="slide60.xml"/><Relationship Id="rId4" Type="http://schemas.openxmlformats.org/officeDocument/2006/relationships/slide" Target="slide54.xml"/><Relationship Id="rId9" Type="http://schemas.openxmlformats.org/officeDocument/2006/relationships/slide" Target="slide59.xml"/><Relationship Id="rId14" Type="http://schemas.openxmlformats.org/officeDocument/2006/relationships/slide" Target="slide48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slide" Target="slide58.xml"/><Relationship Id="rId13" Type="http://schemas.openxmlformats.org/officeDocument/2006/relationships/slide" Target="slide49.xml"/><Relationship Id="rId18" Type="http://schemas.openxmlformats.org/officeDocument/2006/relationships/slide" Target="slide52.xml"/><Relationship Id="rId3" Type="http://schemas.openxmlformats.org/officeDocument/2006/relationships/slide" Target="slide53.xml"/><Relationship Id="rId7" Type="http://schemas.openxmlformats.org/officeDocument/2006/relationships/slide" Target="slide55.xml"/><Relationship Id="rId12" Type="http://schemas.openxmlformats.org/officeDocument/2006/relationships/slide" Target="slide46.xml"/><Relationship Id="rId17" Type="http://schemas.openxmlformats.org/officeDocument/2006/relationships/slide" Target="slide51.xml"/><Relationship Id="rId2" Type="http://schemas.openxmlformats.org/officeDocument/2006/relationships/image" Target="../media/image54.wmf"/><Relationship Id="rId16" Type="http://schemas.openxmlformats.org/officeDocument/2006/relationships/slide" Target="slide50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6.xml"/><Relationship Id="rId11" Type="http://schemas.openxmlformats.org/officeDocument/2006/relationships/slide" Target="slide45.xml"/><Relationship Id="rId5" Type="http://schemas.openxmlformats.org/officeDocument/2006/relationships/slide" Target="slide57.xml"/><Relationship Id="rId15" Type="http://schemas.openxmlformats.org/officeDocument/2006/relationships/slide" Target="slide47.xml"/><Relationship Id="rId10" Type="http://schemas.openxmlformats.org/officeDocument/2006/relationships/slide" Target="slide60.xml"/><Relationship Id="rId4" Type="http://schemas.openxmlformats.org/officeDocument/2006/relationships/slide" Target="slide54.xml"/><Relationship Id="rId9" Type="http://schemas.openxmlformats.org/officeDocument/2006/relationships/slide" Target="slide59.xml"/><Relationship Id="rId14" Type="http://schemas.openxmlformats.org/officeDocument/2006/relationships/slide" Target="slide48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slide" Target="slide58.xml"/><Relationship Id="rId13" Type="http://schemas.openxmlformats.org/officeDocument/2006/relationships/slide" Target="slide49.xml"/><Relationship Id="rId18" Type="http://schemas.openxmlformats.org/officeDocument/2006/relationships/slide" Target="slide52.xml"/><Relationship Id="rId3" Type="http://schemas.openxmlformats.org/officeDocument/2006/relationships/slide" Target="slide53.xml"/><Relationship Id="rId7" Type="http://schemas.openxmlformats.org/officeDocument/2006/relationships/slide" Target="slide55.xml"/><Relationship Id="rId12" Type="http://schemas.openxmlformats.org/officeDocument/2006/relationships/slide" Target="slide46.xml"/><Relationship Id="rId17" Type="http://schemas.openxmlformats.org/officeDocument/2006/relationships/slide" Target="slide51.xml"/><Relationship Id="rId2" Type="http://schemas.openxmlformats.org/officeDocument/2006/relationships/image" Target="../media/image55.wmf"/><Relationship Id="rId16" Type="http://schemas.openxmlformats.org/officeDocument/2006/relationships/slide" Target="slide50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6.xml"/><Relationship Id="rId11" Type="http://schemas.openxmlformats.org/officeDocument/2006/relationships/slide" Target="slide45.xml"/><Relationship Id="rId5" Type="http://schemas.openxmlformats.org/officeDocument/2006/relationships/slide" Target="slide57.xml"/><Relationship Id="rId15" Type="http://schemas.openxmlformats.org/officeDocument/2006/relationships/slide" Target="slide47.xml"/><Relationship Id="rId10" Type="http://schemas.openxmlformats.org/officeDocument/2006/relationships/slide" Target="slide60.xml"/><Relationship Id="rId4" Type="http://schemas.openxmlformats.org/officeDocument/2006/relationships/slide" Target="slide54.xml"/><Relationship Id="rId9" Type="http://schemas.openxmlformats.org/officeDocument/2006/relationships/slide" Target="slide59.xml"/><Relationship Id="rId14" Type="http://schemas.openxmlformats.org/officeDocument/2006/relationships/slide" Target="slide48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slide" Target="slide58.xml"/><Relationship Id="rId13" Type="http://schemas.openxmlformats.org/officeDocument/2006/relationships/slide" Target="slide49.xml"/><Relationship Id="rId18" Type="http://schemas.openxmlformats.org/officeDocument/2006/relationships/slide" Target="slide52.xml"/><Relationship Id="rId3" Type="http://schemas.openxmlformats.org/officeDocument/2006/relationships/slide" Target="slide53.xml"/><Relationship Id="rId7" Type="http://schemas.openxmlformats.org/officeDocument/2006/relationships/slide" Target="slide55.xml"/><Relationship Id="rId12" Type="http://schemas.openxmlformats.org/officeDocument/2006/relationships/slide" Target="slide46.xml"/><Relationship Id="rId17" Type="http://schemas.openxmlformats.org/officeDocument/2006/relationships/slide" Target="slide51.xml"/><Relationship Id="rId2" Type="http://schemas.openxmlformats.org/officeDocument/2006/relationships/image" Target="../media/image56.wmf"/><Relationship Id="rId16" Type="http://schemas.openxmlformats.org/officeDocument/2006/relationships/slide" Target="slide50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6.xml"/><Relationship Id="rId11" Type="http://schemas.openxmlformats.org/officeDocument/2006/relationships/slide" Target="slide45.xml"/><Relationship Id="rId5" Type="http://schemas.openxmlformats.org/officeDocument/2006/relationships/slide" Target="slide57.xml"/><Relationship Id="rId15" Type="http://schemas.openxmlformats.org/officeDocument/2006/relationships/slide" Target="slide47.xml"/><Relationship Id="rId10" Type="http://schemas.openxmlformats.org/officeDocument/2006/relationships/slide" Target="slide60.xml"/><Relationship Id="rId4" Type="http://schemas.openxmlformats.org/officeDocument/2006/relationships/slide" Target="slide54.xml"/><Relationship Id="rId9" Type="http://schemas.openxmlformats.org/officeDocument/2006/relationships/slide" Target="slide59.xml"/><Relationship Id="rId14" Type="http://schemas.openxmlformats.org/officeDocument/2006/relationships/slide" Target="slide48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13" Type="http://schemas.openxmlformats.org/officeDocument/2006/relationships/slide" Target="slide46.xml"/><Relationship Id="rId18" Type="http://schemas.openxmlformats.org/officeDocument/2006/relationships/slide" Target="slide51.xml"/><Relationship Id="rId3" Type="http://schemas.openxmlformats.org/officeDocument/2006/relationships/image" Target="../media/image57.wmf"/><Relationship Id="rId7" Type="http://schemas.openxmlformats.org/officeDocument/2006/relationships/slide" Target="slide56.xml"/><Relationship Id="rId12" Type="http://schemas.openxmlformats.org/officeDocument/2006/relationships/slide" Target="slide45.xml"/><Relationship Id="rId17" Type="http://schemas.openxmlformats.org/officeDocument/2006/relationships/slide" Target="slide50.xml"/><Relationship Id="rId2" Type="http://schemas.openxmlformats.org/officeDocument/2006/relationships/image" Target="../media/image49.wmf"/><Relationship Id="rId16" Type="http://schemas.openxmlformats.org/officeDocument/2006/relationships/slide" Target="slide4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7.xml"/><Relationship Id="rId11" Type="http://schemas.openxmlformats.org/officeDocument/2006/relationships/slide" Target="slide60.xml"/><Relationship Id="rId5" Type="http://schemas.openxmlformats.org/officeDocument/2006/relationships/slide" Target="slide54.xml"/><Relationship Id="rId15" Type="http://schemas.openxmlformats.org/officeDocument/2006/relationships/slide" Target="slide48.xml"/><Relationship Id="rId10" Type="http://schemas.openxmlformats.org/officeDocument/2006/relationships/slide" Target="slide59.xml"/><Relationship Id="rId19" Type="http://schemas.openxmlformats.org/officeDocument/2006/relationships/slide" Target="slide52.xml"/><Relationship Id="rId4" Type="http://schemas.openxmlformats.org/officeDocument/2006/relationships/slide" Target="slide53.xml"/><Relationship Id="rId9" Type="http://schemas.openxmlformats.org/officeDocument/2006/relationships/slide" Target="slide58.xml"/><Relationship Id="rId14" Type="http://schemas.openxmlformats.org/officeDocument/2006/relationships/slide" Target="slide49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13" Type="http://schemas.openxmlformats.org/officeDocument/2006/relationships/slide" Target="slide46.xml"/><Relationship Id="rId18" Type="http://schemas.openxmlformats.org/officeDocument/2006/relationships/slide" Target="slide51.xml"/><Relationship Id="rId3" Type="http://schemas.openxmlformats.org/officeDocument/2006/relationships/image" Target="../media/image58.wmf"/><Relationship Id="rId7" Type="http://schemas.openxmlformats.org/officeDocument/2006/relationships/slide" Target="slide56.xml"/><Relationship Id="rId12" Type="http://schemas.openxmlformats.org/officeDocument/2006/relationships/slide" Target="slide45.xml"/><Relationship Id="rId17" Type="http://schemas.openxmlformats.org/officeDocument/2006/relationships/slide" Target="slide50.xml"/><Relationship Id="rId2" Type="http://schemas.openxmlformats.org/officeDocument/2006/relationships/image" Target="../media/image50.wmf"/><Relationship Id="rId16" Type="http://schemas.openxmlformats.org/officeDocument/2006/relationships/slide" Target="slide4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7.xml"/><Relationship Id="rId11" Type="http://schemas.openxmlformats.org/officeDocument/2006/relationships/slide" Target="slide60.xml"/><Relationship Id="rId5" Type="http://schemas.openxmlformats.org/officeDocument/2006/relationships/slide" Target="slide54.xml"/><Relationship Id="rId15" Type="http://schemas.openxmlformats.org/officeDocument/2006/relationships/slide" Target="slide48.xml"/><Relationship Id="rId10" Type="http://schemas.openxmlformats.org/officeDocument/2006/relationships/slide" Target="slide59.xml"/><Relationship Id="rId19" Type="http://schemas.openxmlformats.org/officeDocument/2006/relationships/slide" Target="slide52.xml"/><Relationship Id="rId4" Type="http://schemas.openxmlformats.org/officeDocument/2006/relationships/slide" Target="slide53.xml"/><Relationship Id="rId9" Type="http://schemas.openxmlformats.org/officeDocument/2006/relationships/slide" Target="slide58.xml"/><Relationship Id="rId14" Type="http://schemas.openxmlformats.org/officeDocument/2006/relationships/slide" Target="slide49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13" Type="http://schemas.openxmlformats.org/officeDocument/2006/relationships/slide" Target="slide46.xml"/><Relationship Id="rId18" Type="http://schemas.openxmlformats.org/officeDocument/2006/relationships/slide" Target="slide51.xml"/><Relationship Id="rId3" Type="http://schemas.openxmlformats.org/officeDocument/2006/relationships/image" Target="../media/image59.wmf"/><Relationship Id="rId7" Type="http://schemas.openxmlformats.org/officeDocument/2006/relationships/slide" Target="slide56.xml"/><Relationship Id="rId12" Type="http://schemas.openxmlformats.org/officeDocument/2006/relationships/slide" Target="slide45.xml"/><Relationship Id="rId17" Type="http://schemas.openxmlformats.org/officeDocument/2006/relationships/slide" Target="slide50.xml"/><Relationship Id="rId2" Type="http://schemas.openxmlformats.org/officeDocument/2006/relationships/image" Target="../media/image51.wmf"/><Relationship Id="rId16" Type="http://schemas.openxmlformats.org/officeDocument/2006/relationships/slide" Target="slide4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7.xml"/><Relationship Id="rId11" Type="http://schemas.openxmlformats.org/officeDocument/2006/relationships/slide" Target="slide60.xml"/><Relationship Id="rId5" Type="http://schemas.openxmlformats.org/officeDocument/2006/relationships/slide" Target="slide54.xml"/><Relationship Id="rId15" Type="http://schemas.openxmlformats.org/officeDocument/2006/relationships/slide" Target="slide48.xml"/><Relationship Id="rId10" Type="http://schemas.openxmlformats.org/officeDocument/2006/relationships/slide" Target="slide59.xml"/><Relationship Id="rId19" Type="http://schemas.openxmlformats.org/officeDocument/2006/relationships/slide" Target="slide52.xml"/><Relationship Id="rId4" Type="http://schemas.openxmlformats.org/officeDocument/2006/relationships/slide" Target="slide53.xml"/><Relationship Id="rId9" Type="http://schemas.openxmlformats.org/officeDocument/2006/relationships/slide" Target="slide58.xml"/><Relationship Id="rId14" Type="http://schemas.openxmlformats.org/officeDocument/2006/relationships/slide" Target="slide49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13" Type="http://schemas.openxmlformats.org/officeDocument/2006/relationships/slide" Target="slide46.xml"/><Relationship Id="rId18" Type="http://schemas.openxmlformats.org/officeDocument/2006/relationships/slide" Target="slide51.xml"/><Relationship Id="rId3" Type="http://schemas.openxmlformats.org/officeDocument/2006/relationships/image" Target="../media/image60.wmf"/><Relationship Id="rId7" Type="http://schemas.openxmlformats.org/officeDocument/2006/relationships/slide" Target="slide56.xml"/><Relationship Id="rId12" Type="http://schemas.openxmlformats.org/officeDocument/2006/relationships/slide" Target="slide45.xml"/><Relationship Id="rId17" Type="http://schemas.openxmlformats.org/officeDocument/2006/relationships/slide" Target="slide50.xml"/><Relationship Id="rId2" Type="http://schemas.openxmlformats.org/officeDocument/2006/relationships/image" Target="../media/image52.wmf"/><Relationship Id="rId16" Type="http://schemas.openxmlformats.org/officeDocument/2006/relationships/slide" Target="slide4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7.xml"/><Relationship Id="rId11" Type="http://schemas.openxmlformats.org/officeDocument/2006/relationships/slide" Target="slide60.xml"/><Relationship Id="rId5" Type="http://schemas.openxmlformats.org/officeDocument/2006/relationships/slide" Target="slide54.xml"/><Relationship Id="rId15" Type="http://schemas.openxmlformats.org/officeDocument/2006/relationships/slide" Target="slide48.xml"/><Relationship Id="rId10" Type="http://schemas.openxmlformats.org/officeDocument/2006/relationships/slide" Target="slide59.xml"/><Relationship Id="rId19" Type="http://schemas.openxmlformats.org/officeDocument/2006/relationships/slide" Target="slide52.xml"/><Relationship Id="rId4" Type="http://schemas.openxmlformats.org/officeDocument/2006/relationships/slide" Target="slide53.xml"/><Relationship Id="rId9" Type="http://schemas.openxmlformats.org/officeDocument/2006/relationships/slide" Target="slide58.xml"/><Relationship Id="rId14" Type="http://schemas.openxmlformats.org/officeDocument/2006/relationships/slide" Target="slide49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13" Type="http://schemas.openxmlformats.org/officeDocument/2006/relationships/slide" Target="slide46.xml"/><Relationship Id="rId18" Type="http://schemas.openxmlformats.org/officeDocument/2006/relationships/slide" Target="slide51.xml"/><Relationship Id="rId3" Type="http://schemas.openxmlformats.org/officeDocument/2006/relationships/image" Target="../media/image61.wmf"/><Relationship Id="rId7" Type="http://schemas.openxmlformats.org/officeDocument/2006/relationships/slide" Target="slide56.xml"/><Relationship Id="rId12" Type="http://schemas.openxmlformats.org/officeDocument/2006/relationships/slide" Target="slide45.xml"/><Relationship Id="rId17" Type="http://schemas.openxmlformats.org/officeDocument/2006/relationships/slide" Target="slide50.xml"/><Relationship Id="rId2" Type="http://schemas.openxmlformats.org/officeDocument/2006/relationships/image" Target="../media/image53.wmf"/><Relationship Id="rId16" Type="http://schemas.openxmlformats.org/officeDocument/2006/relationships/slide" Target="slide4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7.xml"/><Relationship Id="rId11" Type="http://schemas.openxmlformats.org/officeDocument/2006/relationships/slide" Target="slide60.xml"/><Relationship Id="rId5" Type="http://schemas.openxmlformats.org/officeDocument/2006/relationships/slide" Target="slide54.xml"/><Relationship Id="rId15" Type="http://schemas.openxmlformats.org/officeDocument/2006/relationships/slide" Target="slide48.xml"/><Relationship Id="rId10" Type="http://schemas.openxmlformats.org/officeDocument/2006/relationships/slide" Target="slide59.xml"/><Relationship Id="rId19" Type="http://schemas.openxmlformats.org/officeDocument/2006/relationships/slide" Target="slide52.xml"/><Relationship Id="rId4" Type="http://schemas.openxmlformats.org/officeDocument/2006/relationships/slide" Target="slide53.xml"/><Relationship Id="rId9" Type="http://schemas.openxmlformats.org/officeDocument/2006/relationships/slide" Target="slide58.xml"/><Relationship Id="rId14" Type="http://schemas.openxmlformats.org/officeDocument/2006/relationships/slide" Target="slide49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13" Type="http://schemas.openxmlformats.org/officeDocument/2006/relationships/slide" Target="slide46.xml"/><Relationship Id="rId18" Type="http://schemas.openxmlformats.org/officeDocument/2006/relationships/slide" Target="slide51.xml"/><Relationship Id="rId3" Type="http://schemas.openxmlformats.org/officeDocument/2006/relationships/image" Target="../media/image62.wmf"/><Relationship Id="rId7" Type="http://schemas.openxmlformats.org/officeDocument/2006/relationships/slide" Target="slide56.xml"/><Relationship Id="rId12" Type="http://schemas.openxmlformats.org/officeDocument/2006/relationships/slide" Target="slide45.xml"/><Relationship Id="rId17" Type="http://schemas.openxmlformats.org/officeDocument/2006/relationships/slide" Target="slide50.xml"/><Relationship Id="rId2" Type="http://schemas.openxmlformats.org/officeDocument/2006/relationships/image" Target="../media/image54.wmf"/><Relationship Id="rId16" Type="http://schemas.openxmlformats.org/officeDocument/2006/relationships/slide" Target="slide4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7.xml"/><Relationship Id="rId11" Type="http://schemas.openxmlformats.org/officeDocument/2006/relationships/slide" Target="slide60.xml"/><Relationship Id="rId5" Type="http://schemas.openxmlformats.org/officeDocument/2006/relationships/slide" Target="slide54.xml"/><Relationship Id="rId15" Type="http://schemas.openxmlformats.org/officeDocument/2006/relationships/slide" Target="slide48.xml"/><Relationship Id="rId10" Type="http://schemas.openxmlformats.org/officeDocument/2006/relationships/slide" Target="slide59.xml"/><Relationship Id="rId19" Type="http://schemas.openxmlformats.org/officeDocument/2006/relationships/slide" Target="slide52.xml"/><Relationship Id="rId4" Type="http://schemas.openxmlformats.org/officeDocument/2006/relationships/slide" Target="slide53.xml"/><Relationship Id="rId9" Type="http://schemas.openxmlformats.org/officeDocument/2006/relationships/slide" Target="slide58.xml"/><Relationship Id="rId14" Type="http://schemas.openxmlformats.org/officeDocument/2006/relationships/slide" Target="slide49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13" Type="http://schemas.openxmlformats.org/officeDocument/2006/relationships/slide" Target="slide46.xml"/><Relationship Id="rId18" Type="http://schemas.openxmlformats.org/officeDocument/2006/relationships/slide" Target="slide51.xml"/><Relationship Id="rId3" Type="http://schemas.openxmlformats.org/officeDocument/2006/relationships/image" Target="../media/image63.wmf"/><Relationship Id="rId7" Type="http://schemas.openxmlformats.org/officeDocument/2006/relationships/slide" Target="slide56.xml"/><Relationship Id="rId12" Type="http://schemas.openxmlformats.org/officeDocument/2006/relationships/slide" Target="slide45.xml"/><Relationship Id="rId17" Type="http://schemas.openxmlformats.org/officeDocument/2006/relationships/slide" Target="slide50.xml"/><Relationship Id="rId2" Type="http://schemas.openxmlformats.org/officeDocument/2006/relationships/image" Target="../media/image55.wmf"/><Relationship Id="rId16" Type="http://schemas.openxmlformats.org/officeDocument/2006/relationships/slide" Target="slide4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7.xml"/><Relationship Id="rId11" Type="http://schemas.openxmlformats.org/officeDocument/2006/relationships/slide" Target="slide60.xml"/><Relationship Id="rId5" Type="http://schemas.openxmlformats.org/officeDocument/2006/relationships/slide" Target="slide54.xml"/><Relationship Id="rId15" Type="http://schemas.openxmlformats.org/officeDocument/2006/relationships/slide" Target="slide48.xml"/><Relationship Id="rId10" Type="http://schemas.openxmlformats.org/officeDocument/2006/relationships/slide" Target="slide59.xml"/><Relationship Id="rId19" Type="http://schemas.openxmlformats.org/officeDocument/2006/relationships/slide" Target="slide52.xml"/><Relationship Id="rId4" Type="http://schemas.openxmlformats.org/officeDocument/2006/relationships/slide" Target="slide53.xml"/><Relationship Id="rId9" Type="http://schemas.openxmlformats.org/officeDocument/2006/relationships/slide" Target="slide58.xml"/><Relationship Id="rId14" Type="http://schemas.openxmlformats.org/officeDocument/2006/relationships/slide" Target="slide49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13" Type="http://schemas.openxmlformats.org/officeDocument/2006/relationships/slide" Target="slide46.xml"/><Relationship Id="rId18" Type="http://schemas.openxmlformats.org/officeDocument/2006/relationships/slide" Target="slide51.xml"/><Relationship Id="rId3" Type="http://schemas.openxmlformats.org/officeDocument/2006/relationships/image" Target="../media/image64.wmf"/><Relationship Id="rId7" Type="http://schemas.openxmlformats.org/officeDocument/2006/relationships/slide" Target="slide56.xml"/><Relationship Id="rId12" Type="http://schemas.openxmlformats.org/officeDocument/2006/relationships/slide" Target="slide45.xml"/><Relationship Id="rId17" Type="http://schemas.openxmlformats.org/officeDocument/2006/relationships/slide" Target="slide50.xml"/><Relationship Id="rId2" Type="http://schemas.openxmlformats.org/officeDocument/2006/relationships/image" Target="../media/image56.wmf"/><Relationship Id="rId16" Type="http://schemas.openxmlformats.org/officeDocument/2006/relationships/slide" Target="slide4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57.xml"/><Relationship Id="rId11" Type="http://schemas.openxmlformats.org/officeDocument/2006/relationships/slide" Target="slide60.xml"/><Relationship Id="rId5" Type="http://schemas.openxmlformats.org/officeDocument/2006/relationships/slide" Target="slide54.xml"/><Relationship Id="rId15" Type="http://schemas.openxmlformats.org/officeDocument/2006/relationships/slide" Target="slide48.xml"/><Relationship Id="rId10" Type="http://schemas.openxmlformats.org/officeDocument/2006/relationships/slide" Target="slide59.xml"/><Relationship Id="rId19" Type="http://schemas.openxmlformats.org/officeDocument/2006/relationships/slide" Target="slide52.xml"/><Relationship Id="rId4" Type="http://schemas.openxmlformats.org/officeDocument/2006/relationships/slide" Target="slide53.xml"/><Relationship Id="rId9" Type="http://schemas.openxmlformats.org/officeDocument/2006/relationships/slide" Target="slide58.xml"/><Relationship Id="rId14" Type="http://schemas.openxmlformats.org/officeDocument/2006/relationships/slide" Target="slide49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wmf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2276872"/>
            <a:ext cx="8424936" cy="2462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000" b="1" dirty="0">
                <a:ln w="19050">
                  <a:solidFill>
                    <a:srgbClr val="000000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ea typeface="+mn-ea"/>
              </a:rPr>
              <a:t>IR</a:t>
            </a:r>
            <a:r>
              <a:rPr lang="en-US" sz="5400" b="1" dirty="0">
                <a:ln w="19050">
                  <a:solidFill>
                    <a:srgbClr val="000000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ea typeface="+mn-ea"/>
              </a:rPr>
              <a:t> </a:t>
            </a:r>
            <a:endParaRPr lang="en-US" sz="5400" b="1" dirty="0" smtClean="0">
              <a:ln w="19050">
                <a:solidFill>
                  <a:srgbClr val="000000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ea typeface="+mn-ea"/>
            </a:endParaRPr>
          </a:p>
          <a:p>
            <a:pPr>
              <a:defRPr/>
            </a:pPr>
            <a:r>
              <a:rPr lang="en-US" sz="5400" b="1" dirty="0" smtClean="0">
                <a:ln w="19050">
                  <a:solidFill>
                    <a:srgbClr val="000000">
                      <a:tint val="1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ea typeface="+mn-ea"/>
              </a:rPr>
              <a:t>SPECTROSCOPY</a:t>
            </a:r>
            <a:endParaRPr lang="en-US" sz="5400" b="1" dirty="0">
              <a:ln w="19050">
                <a:solidFill>
                  <a:srgbClr val="000000">
                    <a:tint val="1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ea typeface="+mn-ea"/>
            </a:endParaRPr>
          </a:p>
        </p:txBody>
      </p:sp>
      <p:pic>
        <p:nvPicPr>
          <p:cNvPr id="14339" name="Picture 6" descr="MC900238955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790575"/>
            <a:ext cx="1152525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1087     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12-Jul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-15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63688" y="1132310"/>
            <a:ext cx="6596176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ea typeface="+mn-ea"/>
              </a:rPr>
              <a:t>www.</a:t>
            </a:r>
            <a:r>
              <a:rPr lang="en-US" sz="28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ea typeface="+mn-ea"/>
              </a:rPr>
              <a:t>CHEMSHEETS</a:t>
            </a:r>
            <a:r>
              <a:rPr lang="en-US" sz="2800" b="1" cap="all" dirty="0">
                <a:ln w="9000" cmpd="sng">
                  <a:solidFill>
                    <a:srgbClr val="000000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000000">
                        <a:shade val="20000"/>
                        <a:satMod val="245000"/>
                      </a:srgbClr>
                    </a:gs>
                    <a:gs pos="43000">
                      <a:srgbClr val="000000">
                        <a:satMod val="255000"/>
                      </a:srgbClr>
                    </a:gs>
                    <a:gs pos="48000">
                      <a:srgbClr val="000000">
                        <a:shade val="85000"/>
                        <a:satMod val="255000"/>
                      </a:srgbClr>
                    </a:gs>
                    <a:gs pos="100000">
                      <a:srgbClr val="000000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ea typeface="+mn-ea"/>
              </a:rPr>
              <a:t>.co.uk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5" descr="electromagnetic%20spectrum%20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196975"/>
            <a:ext cx="8266113" cy="529431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0" y="260648"/>
            <a:ext cx="9165399" cy="836712"/>
          </a:xfrm>
          <a:prstGeom prst="rect">
            <a:avLst/>
          </a:prstGeom>
          <a:solidFill>
            <a:schemeClr val="accent6">
              <a:lumMod val="40000"/>
              <a:lumOff val="60000"/>
              <a:alpha val="74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5000" dirty="0" smtClean="0">
                <a:latin typeface="Tahoma"/>
                <a:cs typeface="Tahoma"/>
              </a:rPr>
              <a:t>Electromagnetic spectrum</a:t>
            </a:r>
            <a:endParaRPr lang="en-US" sz="5000" dirty="0">
              <a:latin typeface="Tahoma"/>
              <a:cs typeface="Tahom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476250"/>
            <a:ext cx="8893175" cy="29527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GB" sz="2300">
                <a:latin typeface="Arial" charset="0"/>
                <a:cs typeface="Arial" charset="0"/>
              </a:rPr>
              <a:t>Light is one form of electromagnetic radiation.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GB" sz="2300">
                <a:latin typeface="Arial" charset="0"/>
                <a:cs typeface="Arial" charset="0"/>
              </a:rPr>
              <a:t>Light is only a very small part of the electromagnetic spectrum.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GB" sz="2300">
                <a:latin typeface="Arial" charset="0"/>
                <a:cs typeface="Arial" charset="0"/>
              </a:rPr>
              <a:t>Electromagnetic waves consist of electric and magnetic fields which are perpendicular to each other and to the direction of travel of the wave. 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</a:pPr>
            <a:r>
              <a:rPr lang="en-GB" sz="2300">
                <a:latin typeface="Arial" charset="0"/>
                <a:cs typeface="Arial" charset="0"/>
              </a:rPr>
              <a:t>The electric and magnetic fields vibrate at the same frequency as each other.</a:t>
            </a:r>
          </a:p>
        </p:txBody>
      </p:sp>
      <p:pic>
        <p:nvPicPr>
          <p:cNvPr id="15363" name="Picture 13" descr="electromagnetic%20spectrum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3644900"/>
            <a:ext cx="7488238" cy="27146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476250"/>
            <a:ext cx="8291512" cy="1223963"/>
          </a:xfrm>
        </p:spPr>
        <p:txBody>
          <a:bodyPr/>
          <a:lstStyle/>
          <a:p>
            <a:pPr eaLnBrk="1" hangingPunct="1">
              <a:buFont typeface="Symbol" charset="0"/>
              <a:buChar char=""/>
            </a:pPr>
            <a:r>
              <a:rPr lang="en-GB" sz="2400">
                <a:latin typeface="Arial" charset="0"/>
                <a:cs typeface="Arial" charset="0"/>
              </a:rPr>
              <a:t>Atoms, molecules and ions can absorb (or emit) electromagnetic radiation of specific frequencies, and this can be used to identify them.  </a:t>
            </a:r>
          </a:p>
        </p:txBody>
      </p:sp>
      <p:graphicFrame>
        <p:nvGraphicFramePr>
          <p:cNvPr id="5226" name="Group 106"/>
          <p:cNvGraphicFramePr>
            <a:graphicFrameLocks noGrp="1"/>
          </p:cNvGraphicFramePr>
          <p:nvPr>
            <p:ph sz="half" idx="2"/>
          </p:nvPr>
        </p:nvGraphicFramePr>
        <p:xfrm>
          <a:off x="611188" y="1916113"/>
          <a:ext cx="8137525" cy="4160836"/>
        </p:xfrm>
        <a:graphic>
          <a:graphicData uri="http://schemas.openxmlformats.org/drawingml/2006/table">
            <a:tbl>
              <a:tblPr/>
              <a:tblGrid>
                <a:gridCol w="2551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11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144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Electromagnetic radiation absorbed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What the energy is used for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Spectroscopy technique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2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Ultra-violet / visible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Movement of electrons to higher energy levels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Ultra-violet / visible spectroscopy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32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Infra-red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 vibrate bonds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Infra-red spectroscopy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26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Microwaves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 rotate molecules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Microwave spectroscopy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77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Radio waves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 change nuclear spin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NMR spectroscopy</a:t>
                      </a:r>
                      <a:endParaRPr kumimoji="0" lang="en-GB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1087     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12-Jul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-15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250825" y="1341438"/>
            <a:ext cx="8424863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3538" indent="-363538" algn="just">
              <a:lnSpc>
                <a:spcPct val="90000"/>
              </a:lnSpc>
              <a:spcAft>
                <a:spcPct val="50000"/>
              </a:spcAft>
              <a:buFontTx/>
              <a:buChar char="•"/>
            </a:pPr>
            <a:r>
              <a:rPr lang="en-GB" sz="2200"/>
              <a:t>All bonds vibrate at a characteristic frequency.</a:t>
            </a:r>
          </a:p>
          <a:p>
            <a:pPr marL="363538" indent="-363538" algn="just">
              <a:lnSpc>
                <a:spcPct val="90000"/>
              </a:lnSpc>
              <a:spcAft>
                <a:spcPct val="50000"/>
              </a:spcAft>
              <a:buFontTx/>
              <a:buChar char="•"/>
            </a:pPr>
            <a:r>
              <a:rPr lang="en-GB" sz="2200"/>
              <a:t>There are different types of vibration.</a:t>
            </a:r>
          </a:p>
        </p:txBody>
      </p:sp>
      <p:pic>
        <p:nvPicPr>
          <p:cNvPr id="18436" name="Picture 6" descr="Symmetric stretch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349500"/>
            <a:ext cx="1695450" cy="12001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7" name="Picture 9" descr="Asymetric stretch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349500"/>
            <a:ext cx="1728788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10" descr="Bend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349500"/>
            <a:ext cx="1728788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Rectangle 11"/>
          <p:cNvSpPr>
            <a:spLocks noChangeArrowheads="1"/>
          </p:cNvSpPr>
          <p:nvPr/>
        </p:nvSpPr>
        <p:spPr bwMode="auto">
          <a:xfrm>
            <a:off x="611188" y="3716338"/>
            <a:ext cx="2087562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3538" indent="-363538" algn="just">
              <a:lnSpc>
                <a:spcPct val="90000"/>
              </a:lnSpc>
              <a:spcAft>
                <a:spcPct val="50000"/>
              </a:spcAft>
            </a:pPr>
            <a:r>
              <a:rPr lang="en-GB"/>
              <a:t>Symmetric stretch</a:t>
            </a:r>
          </a:p>
        </p:txBody>
      </p:sp>
      <p:sp>
        <p:nvSpPr>
          <p:cNvPr id="18440" name="Rectangle 12"/>
          <p:cNvSpPr>
            <a:spLocks noChangeArrowheads="1"/>
          </p:cNvSpPr>
          <p:nvPr/>
        </p:nvSpPr>
        <p:spPr bwMode="auto">
          <a:xfrm>
            <a:off x="3348038" y="3716338"/>
            <a:ext cx="237490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3538" indent="-363538" algn="just">
              <a:lnSpc>
                <a:spcPct val="90000"/>
              </a:lnSpc>
              <a:spcAft>
                <a:spcPct val="50000"/>
              </a:spcAft>
            </a:pPr>
            <a:r>
              <a:rPr lang="en-GB"/>
              <a:t>Assymmetric stretch</a:t>
            </a:r>
          </a:p>
        </p:txBody>
      </p:sp>
      <p:sp>
        <p:nvSpPr>
          <p:cNvPr id="18441" name="Rectangle 13"/>
          <p:cNvSpPr>
            <a:spLocks noChangeArrowheads="1"/>
          </p:cNvSpPr>
          <p:nvPr/>
        </p:nvSpPr>
        <p:spPr bwMode="auto">
          <a:xfrm>
            <a:off x="6732588" y="3716338"/>
            <a:ext cx="1223962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3538" indent="-363538" algn="just">
              <a:lnSpc>
                <a:spcPct val="90000"/>
              </a:lnSpc>
              <a:spcAft>
                <a:spcPct val="50000"/>
              </a:spcAft>
            </a:pPr>
            <a:r>
              <a:rPr lang="en-GB"/>
              <a:t>Bending</a:t>
            </a:r>
          </a:p>
        </p:txBody>
      </p:sp>
      <p:sp>
        <p:nvSpPr>
          <p:cNvPr id="59406" name="Rectangle 14"/>
          <p:cNvSpPr>
            <a:spLocks noChangeArrowheads="1"/>
          </p:cNvSpPr>
          <p:nvPr/>
        </p:nvSpPr>
        <p:spPr bwMode="auto">
          <a:xfrm>
            <a:off x="323850" y="4149725"/>
            <a:ext cx="8424863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  <a:buFontTx/>
              <a:buChar char="•"/>
            </a:pPr>
            <a:r>
              <a:rPr lang="en-GB" sz="2200"/>
              <a:t>The frequency depends on the mass of the atoms in the bond, the bond strength, and the type of vibration.  </a:t>
            </a:r>
          </a:p>
        </p:txBody>
      </p:sp>
      <p:sp>
        <p:nvSpPr>
          <p:cNvPr id="59407" name="Rectangle 15"/>
          <p:cNvSpPr>
            <a:spLocks noChangeArrowheads="1"/>
          </p:cNvSpPr>
          <p:nvPr/>
        </p:nvSpPr>
        <p:spPr bwMode="auto">
          <a:xfrm>
            <a:off x="323850" y="4941888"/>
            <a:ext cx="8424863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  <a:buFontTx/>
              <a:buChar char="•"/>
            </a:pPr>
            <a:r>
              <a:rPr lang="en-GB" sz="2200"/>
              <a:t>The frequencies at which they vibrate are in the infra-red region of the electromagnetic spectrum.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 bwMode="auto">
          <a:xfrm>
            <a:off x="0" y="260648"/>
            <a:ext cx="9165399" cy="836712"/>
          </a:xfrm>
          <a:prstGeom prst="rect">
            <a:avLst/>
          </a:prstGeom>
          <a:solidFill>
            <a:schemeClr val="accent6">
              <a:lumMod val="40000"/>
              <a:lumOff val="60000"/>
              <a:alpha val="74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5000" dirty="0" smtClean="0">
                <a:latin typeface="Tahoma"/>
                <a:cs typeface="Tahoma"/>
              </a:rPr>
              <a:t>Bond vibrations</a:t>
            </a:r>
            <a:endParaRPr lang="en-US" sz="5000" dirty="0">
              <a:latin typeface="Tahoma"/>
              <a:cs typeface="Tahom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6" grpId="0"/>
      <p:bldP spid="5940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23850" y="2492375"/>
            <a:ext cx="8424863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3538" indent="-363538" algn="just">
              <a:lnSpc>
                <a:spcPct val="90000"/>
              </a:lnSpc>
              <a:spcAft>
                <a:spcPct val="50000"/>
              </a:spcAft>
              <a:buFontTx/>
              <a:buChar char="•"/>
            </a:pPr>
            <a:r>
              <a:rPr lang="en-GB" sz="2200"/>
              <a:t>Wavenumbers (cm</a:t>
            </a:r>
            <a:r>
              <a:rPr lang="en-GB" sz="2200" baseline="30000"/>
              <a:t>-1</a:t>
            </a:r>
            <a:r>
              <a:rPr lang="en-GB" sz="2200"/>
              <a:t>) are used as a measure of the wavelength or frequency of the absorption.</a:t>
            </a:r>
          </a:p>
          <a:p>
            <a:pPr marL="363538" indent="-363538" algn="just">
              <a:lnSpc>
                <a:spcPct val="90000"/>
              </a:lnSpc>
            </a:pPr>
            <a:r>
              <a:rPr lang="en-GB" sz="2200"/>
              <a:t>                           Wavenumber  =              1</a:t>
            </a:r>
          </a:p>
          <a:p>
            <a:pPr marL="363538" indent="-363538" algn="just">
              <a:lnSpc>
                <a:spcPct val="90000"/>
              </a:lnSpc>
            </a:pPr>
            <a:r>
              <a:rPr lang="en-GB" sz="2200"/>
              <a:t>                                                        wavelength (cm)</a:t>
            </a:r>
          </a:p>
        </p:txBody>
      </p:sp>
      <p:sp>
        <p:nvSpPr>
          <p:cNvPr id="19460" name="Rectangle 12"/>
          <p:cNvSpPr>
            <a:spLocks noChangeArrowheads="1"/>
          </p:cNvSpPr>
          <p:nvPr/>
        </p:nvSpPr>
        <p:spPr bwMode="auto">
          <a:xfrm>
            <a:off x="323850" y="1412875"/>
            <a:ext cx="8424863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  <a:buFontTx/>
              <a:buChar char="•"/>
            </a:pPr>
            <a:r>
              <a:rPr lang="en-GB" sz="2200" dirty="0"/>
              <a:t>If IR light is passed through the compound, it will absorb some or all of the light at the frequencies at which its bonds vibrate. </a:t>
            </a:r>
          </a:p>
        </p:txBody>
      </p:sp>
      <p:sp>
        <p:nvSpPr>
          <p:cNvPr id="63502" name="Line 14"/>
          <p:cNvSpPr>
            <a:spLocks noChangeShapeType="1"/>
          </p:cNvSpPr>
          <p:nvPr/>
        </p:nvSpPr>
        <p:spPr bwMode="auto">
          <a:xfrm>
            <a:off x="4716463" y="3573463"/>
            <a:ext cx="2016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395288" y="4292600"/>
            <a:ext cx="8424862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  <a:buFontTx/>
              <a:buChar char="•"/>
            </a:pPr>
            <a:r>
              <a:rPr lang="en-GB" sz="2200"/>
              <a:t>IR light absorbed is in the range 4000 – 400 cm</a:t>
            </a:r>
            <a:r>
              <a:rPr lang="en-GB" sz="2200" baseline="30000"/>
              <a:t>-1</a:t>
            </a:r>
            <a:r>
              <a:rPr lang="en-GB" sz="2200"/>
              <a:t>.</a:t>
            </a:r>
          </a:p>
        </p:txBody>
      </p:sp>
      <p:sp>
        <p:nvSpPr>
          <p:cNvPr id="63505" name="Rectangle 17"/>
          <p:cNvSpPr>
            <a:spLocks noChangeArrowheads="1"/>
          </p:cNvSpPr>
          <p:nvPr/>
        </p:nvSpPr>
        <p:spPr bwMode="auto">
          <a:xfrm>
            <a:off x="395288" y="4941888"/>
            <a:ext cx="8424862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  <a:buFontTx/>
              <a:buChar char="•"/>
            </a:pPr>
            <a:r>
              <a:rPr lang="en-GB" sz="2200"/>
              <a:t>Above 1500 cm</a:t>
            </a:r>
            <a:r>
              <a:rPr lang="en-GB" sz="2200" baseline="30000"/>
              <a:t>-1</a:t>
            </a:r>
            <a:r>
              <a:rPr lang="en-GB" sz="2200"/>
              <a:t> is used to identify functional groups.</a:t>
            </a:r>
          </a:p>
        </p:txBody>
      </p:sp>
      <p:sp>
        <p:nvSpPr>
          <p:cNvPr id="63506" name="Rectangle 18"/>
          <p:cNvSpPr>
            <a:spLocks noChangeArrowheads="1"/>
          </p:cNvSpPr>
          <p:nvPr/>
        </p:nvSpPr>
        <p:spPr bwMode="auto">
          <a:xfrm>
            <a:off x="395288" y="5516563"/>
            <a:ext cx="8424862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  <a:buFontTx/>
              <a:buChar char="•"/>
            </a:pPr>
            <a:r>
              <a:rPr lang="en-GB" sz="2200"/>
              <a:t>Below 1500 cm</a:t>
            </a:r>
            <a:r>
              <a:rPr lang="en-GB" sz="2200" baseline="30000"/>
              <a:t>-1</a:t>
            </a:r>
            <a:r>
              <a:rPr lang="en-GB" sz="2200"/>
              <a:t> is used for fingerprinting.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 bwMode="auto">
          <a:xfrm>
            <a:off x="21399" y="260648"/>
            <a:ext cx="9144000" cy="836712"/>
          </a:xfrm>
          <a:prstGeom prst="rect">
            <a:avLst/>
          </a:prstGeom>
          <a:solidFill>
            <a:schemeClr val="accent6">
              <a:lumMod val="40000"/>
              <a:lumOff val="60000"/>
              <a:alpha val="74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5000" dirty="0" smtClean="0">
                <a:latin typeface="Tahoma"/>
                <a:cs typeface="Tahoma"/>
              </a:rPr>
              <a:t>IR Spectra</a:t>
            </a:r>
            <a:endParaRPr lang="en-US" sz="5000" dirty="0">
              <a:latin typeface="Tahoma"/>
              <a:cs typeface="Tahoma"/>
            </a:endParaRP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1087     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12-Jul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-15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/>
      <p:bldP spid="63502" grpId="0" animBg="1"/>
      <p:bldP spid="63503" grpId="0"/>
      <p:bldP spid="63505" grpId="0"/>
      <p:bldP spid="6350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323528" y="2969097"/>
            <a:ext cx="8424863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533400" indent="-533400" algn="l">
              <a:spcBef>
                <a:spcPct val="20000"/>
              </a:spcBef>
              <a:buFontTx/>
              <a:buChar char="•"/>
            </a:pPr>
            <a:r>
              <a:rPr lang="en-GB" sz="2200"/>
              <a:t>Complicated and contains many signals – picking out functional group signals difficult.  </a:t>
            </a:r>
          </a:p>
        </p:txBody>
      </p:sp>
      <p:sp>
        <p:nvSpPr>
          <p:cNvPr id="96263" name="Rectangle 7"/>
          <p:cNvSpPr>
            <a:spLocks noChangeArrowheads="1"/>
          </p:cNvSpPr>
          <p:nvPr/>
        </p:nvSpPr>
        <p:spPr bwMode="auto">
          <a:xfrm>
            <a:off x="323528" y="3905722"/>
            <a:ext cx="8424863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533400" indent="-533400" algn="l">
              <a:spcBef>
                <a:spcPct val="20000"/>
              </a:spcBef>
              <a:buFontTx/>
              <a:buChar char="•"/>
            </a:pPr>
            <a:r>
              <a:rPr lang="en-GB" sz="2200" dirty="0"/>
              <a:t>This part of the spectrum is unique for every compound, and so can be used as a "fingerprint".  </a:t>
            </a:r>
          </a:p>
        </p:txBody>
      </p:sp>
      <p:sp>
        <p:nvSpPr>
          <p:cNvPr id="96264" name="Rectangle 8"/>
          <p:cNvSpPr>
            <a:spLocks noChangeArrowheads="1"/>
          </p:cNvSpPr>
          <p:nvPr/>
        </p:nvSpPr>
        <p:spPr bwMode="auto">
          <a:xfrm>
            <a:off x="323528" y="4913784"/>
            <a:ext cx="8424863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533400" indent="-533400" algn="l">
              <a:spcBef>
                <a:spcPct val="20000"/>
              </a:spcBef>
              <a:buFontTx/>
              <a:buChar char="•"/>
            </a:pPr>
            <a:r>
              <a:rPr lang="en-GB" sz="2200"/>
              <a:t>This region can also be used to check if a compound is pure. 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 bwMode="auto">
          <a:xfrm>
            <a:off x="0" y="260648"/>
            <a:ext cx="9144000" cy="2396480"/>
          </a:xfrm>
          <a:prstGeom prst="rect">
            <a:avLst/>
          </a:prstGeom>
          <a:solidFill>
            <a:schemeClr val="accent6">
              <a:lumMod val="40000"/>
              <a:lumOff val="60000"/>
              <a:alpha val="74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Arial" charset="0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7000" dirty="0" smtClean="0">
                <a:latin typeface="Tahoma"/>
                <a:cs typeface="Tahoma"/>
              </a:rPr>
              <a:t>Fingerprinting</a:t>
            </a:r>
            <a:br>
              <a:rPr lang="en-US" sz="7000" dirty="0" smtClean="0">
                <a:latin typeface="Tahoma"/>
                <a:cs typeface="Tahoma"/>
              </a:rPr>
            </a:br>
            <a:r>
              <a:rPr lang="en-US" sz="7000" dirty="0" smtClean="0">
                <a:latin typeface="Tahoma"/>
                <a:cs typeface="Tahoma"/>
              </a:rPr>
              <a:t>(below 1500 cm</a:t>
            </a:r>
            <a:r>
              <a:rPr lang="en-US" sz="7000" baseline="30000" dirty="0" smtClean="0">
                <a:latin typeface="Tahoma"/>
                <a:cs typeface="Tahoma"/>
              </a:rPr>
              <a:t>-1</a:t>
            </a:r>
            <a:r>
              <a:rPr lang="en-US" sz="7000" dirty="0" smtClean="0">
                <a:latin typeface="Tahoma"/>
                <a:cs typeface="Tahoma"/>
              </a:rPr>
              <a:t>)</a:t>
            </a:r>
            <a:endParaRPr lang="en-US" sz="7000" dirty="0">
              <a:latin typeface="Tahoma"/>
              <a:cs typeface="Tahoma"/>
            </a:endParaRP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1087     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12-Jul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-15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NIDA30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18626"/>
          <a:stretch>
            <a:fillRect/>
          </a:stretch>
        </p:blipFill>
        <p:spPr bwMode="auto">
          <a:xfrm>
            <a:off x="323850" y="476250"/>
            <a:ext cx="8496300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5" descr="NIDA3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18414"/>
          <a:stretch>
            <a:fillRect/>
          </a:stretch>
        </p:blipFill>
        <p:spPr bwMode="auto">
          <a:xfrm>
            <a:off x="323850" y="3284538"/>
            <a:ext cx="849630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989138"/>
            <a:ext cx="2089150" cy="874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1509" name="Picture 7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797425"/>
            <a:ext cx="1944688" cy="86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2448272"/>
          </a:xfrm>
          <a:solidFill>
            <a:schemeClr val="accent6">
              <a:lumMod val="40000"/>
              <a:lumOff val="60000"/>
              <a:alpha val="74000"/>
            </a:schemeClr>
          </a:solidFill>
        </p:spPr>
        <p:txBody>
          <a:bodyPr/>
          <a:lstStyle/>
          <a:p>
            <a:r>
              <a:rPr lang="en-US" sz="7000" dirty="0" smtClean="0">
                <a:latin typeface="Tahoma"/>
                <a:cs typeface="Tahoma"/>
              </a:rPr>
              <a:t>Functional Groups</a:t>
            </a:r>
            <a:br>
              <a:rPr lang="en-US" sz="7000" dirty="0" smtClean="0">
                <a:latin typeface="Tahoma"/>
                <a:cs typeface="Tahoma"/>
              </a:rPr>
            </a:br>
            <a:r>
              <a:rPr lang="en-US" sz="7000" dirty="0" smtClean="0">
                <a:latin typeface="Tahoma"/>
                <a:cs typeface="Tahoma"/>
              </a:rPr>
              <a:t>(above 1500 cm</a:t>
            </a:r>
            <a:r>
              <a:rPr lang="en-US" sz="7000" baseline="30000" dirty="0" smtClean="0">
                <a:latin typeface="Tahoma"/>
                <a:cs typeface="Tahoma"/>
              </a:rPr>
              <a:t>-1</a:t>
            </a:r>
            <a:r>
              <a:rPr lang="en-US" sz="7000" dirty="0" smtClean="0">
                <a:latin typeface="Tahoma"/>
                <a:cs typeface="Tahoma"/>
              </a:rPr>
              <a:t>)</a:t>
            </a:r>
            <a:endParaRPr lang="en-US" sz="7000" dirty="0">
              <a:latin typeface="Tahoma"/>
              <a:cs typeface="Tahoma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1087     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12-Jul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-15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73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404664"/>
            <a:ext cx="8712968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" name="Arc 2"/>
          <p:cNvSpPr/>
          <p:nvPr/>
        </p:nvSpPr>
        <p:spPr>
          <a:xfrm rot="10800000">
            <a:off x="1403648" y="-2691680"/>
            <a:ext cx="850302" cy="7255949"/>
          </a:xfrm>
          <a:prstGeom prst="arc">
            <a:avLst>
              <a:gd name="adj1" fmla="val 10244954"/>
              <a:gd name="adj2" fmla="val 280172"/>
            </a:avLst>
          </a:prstGeom>
          <a:ln>
            <a:solidFill>
              <a:srgbClr val="FF0000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Arc 3"/>
          <p:cNvSpPr/>
          <p:nvPr/>
        </p:nvSpPr>
        <p:spPr>
          <a:xfrm rot="10800000">
            <a:off x="2051720" y="-2619672"/>
            <a:ext cx="1108540" cy="7097890"/>
          </a:xfrm>
          <a:prstGeom prst="arc">
            <a:avLst>
              <a:gd name="adj1" fmla="val 10244954"/>
              <a:gd name="adj2" fmla="val 280172"/>
            </a:avLst>
          </a:prstGeom>
          <a:ln>
            <a:solidFill>
              <a:srgbClr val="0000FF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" name="Arc 4"/>
          <p:cNvSpPr/>
          <p:nvPr/>
        </p:nvSpPr>
        <p:spPr>
          <a:xfrm rot="10800000">
            <a:off x="4788024" y="-3123728"/>
            <a:ext cx="175310" cy="7967952"/>
          </a:xfrm>
          <a:prstGeom prst="arc">
            <a:avLst>
              <a:gd name="adj1" fmla="val 10244954"/>
              <a:gd name="adj2" fmla="val 280172"/>
            </a:avLst>
          </a:prstGeom>
          <a:ln>
            <a:solidFill>
              <a:schemeClr val="tx1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6" name="Arc 5"/>
          <p:cNvSpPr/>
          <p:nvPr/>
        </p:nvSpPr>
        <p:spPr>
          <a:xfrm rot="10800000">
            <a:off x="5148064" y="-1251520"/>
            <a:ext cx="74532" cy="4162717"/>
          </a:xfrm>
          <a:prstGeom prst="arc">
            <a:avLst>
              <a:gd name="adj1" fmla="val 10244954"/>
              <a:gd name="adj2" fmla="val 280172"/>
            </a:avLst>
          </a:prstGeom>
          <a:ln>
            <a:solidFill>
              <a:srgbClr val="008000"/>
            </a:solidFill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7" name="Text Box 60"/>
          <p:cNvSpPr txBox="1"/>
          <p:nvPr/>
        </p:nvSpPr>
        <p:spPr>
          <a:xfrm>
            <a:off x="395536" y="3448377"/>
            <a:ext cx="1656184" cy="5566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1600" b="1" dirty="0">
                <a:solidFill>
                  <a:srgbClr val="FF0000"/>
                </a:solidFill>
                <a:effectLst/>
                <a:latin typeface="Arial"/>
                <a:ea typeface="Times New Roman"/>
                <a:cs typeface="Times New Roman"/>
              </a:rPr>
              <a:t>O-H (alcohol)</a:t>
            </a:r>
          </a:p>
          <a:p>
            <a:pPr algn="ctr">
              <a:spcAft>
                <a:spcPts val="0"/>
              </a:spcAft>
            </a:pPr>
            <a:r>
              <a:rPr lang="en-GB" sz="1600" b="1" dirty="0">
                <a:solidFill>
                  <a:srgbClr val="FF0000"/>
                </a:solidFill>
                <a:effectLst/>
                <a:latin typeface="Arial"/>
                <a:ea typeface="Times New Roman"/>
                <a:cs typeface="Times New Roman"/>
              </a:rPr>
              <a:t>3230-3550 cm</a:t>
            </a:r>
            <a:r>
              <a:rPr lang="en-GB" sz="1600" b="1" baseline="30000" dirty="0">
                <a:solidFill>
                  <a:srgbClr val="FF0000"/>
                </a:solidFill>
                <a:effectLst/>
                <a:latin typeface="Arial"/>
                <a:ea typeface="Times New Roman"/>
                <a:cs typeface="Times New Roman"/>
              </a:rPr>
              <a:t>-1</a:t>
            </a:r>
            <a:endParaRPr lang="en-GB" sz="1600" b="1" dirty="0">
              <a:solidFill>
                <a:srgbClr val="FF0000"/>
              </a:solidFill>
              <a:effectLst/>
              <a:latin typeface="Arial"/>
              <a:ea typeface="Times New Roman"/>
              <a:cs typeface="Times New Roman"/>
            </a:endParaRPr>
          </a:p>
        </p:txBody>
      </p:sp>
      <p:sp>
        <p:nvSpPr>
          <p:cNvPr id="8" name="Text Box 61"/>
          <p:cNvSpPr txBox="1"/>
          <p:nvPr/>
        </p:nvSpPr>
        <p:spPr>
          <a:xfrm>
            <a:off x="2339752" y="3429000"/>
            <a:ext cx="1512168" cy="53612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1600" b="1" dirty="0">
                <a:solidFill>
                  <a:srgbClr val="0000FF"/>
                </a:solidFill>
                <a:effectLst/>
                <a:latin typeface="Arial"/>
                <a:ea typeface="Times New Roman"/>
                <a:cs typeface="Times New Roman"/>
              </a:rPr>
              <a:t>O-H (acid)</a:t>
            </a:r>
          </a:p>
          <a:p>
            <a:pPr algn="ctr">
              <a:spcAft>
                <a:spcPts val="0"/>
              </a:spcAft>
            </a:pPr>
            <a:r>
              <a:rPr lang="en-GB" sz="1600" b="1" dirty="0">
                <a:solidFill>
                  <a:srgbClr val="0000FF"/>
                </a:solidFill>
                <a:effectLst/>
                <a:latin typeface="Arial"/>
                <a:ea typeface="Times New Roman"/>
                <a:cs typeface="Times New Roman"/>
              </a:rPr>
              <a:t>2500-3000 cm</a:t>
            </a:r>
            <a:r>
              <a:rPr lang="en-GB" sz="1600" b="1" baseline="30000" dirty="0">
                <a:solidFill>
                  <a:srgbClr val="0000FF"/>
                </a:solidFill>
                <a:effectLst/>
                <a:latin typeface="Arial"/>
                <a:ea typeface="Times New Roman"/>
                <a:cs typeface="Times New Roman"/>
              </a:rPr>
              <a:t>-1</a:t>
            </a:r>
            <a:endParaRPr lang="en-GB" sz="1600" b="1" dirty="0">
              <a:solidFill>
                <a:srgbClr val="0000FF"/>
              </a:solidFill>
              <a:effectLst/>
              <a:latin typeface="Arial"/>
              <a:ea typeface="Times New Roman"/>
              <a:cs typeface="Times New Roman"/>
            </a:endParaRPr>
          </a:p>
        </p:txBody>
      </p:sp>
      <p:sp>
        <p:nvSpPr>
          <p:cNvPr id="9" name="Text Box 62"/>
          <p:cNvSpPr txBox="1"/>
          <p:nvPr/>
        </p:nvSpPr>
        <p:spPr>
          <a:xfrm>
            <a:off x="4101206" y="4797152"/>
            <a:ext cx="1622922" cy="61104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1600" b="1" dirty="0">
                <a:effectLst/>
                <a:latin typeface="Arial"/>
                <a:ea typeface="Times New Roman"/>
                <a:cs typeface="Times New Roman"/>
              </a:rPr>
              <a:t>C=O</a:t>
            </a:r>
          </a:p>
          <a:p>
            <a:pPr algn="ctr">
              <a:spcAft>
                <a:spcPts val="0"/>
              </a:spcAft>
            </a:pPr>
            <a:r>
              <a:rPr lang="en-GB" sz="1600" b="1" dirty="0">
                <a:effectLst/>
                <a:latin typeface="Arial"/>
                <a:ea typeface="Times New Roman"/>
                <a:cs typeface="Times New Roman"/>
              </a:rPr>
              <a:t>1680-1750 cm</a:t>
            </a:r>
            <a:r>
              <a:rPr lang="en-GB" sz="1600" b="1" baseline="30000" dirty="0">
                <a:effectLst/>
                <a:latin typeface="Arial"/>
                <a:ea typeface="Times New Roman"/>
                <a:cs typeface="Times New Roman"/>
              </a:rPr>
              <a:t>-1</a:t>
            </a:r>
            <a:endParaRPr lang="en-GB" sz="1600" b="1" dirty="0">
              <a:effectLst/>
              <a:latin typeface="Arial"/>
              <a:ea typeface="Times New Roman"/>
              <a:cs typeface="Times New Roman"/>
            </a:endParaRPr>
          </a:p>
        </p:txBody>
      </p:sp>
      <p:sp>
        <p:nvSpPr>
          <p:cNvPr id="10" name="Text Box 63"/>
          <p:cNvSpPr txBox="1"/>
          <p:nvPr/>
        </p:nvSpPr>
        <p:spPr>
          <a:xfrm>
            <a:off x="5004048" y="2708920"/>
            <a:ext cx="1484354" cy="508953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en-GB" sz="1600" b="1" dirty="0">
                <a:solidFill>
                  <a:srgbClr val="008000"/>
                </a:solidFill>
                <a:effectLst/>
                <a:latin typeface="Arial"/>
                <a:ea typeface="Times New Roman"/>
                <a:cs typeface="Times New Roman"/>
              </a:rPr>
              <a:t>C=C</a:t>
            </a:r>
          </a:p>
          <a:p>
            <a:pPr algn="ctr">
              <a:spcAft>
                <a:spcPts val="0"/>
              </a:spcAft>
            </a:pPr>
            <a:r>
              <a:rPr lang="en-GB" sz="1600" b="1" dirty="0">
                <a:solidFill>
                  <a:srgbClr val="008000"/>
                </a:solidFill>
                <a:effectLst/>
                <a:latin typeface="Arial"/>
                <a:ea typeface="Times New Roman"/>
                <a:cs typeface="Times New Roman"/>
              </a:rPr>
              <a:t>1620-1680 cm</a:t>
            </a:r>
            <a:r>
              <a:rPr lang="en-GB" sz="1600" b="1" baseline="30000" dirty="0">
                <a:solidFill>
                  <a:srgbClr val="008000"/>
                </a:solidFill>
                <a:effectLst/>
                <a:latin typeface="Arial"/>
                <a:ea typeface="Times New Roman"/>
                <a:cs typeface="Times New Roman"/>
              </a:rPr>
              <a:t>-1</a:t>
            </a:r>
            <a:endParaRPr lang="en-GB" sz="1600" b="1" dirty="0">
              <a:solidFill>
                <a:srgbClr val="008000"/>
              </a:solidFill>
              <a:effectLst/>
              <a:latin typeface="Arial"/>
              <a:ea typeface="Times New Roman"/>
              <a:cs typeface="Times New Roman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6308677"/>
              </p:ext>
            </p:extLst>
          </p:nvPr>
        </p:nvGraphicFramePr>
        <p:xfrm>
          <a:off x="-324544" y="6021288"/>
          <a:ext cx="10585176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625" name="Document" r:id="rId3" imgW="6527800" imgH="330200" progId="Word.Document.12">
                  <p:embed/>
                </p:oleObj>
              </mc:Choice>
              <mc:Fallback>
                <p:oleObj name="Document" r:id="rId3" imgW="6527800" imgH="3302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324544" y="6021288"/>
                        <a:ext cx="10585176" cy="417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1087     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12-Jul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-15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80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t="16312" b="19538"/>
          <a:stretch/>
        </p:blipFill>
        <p:spPr>
          <a:xfrm>
            <a:off x="107504" y="116632"/>
            <a:ext cx="8867034" cy="561662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16016" y="188640"/>
            <a:ext cx="360040" cy="5040560"/>
          </a:xfrm>
          <a:prstGeom prst="rect">
            <a:avLst/>
          </a:prstGeom>
          <a:solidFill>
            <a:srgbClr val="008000">
              <a:alpha val="16000"/>
            </a:srgb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3528" y="5877272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b="1" dirty="0" smtClean="0">
                <a:solidFill>
                  <a:srgbClr val="008000"/>
                </a:solidFill>
              </a:rPr>
              <a:t>C=C</a:t>
            </a:r>
            <a:endParaRPr lang="en-GB" sz="3000" b="1" dirty="0">
              <a:solidFill>
                <a:srgbClr val="0080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707904" y="5949280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dirty="0" smtClean="0"/>
              <a:t>hex-2-ene</a:t>
            </a:r>
            <a:endParaRPr lang="en-GB" sz="3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5661248"/>
            <a:ext cx="2417698" cy="110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9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41" b="19132"/>
          <a:stretch/>
        </p:blipFill>
        <p:spPr bwMode="auto">
          <a:xfrm>
            <a:off x="179512" y="188640"/>
            <a:ext cx="8856984" cy="56166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4860032" y="260648"/>
            <a:ext cx="216024" cy="5040560"/>
          </a:xfrm>
          <a:prstGeom prst="rect">
            <a:avLst/>
          </a:prstGeom>
          <a:solidFill>
            <a:srgbClr val="008000">
              <a:alpha val="16000"/>
            </a:srgb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3528" y="5877272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b="1" dirty="0" smtClean="0">
                <a:solidFill>
                  <a:srgbClr val="008000"/>
                </a:solidFill>
              </a:rPr>
              <a:t>C=C</a:t>
            </a:r>
            <a:endParaRPr lang="en-GB" sz="3000" b="1" dirty="0">
              <a:solidFill>
                <a:srgbClr val="0080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644008" y="5805264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dirty="0" smtClean="0"/>
              <a:t>cyclohexene</a:t>
            </a:r>
            <a:endParaRPr lang="en-GB" sz="3000" dirty="0"/>
          </a:p>
        </p:txBody>
      </p:sp>
      <p:pic>
        <p:nvPicPr>
          <p:cNvPr id="10" name="Picture 9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661248"/>
            <a:ext cx="945823" cy="9715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072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61" b="18521"/>
          <a:stretch/>
        </p:blipFill>
        <p:spPr bwMode="auto">
          <a:xfrm>
            <a:off x="107504" y="188640"/>
            <a:ext cx="8856984" cy="56166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3" name="Picture 2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733256"/>
            <a:ext cx="3024336" cy="88448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1115616" y="260648"/>
            <a:ext cx="936104" cy="5040560"/>
          </a:xfrm>
          <a:prstGeom prst="rect">
            <a:avLst/>
          </a:prstGeom>
          <a:solidFill>
            <a:srgbClr val="FF0000">
              <a:alpha val="16000"/>
            </a:srgb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3528" y="5877272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b="1" dirty="0" smtClean="0">
                <a:solidFill>
                  <a:srgbClr val="FF0000"/>
                </a:solidFill>
              </a:rPr>
              <a:t>Alcohol O-H</a:t>
            </a:r>
            <a:endParaRPr lang="en-GB" sz="3000" b="1" dirty="0">
              <a:solidFill>
                <a:srgbClr val="FF00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563888" y="5877272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dirty="0"/>
              <a:t>p</a:t>
            </a:r>
            <a:r>
              <a:rPr lang="en-GB" sz="3000" dirty="0" smtClean="0"/>
              <a:t>ropan-1-ol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39907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78" b="19565"/>
          <a:stretch/>
        </p:blipFill>
        <p:spPr bwMode="auto">
          <a:xfrm>
            <a:off x="0" y="116632"/>
            <a:ext cx="9036496" cy="56166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3528" y="5877272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b="1" dirty="0" smtClean="0">
                <a:solidFill>
                  <a:srgbClr val="FF0000"/>
                </a:solidFill>
              </a:rPr>
              <a:t>Alcohol O-H</a:t>
            </a:r>
            <a:endParaRPr lang="en-GB" sz="3000" b="1" dirty="0">
              <a:solidFill>
                <a:srgbClr val="FF00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211960" y="5877272"/>
            <a:ext cx="216024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dirty="0"/>
              <a:t>b</a:t>
            </a:r>
            <a:r>
              <a:rPr lang="en-GB" sz="3000" dirty="0" smtClean="0"/>
              <a:t>utan-2-ol</a:t>
            </a:r>
            <a:endParaRPr lang="en-GB" sz="3000" dirty="0"/>
          </a:p>
        </p:txBody>
      </p:sp>
      <p:pic>
        <p:nvPicPr>
          <p:cNvPr id="8" name="Picture 7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517232"/>
            <a:ext cx="1743055" cy="115212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/>
          <p:cNvSpPr/>
          <p:nvPr/>
        </p:nvSpPr>
        <p:spPr>
          <a:xfrm>
            <a:off x="1115616" y="188640"/>
            <a:ext cx="936104" cy="5112568"/>
          </a:xfrm>
          <a:prstGeom prst="rect">
            <a:avLst/>
          </a:prstGeom>
          <a:solidFill>
            <a:srgbClr val="FF0000">
              <a:alpha val="16000"/>
            </a:srgb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04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41" b="19467"/>
          <a:stretch/>
        </p:blipFill>
        <p:spPr bwMode="auto">
          <a:xfrm>
            <a:off x="107504" y="116632"/>
            <a:ext cx="8928992" cy="57606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19672" y="260648"/>
            <a:ext cx="1368152" cy="5112568"/>
          </a:xfrm>
          <a:prstGeom prst="rect">
            <a:avLst/>
          </a:prstGeom>
          <a:solidFill>
            <a:srgbClr val="0000FF">
              <a:alpha val="11000"/>
            </a:srgb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467544" y="5733256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b="1" dirty="0" smtClean="0">
                <a:solidFill>
                  <a:srgbClr val="0000FF"/>
                </a:solidFill>
              </a:rPr>
              <a:t>Acid O-H</a:t>
            </a:r>
          </a:p>
          <a:p>
            <a:pPr algn="l">
              <a:spcBef>
                <a:spcPct val="20000"/>
              </a:spcBef>
            </a:pPr>
            <a:r>
              <a:rPr lang="en-GB" sz="3000" b="1" dirty="0" smtClean="0">
                <a:solidFill>
                  <a:srgbClr val="000000"/>
                </a:solidFill>
              </a:rPr>
              <a:t>C=O</a:t>
            </a:r>
            <a:endParaRPr lang="en-GB" sz="3000" b="1" dirty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716016" y="5949280"/>
            <a:ext cx="2664296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dirty="0" err="1" smtClean="0"/>
              <a:t>ethanoic</a:t>
            </a:r>
            <a:r>
              <a:rPr lang="en-GB" sz="3000" dirty="0" smtClean="0"/>
              <a:t> acid</a:t>
            </a:r>
            <a:endParaRPr lang="en-GB" sz="3000" dirty="0"/>
          </a:p>
        </p:txBody>
      </p:sp>
      <p:pic>
        <p:nvPicPr>
          <p:cNvPr id="10" name="Picture 9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661248"/>
            <a:ext cx="1465436" cy="119675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/>
          <p:cNvSpPr/>
          <p:nvPr/>
        </p:nvSpPr>
        <p:spPr>
          <a:xfrm>
            <a:off x="4355976" y="116632"/>
            <a:ext cx="648072" cy="5256584"/>
          </a:xfrm>
          <a:prstGeom prst="rect">
            <a:avLst/>
          </a:prstGeom>
          <a:solidFill>
            <a:schemeClr val="bg1">
              <a:lumMod val="75000"/>
              <a:alpha val="11000"/>
            </a:scheme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294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5" t="9353" b="25888"/>
          <a:stretch/>
        </p:blipFill>
        <p:spPr bwMode="auto">
          <a:xfrm>
            <a:off x="107504" y="1"/>
            <a:ext cx="9036496" cy="56612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47664" y="116632"/>
            <a:ext cx="1296144" cy="5256584"/>
          </a:xfrm>
          <a:prstGeom prst="rect">
            <a:avLst/>
          </a:prstGeom>
          <a:solidFill>
            <a:srgbClr val="0000FF">
              <a:alpha val="11000"/>
            </a:srgb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95536" y="5733256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b="1" dirty="0" smtClean="0">
                <a:solidFill>
                  <a:srgbClr val="0000FF"/>
                </a:solidFill>
              </a:rPr>
              <a:t>Acid O-H</a:t>
            </a:r>
          </a:p>
          <a:p>
            <a:pPr algn="l">
              <a:spcBef>
                <a:spcPct val="20000"/>
              </a:spcBef>
            </a:pPr>
            <a:r>
              <a:rPr lang="en-GB" sz="3000" b="1" dirty="0" smtClean="0">
                <a:solidFill>
                  <a:srgbClr val="000000"/>
                </a:solidFill>
              </a:rPr>
              <a:t>C=O</a:t>
            </a:r>
            <a:endParaRPr lang="en-GB" sz="3000" b="1" dirty="0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139952" y="5949280"/>
            <a:ext cx="2664296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dirty="0" err="1" smtClean="0"/>
              <a:t>butanoic</a:t>
            </a:r>
            <a:r>
              <a:rPr lang="en-GB" sz="3000" dirty="0" smtClean="0"/>
              <a:t> acid</a:t>
            </a:r>
            <a:endParaRPr lang="en-GB" sz="3000" dirty="0"/>
          </a:p>
        </p:txBody>
      </p:sp>
      <p:pic>
        <p:nvPicPr>
          <p:cNvPr id="8" name="Picture 7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733256"/>
            <a:ext cx="1645141" cy="95344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/>
          <p:cNvSpPr/>
          <p:nvPr/>
        </p:nvSpPr>
        <p:spPr>
          <a:xfrm>
            <a:off x="4283968" y="116632"/>
            <a:ext cx="648072" cy="5256584"/>
          </a:xfrm>
          <a:prstGeom prst="rect">
            <a:avLst/>
          </a:prstGeom>
          <a:solidFill>
            <a:schemeClr val="bg1">
              <a:lumMod val="75000"/>
              <a:alpha val="11000"/>
            </a:scheme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62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6366" b="19247"/>
          <a:stretch/>
        </p:blipFill>
        <p:spPr>
          <a:xfrm>
            <a:off x="107504" y="188640"/>
            <a:ext cx="8867034" cy="568863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83968" y="260648"/>
            <a:ext cx="720080" cy="5112568"/>
          </a:xfrm>
          <a:prstGeom prst="rect">
            <a:avLst/>
          </a:prstGeom>
          <a:solidFill>
            <a:schemeClr val="bg1">
              <a:lumMod val="75000"/>
              <a:alpha val="11000"/>
            </a:scheme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3528" y="5877272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b="1" dirty="0" smtClean="0"/>
              <a:t>C=O</a:t>
            </a:r>
            <a:endParaRPr lang="en-GB" sz="3000" b="1" dirty="0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644008" y="5949280"/>
            <a:ext cx="2664296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dirty="0" err="1" smtClean="0"/>
              <a:t>propanone</a:t>
            </a:r>
            <a:endParaRPr lang="en-GB" sz="3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80" y="5637461"/>
            <a:ext cx="1413892" cy="103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74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745" t="4894" b="27563"/>
          <a:stretch/>
        </p:blipFill>
        <p:spPr>
          <a:xfrm>
            <a:off x="-105893" y="116632"/>
            <a:ext cx="9249893" cy="532859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83968" y="260648"/>
            <a:ext cx="504056" cy="4968552"/>
          </a:xfrm>
          <a:prstGeom prst="rect">
            <a:avLst/>
          </a:prstGeom>
          <a:solidFill>
            <a:schemeClr val="bg1">
              <a:lumMod val="75000"/>
              <a:alpha val="11000"/>
            </a:scheme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3528" y="5877272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b="1" dirty="0" smtClean="0"/>
              <a:t>C=O</a:t>
            </a:r>
            <a:endParaRPr lang="en-GB" sz="3000" b="1" dirty="0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419872" y="5949280"/>
            <a:ext cx="3384376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dirty="0" smtClean="0"/>
              <a:t>ethyl </a:t>
            </a:r>
            <a:r>
              <a:rPr lang="en-GB" sz="3000" dirty="0" err="1" smtClean="0"/>
              <a:t>ethanoate</a:t>
            </a:r>
            <a:endParaRPr lang="en-GB" sz="3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0232" y="5445224"/>
            <a:ext cx="2032000" cy="1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14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27984" y="260648"/>
            <a:ext cx="504056" cy="4968552"/>
          </a:xfrm>
          <a:prstGeom prst="rect">
            <a:avLst/>
          </a:prstGeom>
          <a:solidFill>
            <a:schemeClr val="bg1">
              <a:lumMod val="75000"/>
              <a:alpha val="11000"/>
            </a:schemeClr>
          </a:solidFill>
          <a:ln>
            <a:noFill/>
          </a:ln>
          <a:extLst>
            <a:ext uri="{FAA26D3D-D897-4be2-8F04-BA451C77F1D7}">
              <ma14:placeholderFlag xmlns:ma14="http://schemas.microsoft.com/office/mac/drawingml/2011/main" xmlns=""/>
            </a:ex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3528" y="5877272"/>
            <a:ext cx="291581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b="1" dirty="0" smtClean="0"/>
              <a:t>C=O</a:t>
            </a:r>
            <a:endParaRPr lang="en-GB" sz="3000" b="1" dirty="0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932040" y="5949280"/>
            <a:ext cx="3384376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3000" dirty="0" err="1" smtClean="0"/>
              <a:t>butanal</a:t>
            </a:r>
            <a:endParaRPr lang="en-GB" sz="3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240" y="5517232"/>
            <a:ext cx="1747552" cy="10321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16430" b="18505"/>
          <a:stretch/>
        </p:blipFill>
        <p:spPr>
          <a:xfrm>
            <a:off x="0" y="260648"/>
            <a:ext cx="9036496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16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2448272"/>
          </a:xfrm>
          <a:solidFill>
            <a:schemeClr val="accent6">
              <a:lumMod val="40000"/>
              <a:lumOff val="60000"/>
              <a:alpha val="74000"/>
            </a:schemeClr>
          </a:solidFill>
        </p:spPr>
        <p:txBody>
          <a:bodyPr/>
          <a:lstStyle/>
          <a:p>
            <a:r>
              <a:rPr lang="en-US" sz="7000" dirty="0" smtClean="0">
                <a:latin typeface="Tahoma"/>
                <a:cs typeface="Tahoma"/>
              </a:rPr>
              <a:t>Identify the </a:t>
            </a:r>
            <a:br>
              <a:rPr lang="en-US" sz="7000" dirty="0" smtClean="0">
                <a:latin typeface="Tahoma"/>
                <a:cs typeface="Tahoma"/>
              </a:rPr>
            </a:br>
            <a:r>
              <a:rPr lang="en-US" sz="7000" dirty="0" smtClean="0">
                <a:latin typeface="Tahoma"/>
                <a:cs typeface="Tahoma"/>
              </a:rPr>
              <a:t>Functional Groups</a:t>
            </a:r>
            <a:endParaRPr lang="en-US" sz="7000" dirty="0">
              <a:latin typeface="Tahoma"/>
              <a:cs typeface="Tahoma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1087     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12-Jul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-15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57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www.aist.go.jp/RIODB/db004/img/ir/NIDA59922.gif?sdbsno=1212"/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20109"/>
          <a:stretch/>
        </p:blipFill>
        <p:spPr bwMode="auto">
          <a:xfrm>
            <a:off x="323850" y="404814"/>
            <a:ext cx="8424863" cy="4145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12287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752" name="Rectangle 7"/>
          <p:cNvSpPr>
            <a:spLocks noChangeArrowheads="1"/>
          </p:cNvSpPr>
          <p:nvPr/>
        </p:nvSpPr>
        <p:spPr bwMode="auto">
          <a:xfrm>
            <a:off x="1259632" y="476672"/>
            <a:ext cx="935038" cy="3816424"/>
          </a:xfrm>
          <a:prstGeom prst="rect">
            <a:avLst/>
          </a:prstGeom>
          <a:solidFill>
            <a:srgbClr val="FFFF00">
              <a:alpha val="25098"/>
            </a:srgb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203848" y="4725144"/>
            <a:ext cx="3384376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Alcohol O-H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 animBg="1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NIDA3368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19054"/>
          <a:stretch/>
        </p:blipFill>
        <p:spPr bwMode="auto">
          <a:xfrm>
            <a:off x="395288" y="620713"/>
            <a:ext cx="8280400" cy="41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5715" name="Rectangle 3"/>
          <p:cNvSpPr>
            <a:spLocks noChangeArrowheads="1"/>
          </p:cNvSpPr>
          <p:nvPr/>
        </p:nvSpPr>
        <p:spPr bwMode="auto">
          <a:xfrm>
            <a:off x="4427538" y="692150"/>
            <a:ext cx="430212" cy="3744913"/>
          </a:xfrm>
          <a:prstGeom prst="rect">
            <a:avLst/>
          </a:prstGeom>
          <a:solidFill>
            <a:srgbClr val="FFFF00">
              <a:alpha val="25098"/>
            </a:srgb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03848" y="4797152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C=O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animBg="1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NIDA6082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18404"/>
          <a:stretch/>
        </p:blipFill>
        <p:spPr bwMode="auto">
          <a:xfrm>
            <a:off x="250825" y="333375"/>
            <a:ext cx="8497888" cy="4292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7763" name="Group 3"/>
          <p:cNvGrpSpPr>
            <a:grpSpLocks/>
          </p:cNvGrpSpPr>
          <p:nvPr/>
        </p:nvGrpSpPr>
        <p:grpSpPr bwMode="auto">
          <a:xfrm>
            <a:off x="1331913" y="404813"/>
            <a:ext cx="3671887" cy="3814762"/>
            <a:chOff x="839" y="255"/>
            <a:chExt cx="2313" cy="2403"/>
          </a:xfrm>
        </p:grpSpPr>
        <p:sp>
          <p:nvSpPr>
            <p:cNvPr id="36871" name="Rectangle 4"/>
            <p:cNvSpPr>
              <a:spLocks noChangeArrowheads="1"/>
            </p:cNvSpPr>
            <p:nvPr/>
          </p:nvSpPr>
          <p:spPr bwMode="auto">
            <a:xfrm>
              <a:off x="839" y="255"/>
              <a:ext cx="816" cy="2403"/>
            </a:xfrm>
            <a:prstGeom prst="rect">
              <a:avLst/>
            </a:prstGeom>
            <a:solidFill>
              <a:srgbClr val="FFFF00">
                <a:alpha val="25098"/>
              </a:srgbClr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872" name="Rectangle 5"/>
            <p:cNvSpPr>
              <a:spLocks noChangeArrowheads="1"/>
            </p:cNvSpPr>
            <p:nvPr/>
          </p:nvSpPr>
          <p:spPr bwMode="auto">
            <a:xfrm>
              <a:off x="2699" y="255"/>
              <a:ext cx="453" cy="2403"/>
            </a:xfrm>
            <a:prstGeom prst="rect">
              <a:avLst/>
            </a:prstGeom>
            <a:solidFill>
              <a:srgbClr val="FFFF00">
                <a:alpha val="25098"/>
              </a:srgbClr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203848" y="4797152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C=O</a:t>
            </a:r>
          </a:p>
          <a:p>
            <a:pPr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acid O-H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aist.go.jp/RIODB/db004/img/ir/NIDA4700.gif?sdbsno=507"/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19413"/>
          <a:stretch/>
        </p:blipFill>
        <p:spPr bwMode="auto">
          <a:xfrm>
            <a:off x="323850" y="404814"/>
            <a:ext cx="8424863" cy="41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12287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3802" name="Rectangle 5"/>
          <p:cNvSpPr>
            <a:spLocks noChangeArrowheads="1"/>
          </p:cNvSpPr>
          <p:nvPr/>
        </p:nvSpPr>
        <p:spPr bwMode="auto">
          <a:xfrm>
            <a:off x="1258888" y="476250"/>
            <a:ext cx="865188" cy="3816350"/>
          </a:xfrm>
          <a:prstGeom prst="rect">
            <a:avLst/>
          </a:prstGeom>
          <a:solidFill>
            <a:srgbClr val="FFFF00">
              <a:alpha val="25098"/>
            </a:srgb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8" name="Rectangle 10"/>
          <p:cNvSpPr>
            <a:spLocks noChangeArrowheads="1"/>
          </p:cNvSpPr>
          <p:nvPr/>
        </p:nvSpPr>
        <p:spPr bwMode="auto">
          <a:xfrm>
            <a:off x="0" y="12239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3799" name="Rectangle 11"/>
          <p:cNvSpPr>
            <a:spLocks noChangeArrowheads="1"/>
          </p:cNvSpPr>
          <p:nvPr/>
        </p:nvSpPr>
        <p:spPr bwMode="auto">
          <a:xfrm>
            <a:off x="0" y="12239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203848" y="4725144"/>
            <a:ext cx="3384376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Alcohol O-H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 animBg="1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NIDA174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93" b="18679"/>
          <a:stretch/>
        </p:blipFill>
        <p:spPr bwMode="auto">
          <a:xfrm>
            <a:off x="250825" y="333375"/>
            <a:ext cx="8569325" cy="4323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1859" name="Group 3"/>
          <p:cNvGrpSpPr>
            <a:grpSpLocks/>
          </p:cNvGrpSpPr>
          <p:nvPr/>
        </p:nvGrpSpPr>
        <p:grpSpPr bwMode="auto">
          <a:xfrm>
            <a:off x="900113" y="404813"/>
            <a:ext cx="4032250" cy="3887787"/>
            <a:chOff x="567" y="255"/>
            <a:chExt cx="2540" cy="2449"/>
          </a:xfrm>
        </p:grpSpPr>
        <p:sp>
          <p:nvSpPr>
            <p:cNvPr id="40967" name="Rectangle 4"/>
            <p:cNvSpPr>
              <a:spLocks noChangeArrowheads="1"/>
            </p:cNvSpPr>
            <p:nvPr/>
          </p:nvSpPr>
          <p:spPr bwMode="auto">
            <a:xfrm>
              <a:off x="567" y="255"/>
              <a:ext cx="771" cy="2449"/>
            </a:xfrm>
            <a:prstGeom prst="rect">
              <a:avLst/>
            </a:prstGeom>
            <a:solidFill>
              <a:srgbClr val="FFFF00">
                <a:alpha val="25098"/>
              </a:srgbClr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68" name="Rectangle 5"/>
            <p:cNvSpPr>
              <a:spLocks noChangeArrowheads="1"/>
            </p:cNvSpPr>
            <p:nvPr/>
          </p:nvSpPr>
          <p:spPr bwMode="auto">
            <a:xfrm>
              <a:off x="2789" y="255"/>
              <a:ext cx="318" cy="2449"/>
            </a:xfrm>
            <a:prstGeom prst="rect">
              <a:avLst/>
            </a:prstGeom>
            <a:solidFill>
              <a:srgbClr val="FFFF00">
                <a:alpha val="25098"/>
              </a:srgbClr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203848" y="4797152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C=O</a:t>
            </a:r>
          </a:p>
          <a:p>
            <a:pPr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alcohol O-H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NIDA70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19198"/>
          <a:stretch/>
        </p:blipFill>
        <p:spPr bwMode="auto">
          <a:xfrm>
            <a:off x="250825" y="476250"/>
            <a:ext cx="8497888" cy="4240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6739" name="Rectangle 3"/>
          <p:cNvSpPr>
            <a:spLocks noChangeArrowheads="1"/>
          </p:cNvSpPr>
          <p:nvPr/>
        </p:nvSpPr>
        <p:spPr bwMode="auto">
          <a:xfrm>
            <a:off x="4356100" y="549275"/>
            <a:ext cx="430213" cy="3814763"/>
          </a:xfrm>
          <a:prstGeom prst="rect">
            <a:avLst/>
          </a:prstGeom>
          <a:solidFill>
            <a:srgbClr val="FFFF00">
              <a:alpha val="25098"/>
            </a:srgb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03848" y="4797152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C=O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animBg="1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NIDA300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19709"/>
          <a:stretch/>
        </p:blipFill>
        <p:spPr bwMode="auto">
          <a:xfrm>
            <a:off x="323850" y="333375"/>
            <a:ext cx="8424863" cy="4171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83" name="Rectangle 3"/>
          <p:cNvSpPr>
            <a:spLocks noChangeArrowheads="1"/>
          </p:cNvSpPr>
          <p:nvPr/>
        </p:nvSpPr>
        <p:spPr bwMode="auto">
          <a:xfrm>
            <a:off x="4500563" y="404813"/>
            <a:ext cx="504825" cy="3816350"/>
          </a:xfrm>
          <a:prstGeom prst="rect">
            <a:avLst/>
          </a:prstGeom>
          <a:solidFill>
            <a:srgbClr val="FFFF00">
              <a:alpha val="25098"/>
            </a:srgb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03848" y="4797152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C=C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3" grpId="0" animBg="1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NIDA209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19477"/>
          <a:stretch/>
        </p:blipFill>
        <p:spPr bwMode="auto">
          <a:xfrm>
            <a:off x="323850" y="333375"/>
            <a:ext cx="8424863" cy="418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8787" name="Group 3"/>
          <p:cNvGrpSpPr>
            <a:grpSpLocks/>
          </p:cNvGrpSpPr>
          <p:nvPr/>
        </p:nvGrpSpPr>
        <p:grpSpPr bwMode="auto">
          <a:xfrm>
            <a:off x="1547813" y="404813"/>
            <a:ext cx="3455987" cy="3814762"/>
            <a:chOff x="975" y="255"/>
            <a:chExt cx="2177" cy="2403"/>
          </a:xfrm>
        </p:grpSpPr>
        <p:sp>
          <p:nvSpPr>
            <p:cNvPr id="37895" name="Rectangle 4"/>
            <p:cNvSpPr>
              <a:spLocks noChangeArrowheads="1"/>
            </p:cNvSpPr>
            <p:nvPr/>
          </p:nvSpPr>
          <p:spPr bwMode="auto">
            <a:xfrm>
              <a:off x="975" y="255"/>
              <a:ext cx="816" cy="2403"/>
            </a:xfrm>
            <a:prstGeom prst="rect">
              <a:avLst/>
            </a:prstGeom>
            <a:solidFill>
              <a:srgbClr val="FFFF00">
                <a:alpha val="25098"/>
              </a:srgbClr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896" name="Rectangle 5"/>
            <p:cNvSpPr>
              <a:spLocks noChangeArrowheads="1"/>
            </p:cNvSpPr>
            <p:nvPr/>
          </p:nvSpPr>
          <p:spPr bwMode="auto">
            <a:xfrm>
              <a:off x="2699" y="255"/>
              <a:ext cx="453" cy="2403"/>
            </a:xfrm>
            <a:prstGeom prst="rect">
              <a:avLst/>
            </a:prstGeom>
            <a:solidFill>
              <a:srgbClr val="FFFF00">
                <a:alpha val="25098"/>
              </a:srgbClr>
            </a:solidFill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203848" y="4797152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C=O</a:t>
            </a:r>
          </a:p>
          <a:p>
            <a:pPr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acid O-H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NIDA180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4" b="19182"/>
          <a:stretch/>
        </p:blipFill>
        <p:spPr bwMode="auto">
          <a:xfrm>
            <a:off x="323850" y="404814"/>
            <a:ext cx="8424863" cy="4206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835" name="Rectangle 3"/>
          <p:cNvSpPr>
            <a:spLocks noChangeArrowheads="1"/>
          </p:cNvSpPr>
          <p:nvPr/>
        </p:nvSpPr>
        <p:spPr bwMode="auto">
          <a:xfrm>
            <a:off x="4284663" y="476250"/>
            <a:ext cx="647700" cy="3814763"/>
          </a:xfrm>
          <a:prstGeom prst="rect">
            <a:avLst/>
          </a:prstGeom>
          <a:solidFill>
            <a:srgbClr val="FFFF00">
              <a:alpha val="25098"/>
            </a:srgb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03848" y="4797152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C=O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 animBg="1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NIDA307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18634"/>
          <a:stretch/>
        </p:blipFill>
        <p:spPr bwMode="auto">
          <a:xfrm>
            <a:off x="250825" y="333376"/>
            <a:ext cx="8497888" cy="4277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907" name="Rectangle 3"/>
          <p:cNvSpPr>
            <a:spLocks noChangeArrowheads="1"/>
          </p:cNvSpPr>
          <p:nvPr/>
        </p:nvSpPr>
        <p:spPr bwMode="auto">
          <a:xfrm>
            <a:off x="4572000" y="404813"/>
            <a:ext cx="504825" cy="3816350"/>
          </a:xfrm>
          <a:prstGeom prst="rect">
            <a:avLst/>
          </a:prstGeom>
          <a:solidFill>
            <a:srgbClr val="FFFF00">
              <a:alpha val="25098"/>
            </a:srgbClr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03848" y="4797152"/>
            <a:ext cx="324036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sz="4000" b="1" dirty="0" smtClean="0">
                <a:solidFill>
                  <a:srgbClr val="FF0000"/>
                </a:solidFill>
              </a:rPr>
              <a:t>C=C</a:t>
            </a:r>
            <a:endParaRPr lang="en-GB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animBg="1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2448272"/>
          </a:xfrm>
          <a:solidFill>
            <a:schemeClr val="accent6">
              <a:lumMod val="40000"/>
              <a:lumOff val="60000"/>
              <a:alpha val="74000"/>
            </a:schemeClr>
          </a:solidFill>
        </p:spPr>
        <p:txBody>
          <a:bodyPr/>
          <a:lstStyle/>
          <a:p>
            <a:r>
              <a:rPr lang="en-US" sz="7000" dirty="0" smtClean="0">
                <a:latin typeface="Tahoma"/>
                <a:cs typeface="Tahoma"/>
              </a:rPr>
              <a:t>IR Problems 1</a:t>
            </a:r>
            <a:endParaRPr lang="en-US" sz="7000" dirty="0">
              <a:latin typeface="Tahoma"/>
              <a:cs typeface="Tahoma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1087     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12-Jul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-15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26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 descr="I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29" b="18584"/>
          <a:stretch>
            <a:fillRect/>
          </a:stretch>
        </p:blipFill>
        <p:spPr bwMode="auto">
          <a:xfrm>
            <a:off x="250825" y="1341438"/>
            <a:ext cx="8675688" cy="440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Text Box 5"/>
          <p:cNvSpPr txBox="1">
            <a:spLocks noChangeArrowheads="1"/>
          </p:cNvSpPr>
          <p:nvPr/>
        </p:nvSpPr>
        <p:spPr bwMode="auto">
          <a:xfrm flipH="1">
            <a:off x="4067175" y="333375"/>
            <a:ext cx="9874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4400">
                <a:latin typeface="Arial Black" charset="0"/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14016974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3"/>
          <p:cNvSpPr txBox="1">
            <a:spLocks noChangeArrowheads="1"/>
          </p:cNvSpPr>
          <p:nvPr/>
        </p:nvSpPr>
        <p:spPr bwMode="auto">
          <a:xfrm flipH="1">
            <a:off x="4067175" y="333375"/>
            <a:ext cx="9874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4400">
                <a:latin typeface="Arial Black" charset="0"/>
              </a:rPr>
              <a:t>Q</a:t>
            </a:r>
          </a:p>
        </p:txBody>
      </p:sp>
      <p:pic>
        <p:nvPicPr>
          <p:cNvPr id="67587" name="Picture 4" descr="I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40" b="17522"/>
          <a:stretch>
            <a:fillRect/>
          </a:stretch>
        </p:blipFill>
        <p:spPr bwMode="auto">
          <a:xfrm>
            <a:off x="179388" y="1341438"/>
            <a:ext cx="8713787" cy="448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38443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 flipH="1">
            <a:off x="4067175" y="333375"/>
            <a:ext cx="9874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4400">
                <a:latin typeface="Arial Black" charset="0"/>
              </a:rPr>
              <a:t>R</a:t>
            </a:r>
          </a:p>
        </p:txBody>
      </p:sp>
      <p:pic>
        <p:nvPicPr>
          <p:cNvPr id="68611" name="Picture 4" descr="I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18" b="18410"/>
          <a:stretch>
            <a:fillRect/>
          </a:stretch>
        </p:blipFill>
        <p:spPr bwMode="auto">
          <a:xfrm>
            <a:off x="323850" y="1196975"/>
            <a:ext cx="8424863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23666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 flipH="1">
            <a:off x="4067175" y="333375"/>
            <a:ext cx="9874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4400">
                <a:latin typeface="Arial Black" charset="0"/>
              </a:rPr>
              <a:t>S</a:t>
            </a:r>
          </a:p>
        </p:txBody>
      </p:sp>
      <p:pic>
        <p:nvPicPr>
          <p:cNvPr id="69635" name="Picture 4" descr="I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97" b="18672"/>
          <a:stretch>
            <a:fillRect/>
          </a:stretch>
        </p:blipFill>
        <p:spPr bwMode="auto">
          <a:xfrm>
            <a:off x="250825" y="1196975"/>
            <a:ext cx="8569325" cy="428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66137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2"/>
          <p:cNvSpPr txBox="1">
            <a:spLocks noChangeArrowheads="1"/>
          </p:cNvSpPr>
          <p:nvPr/>
        </p:nvSpPr>
        <p:spPr bwMode="auto">
          <a:xfrm flipH="1">
            <a:off x="4067175" y="333375"/>
            <a:ext cx="9874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4400">
                <a:latin typeface="Arial Black" charset="0"/>
              </a:rPr>
              <a:t>T</a:t>
            </a:r>
          </a:p>
        </p:txBody>
      </p:sp>
      <p:pic>
        <p:nvPicPr>
          <p:cNvPr id="70659" name="Picture 4" descr="I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67" b="19087"/>
          <a:stretch>
            <a:fillRect/>
          </a:stretch>
        </p:blipFill>
        <p:spPr bwMode="auto">
          <a:xfrm>
            <a:off x="250825" y="1195388"/>
            <a:ext cx="8569325" cy="432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84466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 flipH="1">
            <a:off x="4067175" y="333375"/>
            <a:ext cx="9874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r>
              <a:rPr lang="en-GB" sz="4400">
                <a:latin typeface="Arial Black" charset="0"/>
              </a:rPr>
              <a:t>U</a:t>
            </a:r>
          </a:p>
        </p:txBody>
      </p:sp>
      <p:pic>
        <p:nvPicPr>
          <p:cNvPr id="71683" name="Picture 4" descr="I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28" b="19008"/>
          <a:stretch>
            <a:fillRect/>
          </a:stretch>
        </p:blipFill>
        <p:spPr bwMode="auto">
          <a:xfrm>
            <a:off x="395288" y="1341438"/>
            <a:ext cx="8496300" cy="423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66270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2448272"/>
          </a:xfrm>
          <a:solidFill>
            <a:schemeClr val="accent6">
              <a:lumMod val="40000"/>
              <a:lumOff val="60000"/>
              <a:alpha val="74000"/>
            </a:schemeClr>
          </a:solidFill>
        </p:spPr>
        <p:txBody>
          <a:bodyPr/>
          <a:lstStyle/>
          <a:p>
            <a:r>
              <a:rPr lang="en-US" sz="7000" dirty="0" smtClean="0">
                <a:latin typeface="Tahoma"/>
                <a:cs typeface="Tahoma"/>
              </a:rPr>
              <a:t>IR Problems 2</a:t>
            </a:r>
            <a:endParaRPr lang="en-US" sz="7000" dirty="0">
              <a:latin typeface="Tahoma"/>
              <a:cs typeface="Tahoma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1087     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12-Jul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-15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30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IDA512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93" b="19257"/>
          <a:stretch>
            <a:fillRect/>
          </a:stretch>
        </p:blipFill>
        <p:spPr bwMode="auto">
          <a:xfrm>
            <a:off x="467544" y="1052736"/>
            <a:ext cx="8208912" cy="532859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323528" y="26064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propanoic</a:t>
            </a:r>
            <a:r>
              <a:rPr lang="en-GB" dirty="0"/>
              <a:t> acid,  butanone,  2-methylbut-2-ene,  1-hydroxypropanone,  butan-2-ol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600" y="5085184"/>
            <a:ext cx="41289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1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03523" y="6309320"/>
            <a:ext cx="20088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 err="1">
                <a:solidFill>
                  <a:srgbClr val="FF0000"/>
                </a:solidFill>
              </a:rPr>
              <a:t>p</a:t>
            </a:r>
            <a:r>
              <a:rPr lang="en-GB" sz="2000" b="1" dirty="0" err="1" smtClean="0">
                <a:solidFill>
                  <a:srgbClr val="FF0000"/>
                </a:solidFill>
              </a:rPr>
              <a:t>ropanoic</a:t>
            </a:r>
            <a:r>
              <a:rPr lang="en-GB" sz="2000" b="1" dirty="0" smtClean="0">
                <a:solidFill>
                  <a:srgbClr val="FF0000"/>
                </a:solidFill>
              </a:rPr>
              <a:t> acid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4869160"/>
            <a:ext cx="1398487" cy="85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05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39" b="18672"/>
          <a:stretch>
            <a:fillRect/>
          </a:stretch>
        </p:blipFill>
        <p:spPr bwMode="auto">
          <a:xfrm>
            <a:off x="179512" y="836713"/>
            <a:ext cx="8640960" cy="554461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323528" y="26064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propanoic</a:t>
            </a:r>
            <a:r>
              <a:rPr lang="en-GB" dirty="0"/>
              <a:t> acid,  butanone,  2-methylbut-2-ene,  1-hydroxypropanone,  butan-2-ol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3568" y="5301208"/>
            <a:ext cx="41289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8" name="Rectangle 7"/>
          <p:cNvSpPr/>
          <p:nvPr/>
        </p:nvSpPr>
        <p:spPr>
          <a:xfrm>
            <a:off x="6595885" y="6309320"/>
            <a:ext cx="14241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b</a:t>
            </a:r>
            <a:r>
              <a:rPr lang="en-GB" sz="2000" b="1" dirty="0" smtClean="0">
                <a:solidFill>
                  <a:srgbClr val="FF0000"/>
                </a:solidFill>
              </a:rPr>
              <a:t>utan-2-ol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4725144"/>
            <a:ext cx="1565974" cy="112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121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23528" y="26064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propanoic</a:t>
            </a:r>
            <a:r>
              <a:rPr lang="en-GB" dirty="0"/>
              <a:t> acid,  butanone,  2-methylbut-2-ene,  1-hydroxypropanone,  butan-2-ol</a:t>
            </a:r>
          </a:p>
        </p:txBody>
      </p:sp>
      <p:pic>
        <p:nvPicPr>
          <p:cNvPr id="7" name="Picture 6" descr="NIDA3368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75" b="19215"/>
          <a:stretch>
            <a:fillRect/>
          </a:stretch>
        </p:blipFill>
        <p:spPr bwMode="auto">
          <a:xfrm>
            <a:off x="179512" y="908721"/>
            <a:ext cx="8712968" cy="554461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827584" y="5085184"/>
            <a:ext cx="41289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9" name="Rectangle 8"/>
          <p:cNvSpPr/>
          <p:nvPr/>
        </p:nvSpPr>
        <p:spPr>
          <a:xfrm>
            <a:off x="7020272" y="6309320"/>
            <a:ext cx="13387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butanone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272" y="4797152"/>
            <a:ext cx="1221737" cy="85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888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IDA1740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5" b="20293"/>
          <a:stretch>
            <a:fillRect/>
          </a:stretch>
        </p:blipFill>
        <p:spPr bwMode="auto">
          <a:xfrm>
            <a:off x="251520" y="980728"/>
            <a:ext cx="8568952" cy="54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323528" y="26064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propanoic</a:t>
            </a:r>
            <a:r>
              <a:rPr lang="en-GB" dirty="0"/>
              <a:t> acid,  butanone,  2-methylbut-2-ene,  1-hydroxypropanone,  butan-2-ol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7584" y="5229200"/>
            <a:ext cx="41289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4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40152" y="6309320"/>
            <a:ext cx="27355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1-hydroxypropanone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4941168"/>
            <a:ext cx="1987567" cy="104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20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NIDA300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98" b="18651"/>
          <a:stretch>
            <a:fillRect/>
          </a:stretch>
        </p:blipFill>
        <p:spPr bwMode="auto">
          <a:xfrm>
            <a:off x="251520" y="980728"/>
            <a:ext cx="8640959" cy="54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323528" y="26064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propanoic</a:t>
            </a:r>
            <a:r>
              <a:rPr lang="en-GB" dirty="0"/>
              <a:t> acid,  butanone,  2-methylbut-2-ene,  1-hydroxypropanone,  butan-2-ol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7584" y="5013176"/>
            <a:ext cx="41289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9" name="Rectangle 8"/>
          <p:cNvSpPr/>
          <p:nvPr/>
        </p:nvSpPr>
        <p:spPr>
          <a:xfrm>
            <a:off x="6111162" y="6309320"/>
            <a:ext cx="23935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</a:rPr>
              <a:t>2-methylbut-2-ene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272" y="4725144"/>
            <a:ext cx="1080120" cy="94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43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2448272"/>
          </a:xfrm>
          <a:solidFill>
            <a:schemeClr val="accent6">
              <a:lumMod val="40000"/>
              <a:lumOff val="60000"/>
              <a:alpha val="74000"/>
            </a:schemeClr>
          </a:solidFill>
        </p:spPr>
        <p:txBody>
          <a:bodyPr/>
          <a:lstStyle/>
          <a:p>
            <a:r>
              <a:rPr lang="en-US" sz="7000" dirty="0" smtClean="0">
                <a:latin typeface="Tahoma"/>
                <a:cs typeface="Tahoma"/>
              </a:rPr>
              <a:t>IR Problems 3</a:t>
            </a:r>
            <a:endParaRPr lang="en-US" sz="7000" dirty="0">
              <a:latin typeface="Tahoma"/>
              <a:cs typeface="Tahoma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539552" y="3501008"/>
            <a:ext cx="3816350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GB" sz="2800" dirty="0"/>
              <a:t>hex-2-ene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GB" sz="2800" dirty="0"/>
              <a:t>pentane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GB" sz="2800" dirty="0"/>
              <a:t>methylpropan-1-ol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GB" sz="2800" dirty="0"/>
              <a:t>2-methylpentan-3-one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932165" y="3501008"/>
            <a:ext cx="3816350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GB" sz="2800"/>
              <a:t>butanal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GB" sz="2800"/>
              <a:t>butanoic acid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GB" sz="2800"/>
              <a:t>propyl ethanoate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GB" sz="2800"/>
              <a:t>nitrobenzene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1087     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12-Jul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-15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74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557338"/>
            <a:ext cx="7848600" cy="490537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59" name="Rectangle 8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</a:t>
            </a:r>
            <a:endParaRPr lang="en-GB" sz="3400">
              <a:sym typeface="Wingdings" charset="0"/>
            </a:endParaRPr>
          </a:p>
        </p:txBody>
      </p:sp>
      <p:sp>
        <p:nvSpPr>
          <p:cNvPr id="45060" name="Rectangle 12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3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61" name="Rectangle 13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62" name="Rectangle 14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63" name="Rectangle 15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64" name="Rectangle 16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65" name="Rectangle 17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66" name="Rectangle 18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67" name="Rectangle 19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68" name="Rectangle 21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69" name="Rectangle 22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70" name="Rectangle 23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71" name="Rectangle 24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72" name="Rectangle 25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73" name="Rectangle 26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74" name="Rectangle 27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5075" name="Rectangle 28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484313"/>
            <a:ext cx="8064500" cy="504031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6083" name="Rectangle 6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</a:t>
            </a:r>
            <a:endParaRPr lang="en-GB" sz="3400">
              <a:sym typeface="Wingdings" charset="0"/>
            </a:endParaRPr>
          </a:p>
        </p:txBody>
      </p:sp>
      <p:sp>
        <p:nvSpPr>
          <p:cNvPr id="46084" name="Rectangle 26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3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85" name="Rectangle 27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86" name="Rectangle 28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87" name="Rectangle 29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88" name="Rectangle 30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89" name="Rectangle 31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90" name="Rectangle 32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91" name="Rectangle 33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92" name="Rectangle 34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93" name="Rectangle 35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94" name="Rectangle 36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95" name="Rectangle 37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96" name="Rectangle 38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97" name="Rectangle 39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98" name="Rectangle 40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6099" name="Rectangle 41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628775"/>
            <a:ext cx="7632700" cy="47704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7107" name="Rectangle 11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</a:t>
            </a:r>
            <a:endParaRPr lang="en-GB" sz="3400">
              <a:sym typeface="Wingdings" charset="0"/>
            </a:endParaRPr>
          </a:p>
        </p:txBody>
      </p:sp>
      <p:sp>
        <p:nvSpPr>
          <p:cNvPr id="47108" name="Rectangle 30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3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09" name="Rectangle 31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10" name="Rectangle 32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11" name="Rectangle 33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12" name="Rectangle 34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13" name="Rectangle 35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14" name="Rectangle 36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15" name="Rectangle 37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16" name="Rectangle 38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17" name="Rectangle 39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18" name="Rectangle 40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19" name="Rectangle 41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20" name="Rectangle 42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21" name="Rectangle 43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22" name="Rectangle 44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7123" name="Rectangle 45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412875"/>
            <a:ext cx="7920037" cy="49498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8131" name="Rectangle 12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</a:t>
            </a:r>
            <a:endParaRPr lang="en-GB" sz="3400">
              <a:sym typeface="Wingdings" charset="0"/>
            </a:endParaRPr>
          </a:p>
        </p:txBody>
      </p:sp>
      <p:sp>
        <p:nvSpPr>
          <p:cNvPr id="48132" name="Rectangle 32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3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33" name="Rectangle 33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34" name="Rectangle 34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35" name="Rectangle 35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36" name="Rectangle 36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37" name="Rectangle 37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38" name="Rectangle 38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39" name="Rectangle 39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40" name="Rectangle 40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41" name="Rectangle 41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42" name="Rectangle 42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43" name="Rectangle 43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44" name="Rectangle 44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45" name="Rectangle 45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46" name="Rectangle 46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8147" name="Rectangle 47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341438"/>
            <a:ext cx="7991475" cy="499427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9155" name="Rectangle 11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</a:t>
            </a:r>
            <a:endParaRPr lang="en-GB" sz="3400">
              <a:sym typeface="Wingdings" charset="0"/>
            </a:endParaRPr>
          </a:p>
        </p:txBody>
      </p:sp>
      <p:sp>
        <p:nvSpPr>
          <p:cNvPr id="49156" name="Rectangle 32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3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57" name="Rectangle 33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58" name="Rectangle 34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59" name="Rectangle 35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60" name="Rectangle 36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61" name="Rectangle 37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62" name="Rectangle 38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63" name="Rectangle 39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64" name="Rectangle 40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65" name="Rectangle 41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66" name="Rectangle 42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67" name="Rectangle 43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68" name="Rectangle 44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69" name="Rectangle 45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70" name="Rectangle 46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49171" name="Rectangle 47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412875"/>
            <a:ext cx="7704138" cy="481488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0179" name="Rectangle 14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</a:t>
            </a:r>
            <a:endParaRPr lang="en-GB" sz="3400">
              <a:sym typeface="Wingdings" charset="0"/>
            </a:endParaRPr>
          </a:p>
        </p:txBody>
      </p:sp>
      <p:sp>
        <p:nvSpPr>
          <p:cNvPr id="50180" name="Rectangle 35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3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81" name="Rectangle 36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82" name="Rectangle 37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83" name="Rectangle 38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84" name="Rectangle 39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85" name="Rectangle 40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86" name="Rectangle 41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87" name="Rectangle 42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88" name="Rectangle 43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89" name="Rectangle 44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90" name="Rectangle 45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91" name="Rectangle 46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92" name="Rectangle 47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93" name="Rectangle 48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94" name="Rectangle 49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0195" name="Rectangle 50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1341438"/>
            <a:ext cx="7848600" cy="490537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03" name="Rectangle 12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</a:t>
            </a:r>
            <a:endParaRPr lang="en-GB" sz="3400">
              <a:sym typeface="Wingdings" charset="0"/>
            </a:endParaRPr>
          </a:p>
        </p:txBody>
      </p:sp>
      <p:sp>
        <p:nvSpPr>
          <p:cNvPr id="51204" name="Rectangle 32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3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05" name="Rectangle 33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06" name="Rectangle 34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07" name="Rectangle 35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08" name="Rectangle 36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09" name="Rectangle 37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10" name="Rectangle 38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11" name="Rectangle 39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12" name="Rectangle 40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13" name="Rectangle 41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14" name="Rectangle 42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15" name="Rectangle 43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16" name="Rectangle 44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17" name="Rectangle 45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18" name="Rectangle 46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1219" name="Rectangle 47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341438"/>
            <a:ext cx="7993062" cy="49958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2227" name="Rectangle 15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</a:t>
            </a:r>
            <a:endParaRPr lang="en-GB" sz="3400">
              <a:sym typeface="Wingdings" charset="0"/>
            </a:endParaRPr>
          </a:p>
        </p:txBody>
      </p:sp>
      <p:sp>
        <p:nvSpPr>
          <p:cNvPr id="52228" name="Rectangle 36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3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29" name="Rectangle 37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30" name="Rectangle 38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31" name="Rectangle 39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32" name="Rectangle 40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33" name="Rectangle 41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34" name="Rectangle 42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35" name="Rectangle 43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36" name="Rectangle 44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37" name="Rectangle 45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38" name="Rectangle 46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39" name="Rectangle 47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40" name="Rectangle 48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41" name="Rectangle 49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42" name="Rectangle 50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2243" name="Rectangle 51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ChangeArrowheads="1"/>
          </p:cNvSpPr>
          <p:nvPr/>
        </p:nvSpPr>
        <p:spPr bwMode="auto">
          <a:xfrm>
            <a:off x="6443663" y="1557338"/>
            <a:ext cx="720725" cy="4464050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1" name="Rectangle 4"/>
          <p:cNvSpPr>
            <a:spLocks noChangeArrowheads="1"/>
          </p:cNvSpPr>
          <p:nvPr/>
        </p:nvSpPr>
        <p:spPr bwMode="auto">
          <a:xfrm>
            <a:off x="7235825" y="4652963"/>
            <a:ext cx="10096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C-O</a:t>
            </a:r>
            <a:endParaRPr lang="en-GB" sz="2000"/>
          </a:p>
        </p:txBody>
      </p:sp>
      <p:pic>
        <p:nvPicPr>
          <p:cNvPr id="53252" name="Picture 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520825"/>
            <a:ext cx="7848600" cy="490537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3253" name="Rectangle 9"/>
          <p:cNvSpPr>
            <a:spLocks noChangeArrowheads="1"/>
          </p:cNvSpPr>
          <p:nvPr/>
        </p:nvSpPr>
        <p:spPr bwMode="auto">
          <a:xfrm>
            <a:off x="5364163" y="1557338"/>
            <a:ext cx="431800" cy="4464050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4" name="Rectangle 11"/>
          <p:cNvSpPr>
            <a:spLocks noChangeArrowheads="1"/>
          </p:cNvSpPr>
          <p:nvPr/>
        </p:nvSpPr>
        <p:spPr bwMode="auto">
          <a:xfrm>
            <a:off x="4500563" y="4652963"/>
            <a:ext cx="10096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C=O</a:t>
            </a:r>
            <a:endParaRPr lang="en-GB" sz="2000"/>
          </a:p>
        </p:txBody>
      </p:sp>
      <p:sp>
        <p:nvSpPr>
          <p:cNvPr id="53255" name="Rectangle 13"/>
          <p:cNvSpPr>
            <a:spLocks noChangeArrowheads="1"/>
          </p:cNvSpPr>
          <p:nvPr/>
        </p:nvSpPr>
        <p:spPr bwMode="auto">
          <a:xfrm>
            <a:off x="1619250" y="549275"/>
            <a:ext cx="33845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3000">
                <a:latin typeface="Tahoma" charset="0"/>
              </a:rPr>
              <a:t>propyl ethanoate</a:t>
            </a:r>
            <a:endParaRPr lang="en-GB" sz="2200"/>
          </a:p>
        </p:txBody>
      </p:sp>
      <p:sp>
        <p:nvSpPr>
          <p:cNvPr id="53256" name="Rectangle 15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</a:t>
            </a:r>
            <a:endParaRPr lang="en-GB" sz="3400">
              <a:sym typeface="Wingdings" charset="0"/>
            </a:endParaRPr>
          </a:p>
        </p:txBody>
      </p:sp>
      <p:pic>
        <p:nvPicPr>
          <p:cNvPr id="53257" name="Picture 1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188913"/>
            <a:ext cx="3600450" cy="10922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</a:extLst>
        </p:spPr>
      </p:pic>
      <p:sp>
        <p:nvSpPr>
          <p:cNvPr id="53258" name="Rectangle 34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59" name="Rectangle 35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60" name="Rectangle 36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61" name="Rectangle 37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62" name="Rectangle 38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63" name="Rectangle 39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64" name="Rectangle 40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65" name="Rectangle 41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66" name="Rectangle 42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67" name="Rectangle 43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68" name="Rectangle 44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69" name="Rectangle 45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70" name="Rectangle 46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71" name="Rectangle 47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72" name="Rectangle 48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3273" name="Rectangle 49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9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4"/>
          <p:cNvSpPr>
            <a:spLocks noChangeArrowheads="1"/>
          </p:cNvSpPr>
          <p:nvPr/>
        </p:nvSpPr>
        <p:spPr bwMode="auto">
          <a:xfrm>
            <a:off x="4500563" y="4941888"/>
            <a:ext cx="10096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C=O</a:t>
            </a:r>
            <a:endParaRPr lang="en-GB" sz="2000"/>
          </a:p>
        </p:txBody>
      </p:sp>
      <p:pic>
        <p:nvPicPr>
          <p:cNvPr id="54275" name="Picture 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484313"/>
            <a:ext cx="8064500" cy="504031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4276" name="Rectangle 9"/>
          <p:cNvSpPr>
            <a:spLocks noChangeArrowheads="1"/>
          </p:cNvSpPr>
          <p:nvPr/>
        </p:nvSpPr>
        <p:spPr bwMode="auto">
          <a:xfrm>
            <a:off x="5508625" y="1484313"/>
            <a:ext cx="431800" cy="4608512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277" name="Rectangle 11"/>
          <p:cNvSpPr>
            <a:spLocks noChangeArrowheads="1"/>
          </p:cNvSpPr>
          <p:nvPr/>
        </p:nvSpPr>
        <p:spPr bwMode="auto">
          <a:xfrm>
            <a:off x="1619250" y="549275"/>
            <a:ext cx="432117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3000">
                <a:latin typeface="Tahoma" charset="0"/>
              </a:rPr>
              <a:t>2-methylpentan-3-one</a:t>
            </a:r>
            <a:endParaRPr lang="en-GB" sz="2200"/>
          </a:p>
        </p:txBody>
      </p:sp>
      <p:sp>
        <p:nvSpPr>
          <p:cNvPr id="54278" name="Rectangle 12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</a:t>
            </a:r>
            <a:endParaRPr lang="en-GB" sz="3400">
              <a:sym typeface="Wingdings" charset="0"/>
            </a:endParaRPr>
          </a:p>
        </p:txBody>
      </p:sp>
      <p:pic>
        <p:nvPicPr>
          <p:cNvPr id="54279" name="Picture 1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67400" y="188913"/>
            <a:ext cx="2665413" cy="96678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</a:extLst>
        </p:spPr>
      </p:pic>
      <p:sp>
        <p:nvSpPr>
          <p:cNvPr id="54280" name="Rectangle 32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81" name="Rectangle 33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82" name="Rectangle 34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83" name="Rectangle 35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84" name="Rectangle 36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85" name="Rectangle 37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86" name="Rectangle 38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87" name="Rectangle 39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88" name="Rectangle 40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89" name="Rectangle 41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90" name="Rectangle 42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91" name="Rectangle 43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92" name="Rectangle 44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93" name="Rectangle 45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94" name="Rectangle 46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4295" name="Rectangle 47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9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1619250" y="549275"/>
            <a:ext cx="33845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3000">
                <a:latin typeface="Tahoma" charset="0"/>
              </a:rPr>
              <a:t>methylpropan-1-ol</a:t>
            </a:r>
            <a:endParaRPr lang="en-GB" sz="2200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1908175" y="1665288"/>
            <a:ext cx="935038" cy="4322762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2051050" y="2708275"/>
            <a:ext cx="100965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O-H</a:t>
            </a:r>
            <a:endParaRPr lang="en-GB" sz="2000"/>
          </a:p>
        </p:txBody>
      </p:sp>
      <p:pic>
        <p:nvPicPr>
          <p:cNvPr id="55301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628775"/>
            <a:ext cx="7632700" cy="47704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302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163" y="260350"/>
            <a:ext cx="2447925" cy="10128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</a:t>
            </a:r>
            <a:endParaRPr lang="en-GB" sz="3400">
              <a:sym typeface="Wingdings" charset="0"/>
            </a:endParaRPr>
          </a:p>
        </p:txBody>
      </p:sp>
      <p:sp>
        <p:nvSpPr>
          <p:cNvPr id="55304" name="Rectangle 25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05" name="Rectangle 26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06" name="Rectangle 27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07" name="Rectangle 28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08" name="Rectangle 29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09" name="Rectangle 30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10" name="Rectangle 31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11" name="Rectangle 32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12" name="Rectangle 33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13" name="Rectangle 34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14" name="Rectangle 35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15" name="Rectangle 36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16" name="Rectangle 37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17" name="Rectangle 38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18" name="Rectangle 39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5319" name="Rectangle 40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9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2771775" y="1484313"/>
            <a:ext cx="431800" cy="4537075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3276600" y="4941888"/>
            <a:ext cx="10096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C-H</a:t>
            </a:r>
            <a:endParaRPr lang="en-GB" sz="2000"/>
          </a:p>
        </p:txBody>
      </p:sp>
      <p:pic>
        <p:nvPicPr>
          <p:cNvPr id="5632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484313"/>
            <a:ext cx="7920038" cy="49498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1619250" y="549275"/>
            <a:ext cx="33845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3000">
                <a:latin typeface="Tahoma" charset="0"/>
              </a:rPr>
              <a:t>nitrobenzene</a:t>
            </a:r>
            <a:endParaRPr lang="en-GB" sz="2200"/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</a:t>
            </a:r>
            <a:endParaRPr lang="en-GB" sz="3400">
              <a:sym typeface="Wingdings" charset="0"/>
            </a:endParaRPr>
          </a:p>
        </p:txBody>
      </p:sp>
      <p:pic>
        <p:nvPicPr>
          <p:cNvPr id="56327" name="Picture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7900" y="260350"/>
            <a:ext cx="1728788" cy="10033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56328" name="Rectangle 25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29" name="Rectangle 26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30" name="Rectangle 27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31" name="Rectangle 28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32" name="Rectangle 29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33" name="Rectangle 30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34" name="Rectangle 31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35" name="Rectangle 32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36" name="Rectangle 33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37" name="Rectangle 34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38" name="Rectangle 35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39" name="Rectangle 36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40" name="Rectangle 37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41" name="Rectangle 38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42" name="Rectangle 39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6343" name="Rectangle 40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9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3059113" y="1557338"/>
            <a:ext cx="431800" cy="4535487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3563938" y="5084763"/>
            <a:ext cx="10096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C-H</a:t>
            </a:r>
            <a:endParaRPr lang="en-GB" sz="2000"/>
          </a:p>
        </p:txBody>
      </p:sp>
      <p:pic>
        <p:nvPicPr>
          <p:cNvPr id="57348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554163"/>
            <a:ext cx="7991475" cy="499427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1619250" y="549275"/>
            <a:ext cx="33845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3000">
                <a:latin typeface="Tahoma" charset="0"/>
              </a:rPr>
              <a:t>pentane</a:t>
            </a:r>
            <a:endParaRPr lang="en-GB" sz="2200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</a:t>
            </a:r>
            <a:endParaRPr lang="en-GB" sz="3400">
              <a:sym typeface="Wingdings" charset="0"/>
            </a:endParaRPr>
          </a:p>
        </p:txBody>
      </p:sp>
      <p:pic>
        <p:nvPicPr>
          <p:cNvPr id="57351" name="Picture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24300" y="476250"/>
            <a:ext cx="4464050" cy="72231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57352" name="Rectangle 25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53" name="Rectangle 26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54" name="Rectangle 27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55" name="Rectangle 28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56" name="Rectangle 29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57" name="Rectangle 30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58" name="Rectangle 31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59" name="Rectangle 32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60" name="Rectangle 33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61" name="Rectangle 34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62" name="Rectangle 35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63" name="Rectangle 36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64" name="Rectangle 37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65" name="Rectangle 38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66" name="Rectangle 39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7367" name="Rectangle 40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9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3995738" y="5084763"/>
            <a:ext cx="10096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C-H</a:t>
            </a:r>
            <a:endParaRPr lang="en-GB" sz="2000"/>
          </a:p>
        </p:txBody>
      </p:sp>
      <p:pic>
        <p:nvPicPr>
          <p:cNvPr id="5837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539875"/>
            <a:ext cx="7704138" cy="481488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3492500" y="1557338"/>
            <a:ext cx="431800" cy="4392612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5364163" y="1557338"/>
            <a:ext cx="431800" cy="4392612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5867400" y="5084763"/>
            <a:ext cx="10096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C=O</a:t>
            </a:r>
            <a:endParaRPr lang="en-GB" sz="2000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1619250" y="549275"/>
            <a:ext cx="33845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3000">
                <a:latin typeface="Tahoma" charset="0"/>
              </a:rPr>
              <a:t>butanal</a:t>
            </a:r>
            <a:endParaRPr lang="en-GB" sz="2200"/>
          </a:p>
        </p:txBody>
      </p:sp>
      <p:sp>
        <p:nvSpPr>
          <p:cNvPr id="58376" name="Rectangle 8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</a:t>
            </a:r>
            <a:endParaRPr lang="en-GB" sz="3400">
              <a:sym typeface="Wingdings" charset="0"/>
            </a:endParaRPr>
          </a:p>
        </p:txBody>
      </p:sp>
      <p:pic>
        <p:nvPicPr>
          <p:cNvPr id="58377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24300" y="188913"/>
            <a:ext cx="2808288" cy="105251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58378" name="Rectangle 27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79" name="Rectangle 28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80" name="Rectangle 29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81" name="Rectangle 30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82" name="Rectangle 31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83" name="Rectangle 32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84" name="Rectangle 33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85" name="Rectangle 34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86" name="Rectangle 35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87" name="Rectangle 36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88" name="Rectangle 37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89" name="Rectangle 38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90" name="Rectangle 39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91" name="Rectangle 40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92" name="Rectangle 41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8393" name="Rectangle 42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9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2339975" y="1665288"/>
            <a:ext cx="1727200" cy="4427537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2843213" y="3357563"/>
            <a:ext cx="10096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O-H</a:t>
            </a:r>
            <a:endParaRPr lang="en-GB" sz="2000"/>
          </a:p>
        </p:txBody>
      </p:sp>
      <p:pic>
        <p:nvPicPr>
          <p:cNvPr id="59396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628775"/>
            <a:ext cx="7848600" cy="490537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1619250" y="549275"/>
            <a:ext cx="33845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3000">
                <a:latin typeface="Tahoma" charset="0"/>
              </a:rPr>
              <a:t>butanoic acid</a:t>
            </a:r>
            <a:endParaRPr lang="en-GB" sz="2200"/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</a:t>
            </a:r>
            <a:endParaRPr lang="en-GB" sz="3400">
              <a:sym typeface="Wingdings" charset="0"/>
            </a:endParaRPr>
          </a:p>
        </p:txBody>
      </p:sp>
      <p:pic>
        <p:nvPicPr>
          <p:cNvPr id="59399" name="Picture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260350"/>
            <a:ext cx="3457575" cy="10985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59400" name="Rectangle 25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01" name="Rectangle 26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02" name="Rectangle 27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03" name="Rectangle 28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04" name="Rectangle 29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05" name="Rectangle 30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06" name="Rectangle 31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07" name="Rectangle 32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08" name="Rectangle 33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09" name="Rectangle 34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10" name="Rectangle 35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11" name="Rectangle 36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12" name="Rectangle 37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13" name="Rectangle 38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14" name="Rectangle 39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59415" name="Rectangle 40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9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2700338" y="1557338"/>
            <a:ext cx="287337" cy="4537075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6084888" y="4797425"/>
            <a:ext cx="100965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C=C</a:t>
            </a:r>
            <a:endParaRPr lang="en-GB" sz="2000"/>
          </a:p>
        </p:txBody>
      </p:sp>
      <p:pic>
        <p:nvPicPr>
          <p:cNvPr id="60420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557338"/>
            <a:ext cx="7993062" cy="499586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059113" y="1557338"/>
            <a:ext cx="649287" cy="4537075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5724525" y="1557338"/>
            <a:ext cx="287338" cy="4537075"/>
          </a:xfrm>
          <a:prstGeom prst="rect">
            <a:avLst/>
          </a:prstGeom>
          <a:solidFill>
            <a:schemeClr val="accent1">
              <a:alpha val="25098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3779838" y="4005263"/>
            <a:ext cx="10096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C-H</a:t>
            </a:r>
            <a:endParaRPr lang="en-GB" sz="2000"/>
          </a:p>
        </p:txBody>
      </p:sp>
      <p:sp>
        <p:nvSpPr>
          <p:cNvPr id="60424" name="Rectangle 8"/>
          <p:cNvSpPr>
            <a:spLocks noChangeArrowheads="1"/>
          </p:cNvSpPr>
          <p:nvPr/>
        </p:nvSpPr>
        <p:spPr bwMode="auto">
          <a:xfrm>
            <a:off x="1908175" y="4005263"/>
            <a:ext cx="100965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600">
                <a:latin typeface="Tahoma" charset="0"/>
              </a:rPr>
              <a:t>C-H</a:t>
            </a:r>
            <a:endParaRPr lang="en-GB" sz="2000"/>
          </a:p>
        </p:txBody>
      </p:sp>
      <p:sp>
        <p:nvSpPr>
          <p:cNvPr id="60425" name="Rectangle 9"/>
          <p:cNvSpPr>
            <a:spLocks noChangeArrowheads="1"/>
          </p:cNvSpPr>
          <p:nvPr/>
        </p:nvSpPr>
        <p:spPr bwMode="auto">
          <a:xfrm>
            <a:off x="1619250" y="549275"/>
            <a:ext cx="33845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3000">
                <a:latin typeface="Tahoma" charset="0"/>
              </a:rPr>
              <a:t>hex-2-ene</a:t>
            </a:r>
            <a:endParaRPr lang="en-GB" sz="2200"/>
          </a:p>
        </p:txBody>
      </p:sp>
      <p:sp>
        <p:nvSpPr>
          <p:cNvPr id="60426" name="Rectangle 10"/>
          <p:cNvSpPr>
            <a:spLocks noChangeArrowheads="1"/>
          </p:cNvSpPr>
          <p:nvPr/>
        </p:nvSpPr>
        <p:spPr bwMode="auto">
          <a:xfrm>
            <a:off x="395288" y="260350"/>
            <a:ext cx="86360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6200">
                <a:latin typeface="Tahoma" charset="0"/>
                <a:sym typeface="Wingdings" charset="0"/>
              </a:rPr>
              <a:t></a:t>
            </a:r>
            <a:endParaRPr lang="en-GB" sz="3400">
              <a:sym typeface="Wingdings" charset="0"/>
            </a:endParaRPr>
          </a:p>
        </p:txBody>
      </p:sp>
      <p:pic>
        <p:nvPicPr>
          <p:cNvPr id="60427" name="Picture 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67175" y="692150"/>
            <a:ext cx="4176713" cy="5842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60428" name="Rectangle 29"/>
          <p:cNvSpPr>
            <a:spLocks noChangeArrowheads="1"/>
          </p:cNvSpPr>
          <p:nvPr/>
        </p:nvSpPr>
        <p:spPr bwMode="auto">
          <a:xfrm>
            <a:off x="55086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4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29" name="Rectangle 30"/>
          <p:cNvSpPr>
            <a:spLocks noChangeArrowheads="1"/>
          </p:cNvSpPr>
          <p:nvPr/>
        </p:nvSpPr>
        <p:spPr bwMode="auto">
          <a:xfrm>
            <a:off x="59404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5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30" name="Rectangle 31"/>
          <p:cNvSpPr>
            <a:spLocks noChangeArrowheads="1"/>
          </p:cNvSpPr>
          <p:nvPr/>
        </p:nvSpPr>
        <p:spPr bwMode="auto">
          <a:xfrm>
            <a:off x="72374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6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31" name="Rectangle 32"/>
          <p:cNvSpPr>
            <a:spLocks noChangeArrowheads="1"/>
          </p:cNvSpPr>
          <p:nvPr/>
        </p:nvSpPr>
        <p:spPr bwMode="auto">
          <a:xfrm>
            <a:off x="68040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7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32" name="Rectangle 33"/>
          <p:cNvSpPr>
            <a:spLocks noChangeArrowheads="1"/>
          </p:cNvSpPr>
          <p:nvPr/>
        </p:nvSpPr>
        <p:spPr bwMode="auto">
          <a:xfrm>
            <a:off x="6372225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8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33" name="Rectangle 34"/>
          <p:cNvSpPr>
            <a:spLocks noChangeArrowheads="1"/>
          </p:cNvSpPr>
          <p:nvPr/>
        </p:nvSpPr>
        <p:spPr bwMode="auto">
          <a:xfrm>
            <a:off x="76692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9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34" name="Rectangle 35"/>
          <p:cNvSpPr>
            <a:spLocks noChangeArrowheads="1"/>
          </p:cNvSpPr>
          <p:nvPr/>
        </p:nvSpPr>
        <p:spPr bwMode="auto">
          <a:xfrm>
            <a:off x="81010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0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35" name="Rectangle 36"/>
          <p:cNvSpPr>
            <a:spLocks noChangeArrowheads="1"/>
          </p:cNvSpPr>
          <p:nvPr/>
        </p:nvSpPr>
        <p:spPr bwMode="auto">
          <a:xfrm>
            <a:off x="856773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1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36" name="Rectangle 37"/>
          <p:cNvSpPr>
            <a:spLocks noChangeArrowheads="1"/>
          </p:cNvSpPr>
          <p:nvPr/>
        </p:nvSpPr>
        <p:spPr bwMode="auto">
          <a:xfrm>
            <a:off x="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2" action="ppaction://hlinksldjump"/>
              </a:rPr>
              <a:t>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37" name="Rectangle 38"/>
          <p:cNvSpPr>
            <a:spLocks noChangeArrowheads="1"/>
          </p:cNvSpPr>
          <p:nvPr/>
        </p:nvSpPr>
        <p:spPr bwMode="auto">
          <a:xfrm>
            <a:off x="4318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3" action="ppaction://hlinksldjump"/>
              </a:rPr>
              <a:t>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38" name="Rectangle 39"/>
          <p:cNvSpPr>
            <a:spLocks noChangeArrowheads="1"/>
          </p:cNvSpPr>
          <p:nvPr/>
        </p:nvSpPr>
        <p:spPr bwMode="auto">
          <a:xfrm>
            <a:off x="17287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4" action="ppaction://hlinksldjump"/>
              </a:rPr>
              <a:t>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39" name="Rectangle 40"/>
          <p:cNvSpPr>
            <a:spLocks noChangeArrowheads="1"/>
          </p:cNvSpPr>
          <p:nvPr/>
        </p:nvSpPr>
        <p:spPr bwMode="auto">
          <a:xfrm>
            <a:off x="12954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5" action="ppaction://hlinksldjump"/>
              </a:rPr>
              <a:t>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40" name="Rectangle 41"/>
          <p:cNvSpPr>
            <a:spLocks noChangeArrowheads="1"/>
          </p:cNvSpPr>
          <p:nvPr/>
        </p:nvSpPr>
        <p:spPr bwMode="auto">
          <a:xfrm>
            <a:off x="863600" y="6237288"/>
            <a:ext cx="576263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6" action="ppaction://hlinksldjump"/>
              </a:rPr>
              <a:t>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41" name="Rectangle 42"/>
          <p:cNvSpPr>
            <a:spLocks noChangeArrowheads="1"/>
          </p:cNvSpPr>
          <p:nvPr/>
        </p:nvSpPr>
        <p:spPr bwMode="auto">
          <a:xfrm>
            <a:off x="21605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7" action="ppaction://hlinksldjump"/>
              </a:rPr>
              <a:t>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42" name="Rectangle 43"/>
          <p:cNvSpPr>
            <a:spLocks noChangeArrowheads="1"/>
          </p:cNvSpPr>
          <p:nvPr/>
        </p:nvSpPr>
        <p:spPr bwMode="auto">
          <a:xfrm>
            <a:off x="2592388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8" action="ppaction://hlinksldjump"/>
              </a:rPr>
              <a:t>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  <p:sp>
        <p:nvSpPr>
          <p:cNvPr id="60443" name="Rectangle 44"/>
          <p:cNvSpPr>
            <a:spLocks noChangeArrowheads="1"/>
          </p:cNvSpPr>
          <p:nvPr/>
        </p:nvSpPr>
        <p:spPr bwMode="auto">
          <a:xfrm>
            <a:off x="3059113" y="6237288"/>
            <a:ext cx="576262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65125" indent="-365125" algn="l">
              <a:spcAft>
                <a:spcPct val="50000"/>
              </a:spcAft>
            </a:pPr>
            <a:r>
              <a:rPr lang="en-GB" sz="2400">
                <a:latin typeface="Tahoma" charset="0"/>
                <a:sym typeface="Wingdings" charset="0"/>
                <a:hlinkClick r:id="rId19" action="ppaction://hlinksldjump"/>
              </a:rPr>
              <a:t></a:t>
            </a:r>
            <a:r>
              <a:rPr lang="en-GB" sz="3000">
                <a:latin typeface="Tahoma" charset="0"/>
                <a:sym typeface="Wingdings" charset="0"/>
              </a:rPr>
              <a:t> </a:t>
            </a:r>
            <a:endParaRPr lang="en-GB" sz="1400">
              <a:sym typeface="Wingding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2448272"/>
          </a:xfrm>
          <a:solidFill>
            <a:schemeClr val="accent6">
              <a:lumMod val="40000"/>
              <a:lumOff val="60000"/>
              <a:alpha val="74000"/>
            </a:schemeClr>
          </a:solidFill>
        </p:spPr>
        <p:txBody>
          <a:bodyPr/>
          <a:lstStyle/>
          <a:p>
            <a:r>
              <a:rPr lang="en-US" sz="7000" dirty="0" smtClean="0">
                <a:latin typeface="Tahoma"/>
                <a:cs typeface="Tahoma"/>
              </a:rPr>
              <a:t>IR Problems 4</a:t>
            </a:r>
            <a:endParaRPr lang="en-US" sz="7000" dirty="0">
              <a:latin typeface="Tahoma"/>
              <a:cs typeface="Tahoma"/>
            </a:endParaRP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4567238" y="6581775"/>
            <a:ext cx="46085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© </a:t>
            </a:r>
            <a:r>
              <a:rPr lang="en-GB" sz="1200" dirty="0" err="1">
                <a:solidFill>
                  <a:srgbClr val="000000"/>
                </a:solidFill>
                <a:latin typeface="Verdana" charset="0"/>
              </a:rPr>
              <a:t>www.chemsheets.co.uk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          AS 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1087     </a:t>
            </a:r>
            <a:r>
              <a:rPr lang="en-GB" sz="1200" dirty="0">
                <a:solidFill>
                  <a:srgbClr val="000000"/>
                </a:solidFill>
                <a:latin typeface="Verdana" charset="0"/>
              </a:rPr>
              <a:t>12-Jul</a:t>
            </a:r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-15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87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30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125538"/>
            <a:ext cx="8064500" cy="504031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43" name="Text Box 32"/>
          <p:cNvSpPr txBox="1">
            <a:spLocks noChangeArrowheads="1"/>
          </p:cNvSpPr>
          <p:nvPr/>
        </p:nvSpPr>
        <p:spPr bwMode="auto">
          <a:xfrm>
            <a:off x="468313" y="260350"/>
            <a:ext cx="64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Tahoma" charset="0"/>
              </a:rPr>
              <a:t>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3"/>
          <p:cNvSpPr txBox="1">
            <a:spLocks noChangeArrowheads="1"/>
          </p:cNvSpPr>
          <p:nvPr/>
        </p:nvSpPr>
        <p:spPr bwMode="auto">
          <a:xfrm>
            <a:off x="468313" y="260350"/>
            <a:ext cx="64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>
                <a:latin typeface="Tahoma" charset="0"/>
              </a:rPr>
              <a:t>G</a:t>
            </a:r>
          </a:p>
        </p:txBody>
      </p:sp>
      <p:pic>
        <p:nvPicPr>
          <p:cNvPr id="62467" name="Picture 8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196975"/>
            <a:ext cx="8280400" cy="5175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468313" y="260350"/>
            <a:ext cx="647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 dirty="0" smtClean="0">
                <a:latin typeface="Tahoma" charset="0"/>
              </a:rPr>
              <a:t>1</a:t>
            </a:r>
            <a:endParaRPr lang="en-GB" sz="4000" b="1" dirty="0">
              <a:latin typeface="Tahoma" charset="0"/>
            </a:endParaRPr>
          </a:p>
        </p:txBody>
      </p:sp>
      <p:pic>
        <p:nvPicPr>
          <p:cNvPr id="63491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196975"/>
            <a:ext cx="8208962" cy="51308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468313" y="260350"/>
            <a:ext cx="1008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 dirty="0" smtClean="0">
                <a:latin typeface="Tahoma" charset="0"/>
              </a:rPr>
              <a:t>2</a:t>
            </a:r>
            <a:endParaRPr lang="en-GB" sz="4000" b="1" dirty="0">
              <a:latin typeface="Tahoma" charset="0"/>
            </a:endParaRPr>
          </a:p>
        </p:txBody>
      </p:sp>
      <p:pic>
        <p:nvPicPr>
          <p:cNvPr id="64515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052513"/>
            <a:ext cx="8280400" cy="517525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468313" y="260350"/>
            <a:ext cx="1008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>
                    <a:alpha val="25098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4000" b="1" dirty="0" smtClean="0">
                <a:latin typeface="Tahoma" charset="0"/>
              </a:rPr>
              <a:t>3</a:t>
            </a:r>
            <a:endParaRPr lang="en-GB" sz="4000" b="1" dirty="0">
              <a:latin typeface="Tahoma" charset="0"/>
            </a:endParaRPr>
          </a:p>
        </p:txBody>
      </p:sp>
      <p:pic>
        <p:nvPicPr>
          <p:cNvPr id="65539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196975"/>
            <a:ext cx="8208962" cy="51308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2555776" y="2996952"/>
            <a:ext cx="38164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l" eaLnBrk="1" hangingPunct="1"/>
            <a:r>
              <a:rPr lang="en-GB" sz="1200" dirty="0" smtClean="0">
                <a:solidFill>
                  <a:srgbClr val="000000"/>
                </a:solidFill>
                <a:latin typeface="Verdana" charset="0"/>
              </a:rPr>
              <a:t>Most IR spectra are from the SBDS data base</a:t>
            </a:r>
            <a:endParaRPr lang="en-GB" sz="1200" dirty="0">
              <a:solidFill>
                <a:srgbClr val="000000"/>
              </a:solidFill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60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25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25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1172</TotalTime>
  <Words>872</Words>
  <Application>Microsoft Office PowerPoint</Application>
  <PresentationFormat>On-screen Show (4:3)</PresentationFormat>
  <Paragraphs>432</Paragraphs>
  <Slides>67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8" baseType="lpstr">
      <vt:lpstr>ＭＳ Ｐゴシック</vt:lpstr>
      <vt:lpstr>Arial</vt:lpstr>
      <vt:lpstr>Arial Black</vt:lpstr>
      <vt:lpstr>Symbol</vt:lpstr>
      <vt:lpstr>Tahoma</vt:lpstr>
      <vt:lpstr>Times New Roman</vt:lpstr>
      <vt:lpstr>Verdana</vt:lpstr>
      <vt:lpstr>Wingdings</vt:lpstr>
      <vt:lpstr>Default Design</vt:lpstr>
      <vt:lpstr>1_Default Design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Functional Groups (above 1500 cm-1)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Identify the  Functional Groups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IR Problems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IR Problems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IR Problems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IR Problems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OPTICAL ISOMERISM</dc:title>
  <dc:creator>Richard Grime</dc:creator>
  <cp:lastModifiedBy>Catherine Bell</cp:lastModifiedBy>
  <cp:revision>65</cp:revision>
  <dcterms:created xsi:type="dcterms:W3CDTF">2004-11-11T19:50:14Z</dcterms:created>
  <dcterms:modified xsi:type="dcterms:W3CDTF">2020-03-26T15:15:21Z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CBell@brentford.hounslow.sch.uk</vt:lpwstr>
  </property>
  <property fmtid="{D5CDD505-2E9C-101B-9397-08002B2CF9AE}" pid="5" name="MSIP_Label_eae28bff-71c8-45f0-930c-ed5f9784e5a4_SetDate">
    <vt:lpwstr>2020-03-26T15:14:32.1188143Z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Extended_MSFT_Method">
    <vt:lpwstr>Automatic</vt:lpwstr>
  </property>
  <property fmtid="{D5CDD505-2E9C-101B-9397-08002B2CF9AE}" pid="9" name="Sensitivity">
    <vt:lpwstr>General</vt:lpwstr>
  </property>
</Properties>
</file>