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Lst>
  <p:notesMasterIdLst>
    <p:notesMasterId r:id="rId71"/>
  </p:notesMasterIdLst>
  <p:handoutMasterIdLst>
    <p:handoutMasterId r:id="rId72"/>
  </p:handoutMasterIdLst>
  <p:sldIdLst>
    <p:sldId id="256" r:id="rId6"/>
    <p:sldId id="294" r:id="rId7"/>
    <p:sldId id="333" r:id="rId8"/>
    <p:sldId id="315" r:id="rId9"/>
    <p:sldId id="261" r:id="rId10"/>
    <p:sldId id="262" r:id="rId11"/>
    <p:sldId id="263" r:id="rId12"/>
    <p:sldId id="265" r:id="rId13"/>
    <p:sldId id="264" r:id="rId14"/>
    <p:sldId id="334" r:id="rId15"/>
    <p:sldId id="267" r:id="rId16"/>
    <p:sldId id="268" r:id="rId17"/>
    <p:sldId id="269" r:id="rId18"/>
    <p:sldId id="270" r:id="rId19"/>
    <p:sldId id="271" r:id="rId20"/>
    <p:sldId id="272" r:id="rId21"/>
    <p:sldId id="273" r:id="rId22"/>
    <p:sldId id="274" r:id="rId23"/>
    <p:sldId id="276" r:id="rId24"/>
    <p:sldId id="277" r:id="rId25"/>
    <p:sldId id="278" r:id="rId26"/>
    <p:sldId id="279" r:id="rId27"/>
    <p:sldId id="280" r:id="rId28"/>
    <p:sldId id="348" r:id="rId29"/>
    <p:sldId id="349" r:id="rId30"/>
    <p:sldId id="350" r:id="rId31"/>
    <p:sldId id="351" r:id="rId32"/>
    <p:sldId id="352" r:id="rId33"/>
    <p:sldId id="353" r:id="rId34"/>
    <p:sldId id="363" r:id="rId35"/>
    <p:sldId id="354" r:id="rId36"/>
    <p:sldId id="355" r:id="rId37"/>
    <p:sldId id="364" r:id="rId38"/>
    <p:sldId id="365" r:id="rId39"/>
    <p:sldId id="259" r:id="rId40"/>
    <p:sldId id="260" r:id="rId41"/>
    <p:sldId id="366" r:id="rId42"/>
    <p:sldId id="367" r:id="rId43"/>
    <p:sldId id="266" r:id="rId44"/>
    <p:sldId id="385" r:id="rId45"/>
    <p:sldId id="386" r:id="rId46"/>
    <p:sldId id="387" r:id="rId47"/>
    <p:sldId id="388" r:id="rId48"/>
    <p:sldId id="389" r:id="rId49"/>
    <p:sldId id="390" r:id="rId50"/>
    <p:sldId id="313" r:id="rId51"/>
    <p:sldId id="368" r:id="rId52"/>
    <p:sldId id="257" r:id="rId53"/>
    <p:sldId id="369" r:id="rId54"/>
    <p:sldId id="370" r:id="rId55"/>
    <p:sldId id="371" r:id="rId56"/>
    <p:sldId id="372" r:id="rId57"/>
    <p:sldId id="373" r:id="rId58"/>
    <p:sldId id="374" r:id="rId59"/>
    <p:sldId id="375" r:id="rId60"/>
    <p:sldId id="376" r:id="rId61"/>
    <p:sldId id="377" r:id="rId62"/>
    <p:sldId id="378" r:id="rId63"/>
    <p:sldId id="379" r:id="rId64"/>
    <p:sldId id="380" r:id="rId65"/>
    <p:sldId id="381" r:id="rId66"/>
    <p:sldId id="382" r:id="rId67"/>
    <p:sldId id="383" r:id="rId68"/>
    <p:sldId id="384" r:id="rId69"/>
    <p:sldId id="391" r:id="rId70"/>
  </p:sldIdLst>
  <p:sldSz cx="12192000" cy="6858000"/>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ona Duffy" initials="FD" lastIdx="2" clrIdx="0">
    <p:extLst>
      <p:ext uri="{19B8F6BF-5375-455C-9EA6-DF929625EA0E}">
        <p15:presenceInfo xmlns:p15="http://schemas.microsoft.com/office/powerpoint/2012/main" userId="Fiona Duff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2849" autoAdjust="0"/>
  </p:normalViewPr>
  <p:slideViewPr>
    <p:cSldViewPr snapToGrid="0">
      <p:cViewPr varScale="1">
        <p:scale>
          <a:sx n="112" d="100"/>
          <a:sy n="112" d="100"/>
        </p:scale>
        <p:origin x="558" y="9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notesMaster" Target="notesMasters/notesMaster1.xml"/><Relationship Id="rId2" Type="http://schemas.openxmlformats.org/officeDocument/2006/relationships/slideMaster" Target="slideMasters/slideMaster2.xml"/><Relationship Id="rId29" Type="http://schemas.openxmlformats.org/officeDocument/2006/relationships/slide" Target="slides/slide24.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Geomanist" panose="02000503000000020004" pitchFamily="50" charset="0"/>
                <a:ea typeface="+mn-ea"/>
                <a:cs typeface="+mn-cs"/>
              </a:defRPr>
            </a:pPr>
            <a:r>
              <a:rPr lang="en-GB" dirty="0">
                <a:latin typeface="+mn-lt"/>
              </a:rPr>
              <a:t>Average Progress 8 by Category of GCSEPod User</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Geomanist" panose="02000503000000020004" pitchFamily="50" charset="0"/>
              <a:ea typeface="+mn-ea"/>
              <a:cs typeface="+mn-cs"/>
            </a:defRPr>
          </a:pPr>
          <a:endParaRPr lang="en-US"/>
        </a:p>
      </c:txPr>
    </c:title>
    <c:autoTitleDeleted val="0"/>
    <c:plotArea>
      <c:layout/>
      <c:barChart>
        <c:barDir val="col"/>
        <c:grouping val="clustered"/>
        <c:varyColors val="0"/>
        <c:ser>
          <c:idx val="0"/>
          <c:order val="0"/>
          <c:tx>
            <c:v>Academic Year</c:v>
          </c:tx>
          <c:spPr>
            <a:solidFill>
              <a:srgbClr val="6CAEDF"/>
            </a:solidFill>
            <a:ln>
              <a:noFill/>
            </a:ln>
            <a:effectLst/>
          </c:spPr>
          <c:invertIfNegative val="0"/>
          <c:cat>
            <c:strRef>
              <c:f>Sheet1!$C$3:$C$6</c:f>
              <c:strCache>
                <c:ptCount val="4"/>
                <c:pt idx="0">
                  <c:v>High Users</c:v>
                </c:pt>
                <c:pt idx="1">
                  <c:v>Medium-High Users</c:v>
                </c:pt>
                <c:pt idx="2">
                  <c:v>Medium-Low Users</c:v>
                </c:pt>
                <c:pt idx="3">
                  <c:v>Low Users</c:v>
                </c:pt>
              </c:strCache>
            </c:strRef>
          </c:cat>
          <c:val>
            <c:numRef>
              <c:f>Sheet1!$E$3:$E$6</c:f>
              <c:numCache>
                <c:formatCode>0.00</c:formatCode>
                <c:ptCount val="4"/>
                <c:pt idx="0">
                  <c:v>0.31287744227353492</c:v>
                </c:pt>
                <c:pt idx="1">
                  <c:v>0.23168081494057813</c:v>
                </c:pt>
                <c:pt idx="2">
                  <c:v>3.0912106135986592E-2</c:v>
                </c:pt>
                <c:pt idx="3">
                  <c:v>-0.19749579831932865</c:v>
                </c:pt>
              </c:numCache>
            </c:numRef>
          </c:val>
          <c:extLst>
            <c:ext xmlns:c16="http://schemas.microsoft.com/office/drawing/2014/chart" uri="{C3380CC4-5D6E-409C-BE32-E72D297353CC}">
              <c16:uniqueId val="{00000000-3B29-48E4-8155-EB0177078C7E}"/>
            </c:ext>
          </c:extLst>
        </c:ser>
        <c:ser>
          <c:idx val="1"/>
          <c:order val="1"/>
          <c:tx>
            <c:v>Exam Period</c:v>
          </c:tx>
          <c:spPr>
            <a:solidFill>
              <a:srgbClr val="D85AA2"/>
            </a:solidFill>
            <a:ln>
              <a:noFill/>
            </a:ln>
            <a:effectLst/>
          </c:spPr>
          <c:invertIfNegative val="0"/>
          <c:val>
            <c:numRef>
              <c:f>Sheet1!$E$12:$E$15</c:f>
              <c:numCache>
                <c:formatCode>0.00</c:formatCode>
                <c:ptCount val="4"/>
                <c:pt idx="0">
                  <c:v>0.3155026455026459</c:v>
                </c:pt>
                <c:pt idx="1">
                  <c:v>0.21363481228668979</c:v>
                </c:pt>
                <c:pt idx="2">
                  <c:v>-7.5235191637631676E-2</c:v>
                </c:pt>
                <c:pt idx="3">
                  <c:v>-0.12887861271676385</c:v>
                </c:pt>
              </c:numCache>
            </c:numRef>
          </c:val>
          <c:extLst>
            <c:ext xmlns:c16="http://schemas.microsoft.com/office/drawing/2014/chart" uri="{C3380CC4-5D6E-409C-BE32-E72D297353CC}">
              <c16:uniqueId val="{00000001-3B29-48E4-8155-EB0177078C7E}"/>
            </c:ext>
          </c:extLst>
        </c:ser>
        <c:dLbls>
          <c:showLegendKey val="0"/>
          <c:showVal val="0"/>
          <c:showCatName val="0"/>
          <c:showSerName val="0"/>
          <c:showPercent val="0"/>
          <c:showBubbleSize val="0"/>
        </c:dLbls>
        <c:gapWidth val="219"/>
        <c:overlap val="-27"/>
        <c:axId val="81682192"/>
        <c:axId val="81695248"/>
      </c:barChart>
      <c:catAx>
        <c:axId val="81682192"/>
        <c:scaling>
          <c:orientation val="maxMin"/>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Geomanist" panose="02000503000000020004" pitchFamily="50" charset="0"/>
                    <a:ea typeface="+mn-ea"/>
                    <a:cs typeface="+mn-cs"/>
                  </a:defRPr>
                </a:pPr>
                <a:r>
                  <a:rPr lang="en-GB" sz="1400"/>
                  <a:t>GCSEPod Usage</a:t>
                </a:r>
              </a:p>
            </c:rich>
          </c:tx>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Geomanist" panose="02000503000000020004" pitchFamily="50" charset="0"/>
                  <a:ea typeface="+mn-ea"/>
                  <a:cs typeface="+mn-cs"/>
                </a:defRPr>
              </a:pPr>
              <a:endParaRPr lang="en-US"/>
            </a:p>
          </c:txPr>
        </c:title>
        <c:numFmt formatCode="General" sourceLinked="1"/>
        <c:majorTickMark val="none"/>
        <c:minorTickMark val="none"/>
        <c:tickLblPos val="low"/>
        <c:spPr>
          <a:noFill/>
          <a:ln w="25400"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Geomanist" panose="02000503000000020004" pitchFamily="50" charset="0"/>
                <a:ea typeface="+mn-ea"/>
                <a:cs typeface="+mn-cs"/>
              </a:defRPr>
            </a:pPr>
            <a:endParaRPr lang="en-US"/>
          </a:p>
        </c:txPr>
        <c:crossAx val="81695248"/>
        <c:crosses val="autoZero"/>
        <c:auto val="1"/>
        <c:lblAlgn val="ctr"/>
        <c:lblOffset val="100"/>
        <c:noMultiLvlLbl val="0"/>
      </c:catAx>
      <c:valAx>
        <c:axId val="8169524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Geomanist" panose="02000503000000020004" pitchFamily="50" charset="0"/>
                    <a:ea typeface="+mn-ea"/>
                    <a:cs typeface="+mn-cs"/>
                  </a:defRPr>
                </a:pPr>
                <a:r>
                  <a:rPr lang="en-GB" sz="1400" dirty="0">
                    <a:latin typeface="+mn-lt"/>
                  </a:rPr>
                  <a:t>Progress 8 </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Geomanist" panose="02000503000000020004" pitchFamily="50" charset="0"/>
                  <a:ea typeface="+mn-ea"/>
                  <a:cs typeface="+mn-cs"/>
                </a:defRPr>
              </a:pPr>
              <a:endParaRPr lang="en-US"/>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Geomanist" panose="02000503000000020004" pitchFamily="50" charset="0"/>
                <a:ea typeface="+mn-ea"/>
                <a:cs typeface="+mn-cs"/>
              </a:defRPr>
            </a:pPr>
            <a:endParaRPr lang="en-US"/>
          </a:p>
        </c:txPr>
        <c:crossAx val="81682192"/>
        <c:crosses val="max"/>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Geomanist" panose="02000503000000020004" pitchFamily="50" charset="0"/>
              <a:ea typeface="+mn-ea"/>
              <a:cs typeface="+mn-cs"/>
            </a:defRPr>
          </a:pPr>
          <a:endParaRPr lang="en-US"/>
        </a:p>
      </c:txPr>
    </c:legend>
    <c:plotVisOnly val="1"/>
    <c:dispBlanksAs val="gap"/>
    <c:showDLblsOverMax val="0"/>
  </c:chart>
  <c:spPr>
    <a:noFill/>
    <a:ln>
      <a:noFill/>
    </a:ln>
    <a:effectLst/>
  </c:spPr>
  <c:txPr>
    <a:bodyPr/>
    <a:lstStyle/>
    <a:p>
      <a:pPr>
        <a:defRPr>
          <a:latin typeface="Geomanist" panose="02000503000000020004" pitchFamily="50"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7" y="1"/>
            <a:ext cx="4302231" cy="341064"/>
          </a:xfrm>
          <a:prstGeom prst="rect">
            <a:avLst/>
          </a:prstGeom>
        </p:spPr>
        <p:txBody>
          <a:bodyPr vert="horz" lIns="91404" tIns="45701" rIns="91404" bIns="45701" rtlCol="0"/>
          <a:lstStyle>
            <a:lvl1pPr algn="l">
              <a:defRPr sz="1200"/>
            </a:lvl1pPr>
          </a:lstStyle>
          <a:p>
            <a:endParaRPr lang="en-GB"/>
          </a:p>
        </p:txBody>
      </p:sp>
      <p:sp>
        <p:nvSpPr>
          <p:cNvPr id="3" name="Date Placeholder 2"/>
          <p:cNvSpPr>
            <a:spLocks noGrp="1"/>
          </p:cNvSpPr>
          <p:nvPr>
            <p:ph type="dt" sz="quarter" idx="1"/>
          </p:nvPr>
        </p:nvSpPr>
        <p:spPr>
          <a:xfrm>
            <a:off x="5623705" y="1"/>
            <a:ext cx="4302231" cy="341064"/>
          </a:xfrm>
          <a:prstGeom prst="rect">
            <a:avLst/>
          </a:prstGeom>
        </p:spPr>
        <p:txBody>
          <a:bodyPr vert="horz" lIns="91404" tIns="45701" rIns="91404" bIns="45701" rtlCol="0"/>
          <a:lstStyle>
            <a:lvl1pPr algn="r">
              <a:defRPr sz="1200"/>
            </a:lvl1pPr>
          </a:lstStyle>
          <a:p>
            <a:fld id="{71F063DB-FC28-4E6E-8CA4-08DC0EEC3C4F}" type="datetimeFigureOut">
              <a:rPr lang="en-GB" smtClean="0"/>
              <a:t>17/07/2024</a:t>
            </a:fld>
            <a:endParaRPr lang="en-GB"/>
          </a:p>
        </p:txBody>
      </p:sp>
      <p:sp>
        <p:nvSpPr>
          <p:cNvPr id="4" name="Footer Placeholder 3"/>
          <p:cNvSpPr>
            <a:spLocks noGrp="1"/>
          </p:cNvSpPr>
          <p:nvPr>
            <p:ph type="ftr" sz="quarter" idx="2"/>
          </p:nvPr>
        </p:nvSpPr>
        <p:spPr>
          <a:xfrm>
            <a:off x="7" y="6456613"/>
            <a:ext cx="4302231" cy="341063"/>
          </a:xfrm>
          <a:prstGeom prst="rect">
            <a:avLst/>
          </a:prstGeom>
        </p:spPr>
        <p:txBody>
          <a:bodyPr vert="horz" lIns="91404" tIns="45701" rIns="91404" bIns="45701" rtlCol="0" anchor="b"/>
          <a:lstStyle>
            <a:lvl1pPr algn="l">
              <a:defRPr sz="1200"/>
            </a:lvl1pPr>
          </a:lstStyle>
          <a:p>
            <a:endParaRPr lang="en-GB"/>
          </a:p>
        </p:txBody>
      </p:sp>
      <p:sp>
        <p:nvSpPr>
          <p:cNvPr id="5" name="Slide Number Placeholder 4"/>
          <p:cNvSpPr>
            <a:spLocks noGrp="1"/>
          </p:cNvSpPr>
          <p:nvPr>
            <p:ph type="sldNum" sz="quarter" idx="3"/>
          </p:nvPr>
        </p:nvSpPr>
        <p:spPr>
          <a:xfrm>
            <a:off x="5623705" y="6456613"/>
            <a:ext cx="4302231" cy="341063"/>
          </a:xfrm>
          <a:prstGeom prst="rect">
            <a:avLst/>
          </a:prstGeom>
        </p:spPr>
        <p:txBody>
          <a:bodyPr vert="horz" lIns="91404" tIns="45701" rIns="91404" bIns="45701" rtlCol="0" anchor="b"/>
          <a:lstStyle>
            <a:lvl1pPr algn="r">
              <a:defRPr sz="1200"/>
            </a:lvl1pPr>
          </a:lstStyle>
          <a:p>
            <a:fld id="{58543DB2-386C-4B81-9274-54BF24D37E98}" type="slidenum">
              <a:rPr lang="en-GB" smtClean="0"/>
              <a:t>‹#›</a:t>
            </a:fld>
            <a:endParaRPr lang="en-GB"/>
          </a:p>
        </p:txBody>
      </p:sp>
    </p:spTree>
    <p:extLst>
      <p:ext uri="{BB962C8B-B14F-4D97-AF65-F5344CB8AC3E}">
        <p14:creationId xmlns:p14="http://schemas.microsoft.com/office/powerpoint/2010/main" val="3360925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8" y="4"/>
            <a:ext cx="4303005" cy="340973"/>
          </a:xfrm>
          <a:prstGeom prst="rect">
            <a:avLst/>
          </a:prstGeom>
        </p:spPr>
        <p:txBody>
          <a:bodyPr vert="horz" lIns="91404" tIns="45701" rIns="91404" bIns="45701" rtlCol="0"/>
          <a:lstStyle>
            <a:lvl1pPr algn="l">
              <a:defRPr sz="1200"/>
            </a:lvl1pPr>
          </a:lstStyle>
          <a:p>
            <a:endParaRPr lang="en-GB"/>
          </a:p>
        </p:txBody>
      </p:sp>
      <p:sp>
        <p:nvSpPr>
          <p:cNvPr id="3" name="Date Placeholder 2"/>
          <p:cNvSpPr>
            <a:spLocks noGrp="1"/>
          </p:cNvSpPr>
          <p:nvPr>
            <p:ph type="dt" idx="1"/>
          </p:nvPr>
        </p:nvSpPr>
        <p:spPr>
          <a:xfrm>
            <a:off x="5622909" y="4"/>
            <a:ext cx="4303005" cy="340973"/>
          </a:xfrm>
          <a:prstGeom prst="rect">
            <a:avLst/>
          </a:prstGeom>
        </p:spPr>
        <p:txBody>
          <a:bodyPr vert="horz" lIns="91404" tIns="45701" rIns="91404" bIns="45701" rtlCol="0"/>
          <a:lstStyle>
            <a:lvl1pPr algn="r">
              <a:defRPr sz="1200"/>
            </a:lvl1pPr>
          </a:lstStyle>
          <a:p>
            <a:fld id="{344B0CAA-BBBD-460E-A7EE-7F6325639C91}" type="datetimeFigureOut">
              <a:rPr lang="en-GB" smtClean="0"/>
              <a:t>17/07/2024</a:t>
            </a:fld>
            <a:endParaRPr lang="en-GB"/>
          </a:p>
        </p:txBody>
      </p:sp>
      <p:sp>
        <p:nvSpPr>
          <p:cNvPr id="4" name="Slide Image Placeholder 3"/>
          <p:cNvSpPr>
            <a:spLocks noGrp="1" noRot="1" noChangeAspect="1"/>
          </p:cNvSpPr>
          <p:nvPr>
            <p:ph type="sldImg" idx="2"/>
          </p:nvPr>
        </p:nvSpPr>
        <p:spPr>
          <a:xfrm>
            <a:off x="2925763" y="850900"/>
            <a:ext cx="4076700" cy="2292350"/>
          </a:xfrm>
          <a:prstGeom prst="rect">
            <a:avLst/>
          </a:prstGeom>
          <a:noFill/>
          <a:ln w="12700">
            <a:solidFill>
              <a:prstClr val="black"/>
            </a:solidFill>
          </a:ln>
        </p:spPr>
        <p:txBody>
          <a:bodyPr vert="horz" lIns="91404" tIns="45701" rIns="91404" bIns="45701" rtlCol="0" anchor="ctr"/>
          <a:lstStyle/>
          <a:p>
            <a:endParaRPr lang="en-GB"/>
          </a:p>
        </p:txBody>
      </p:sp>
      <p:sp>
        <p:nvSpPr>
          <p:cNvPr id="5" name="Notes Placeholder 4"/>
          <p:cNvSpPr>
            <a:spLocks noGrp="1"/>
          </p:cNvSpPr>
          <p:nvPr>
            <p:ph type="body" sz="quarter" idx="3"/>
          </p:nvPr>
        </p:nvSpPr>
        <p:spPr>
          <a:xfrm>
            <a:off x="992824" y="3271382"/>
            <a:ext cx="7942580" cy="2676584"/>
          </a:xfrm>
          <a:prstGeom prst="rect">
            <a:avLst/>
          </a:prstGeom>
        </p:spPr>
        <p:txBody>
          <a:bodyPr vert="horz" lIns="91404" tIns="45701" rIns="91404" bIns="4570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8" y="6456705"/>
            <a:ext cx="4303005" cy="340973"/>
          </a:xfrm>
          <a:prstGeom prst="rect">
            <a:avLst/>
          </a:prstGeom>
        </p:spPr>
        <p:txBody>
          <a:bodyPr vert="horz" lIns="91404" tIns="45701" rIns="91404" bIns="45701" rtlCol="0" anchor="b"/>
          <a:lstStyle>
            <a:lvl1pPr algn="l">
              <a:defRPr sz="1200"/>
            </a:lvl1pPr>
          </a:lstStyle>
          <a:p>
            <a:endParaRPr lang="en-GB"/>
          </a:p>
        </p:txBody>
      </p:sp>
      <p:sp>
        <p:nvSpPr>
          <p:cNvPr id="7" name="Slide Number Placeholder 6"/>
          <p:cNvSpPr>
            <a:spLocks noGrp="1"/>
          </p:cNvSpPr>
          <p:nvPr>
            <p:ph type="sldNum" sz="quarter" idx="5"/>
          </p:nvPr>
        </p:nvSpPr>
        <p:spPr>
          <a:xfrm>
            <a:off x="5622909" y="6456705"/>
            <a:ext cx="4303005" cy="340973"/>
          </a:xfrm>
          <a:prstGeom prst="rect">
            <a:avLst/>
          </a:prstGeom>
        </p:spPr>
        <p:txBody>
          <a:bodyPr vert="horz" lIns="91404" tIns="45701" rIns="91404" bIns="45701" rtlCol="0" anchor="b"/>
          <a:lstStyle>
            <a:lvl1pPr algn="r">
              <a:defRPr sz="1200"/>
            </a:lvl1pPr>
          </a:lstStyle>
          <a:p>
            <a:fld id="{140A687E-E278-4847-B70F-00E67B147AE8}" type="slidenum">
              <a:rPr lang="en-GB" smtClean="0"/>
              <a:t>‹#›</a:t>
            </a:fld>
            <a:endParaRPr lang="en-GB"/>
          </a:p>
        </p:txBody>
      </p:sp>
    </p:spTree>
    <p:extLst>
      <p:ext uri="{BB962C8B-B14F-4D97-AF65-F5344CB8AC3E}">
        <p14:creationId xmlns:p14="http://schemas.microsoft.com/office/powerpoint/2010/main" val="2800646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idea is when they come to revise (a significant time after the notes were produced), rather than just passively re-reading their notes, they go to the left hand column and either try to retrieve the definition of the key words from memory, or answer the retrieval questions.  Thus, supporting retrieval practice.  This is a far more effective use of their time, compared to simply re-reading notes, which is not very challenging, doesn’t require much thinking and is unlikely to support learning.</a:t>
            </a:r>
          </a:p>
        </p:txBody>
      </p:sp>
      <p:sp>
        <p:nvSpPr>
          <p:cNvPr id="4" name="Slide Number Placeholder 3"/>
          <p:cNvSpPr>
            <a:spLocks noGrp="1"/>
          </p:cNvSpPr>
          <p:nvPr>
            <p:ph type="sldNum" sz="quarter" idx="10"/>
          </p:nvPr>
        </p:nvSpPr>
        <p:spPr/>
        <p:txBody>
          <a:bodyPr/>
          <a:lstStyle/>
          <a:p>
            <a:fld id="{140A687E-E278-4847-B70F-00E67B147AE8}" type="slidenum">
              <a:rPr lang="en-GB" smtClean="0"/>
              <a:t>30</a:t>
            </a:fld>
            <a:endParaRPr lang="en-GB"/>
          </a:p>
        </p:txBody>
      </p:sp>
    </p:spTree>
    <p:extLst>
      <p:ext uri="{BB962C8B-B14F-4D97-AF65-F5344CB8AC3E}">
        <p14:creationId xmlns:p14="http://schemas.microsoft.com/office/powerpoint/2010/main" val="4193762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idea is when they come to revise (a significant time after the notes were produced), rather than just passively re-reading their notes, they go to the left hand column and either try to retrieve the definition of the key words from memory, or answer the retrieval questions.  Thus, supporting retrieval practice.  This is a far more effective use of their time, compared to simply re-reading notes, which is not very challenging, doesn’t require much thinking and is unlikely to support learning.</a:t>
            </a:r>
          </a:p>
        </p:txBody>
      </p:sp>
      <p:sp>
        <p:nvSpPr>
          <p:cNvPr id="4" name="Slide Number Placeholder 3"/>
          <p:cNvSpPr>
            <a:spLocks noGrp="1"/>
          </p:cNvSpPr>
          <p:nvPr>
            <p:ph type="sldNum" sz="quarter" idx="10"/>
          </p:nvPr>
        </p:nvSpPr>
        <p:spPr/>
        <p:txBody>
          <a:bodyPr/>
          <a:lstStyle/>
          <a:p>
            <a:fld id="{140A687E-E278-4847-B70F-00E67B147AE8}" type="slidenum">
              <a:rPr lang="en-GB" smtClean="0"/>
              <a:t>31</a:t>
            </a:fld>
            <a:endParaRPr lang="en-GB"/>
          </a:p>
        </p:txBody>
      </p:sp>
    </p:spTree>
    <p:extLst>
      <p:ext uri="{BB962C8B-B14F-4D97-AF65-F5344CB8AC3E}">
        <p14:creationId xmlns:p14="http://schemas.microsoft.com/office/powerpoint/2010/main" val="1032260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319345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37053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US"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2928289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4193746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81F953-542A-44D6-8CEB-76449B4F36B4}" type="datetimeFigureOut">
              <a:rPr lang="en-GB" smtClean="0"/>
              <a:t>17/07/2024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303885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81F953-542A-44D6-8CEB-76449B4F36B4}" type="datetimeFigureOut">
              <a:rPr lang="en-GB" smtClean="0"/>
              <a:t>17/07/2024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602710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1F953-542A-44D6-8CEB-76449B4F36B4}" type="datetimeFigureOut">
              <a:rPr lang="en-GB" smtClean="0"/>
              <a:t>17/07/2024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3173382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083834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4193297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913215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545145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418381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62637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US"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071779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6863024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1655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1517298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42158188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9102669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436897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3038994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190423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42704203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5619194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US"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4937572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5936226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81F953-542A-44D6-8CEB-76449B4F36B4}" type="datetimeFigureOut">
              <a:rPr lang="en-GB" smtClean="0"/>
              <a:t>17/07/2024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39224820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81F953-542A-44D6-8CEB-76449B4F36B4}" type="datetimeFigureOut">
              <a:rPr lang="en-GB" smtClean="0"/>
              <a:t>17/07/2024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37523987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1F953-542A-44D6-8CEB-76449B4F36B4}" type="datetimeFigureOut">
              <a:rPr lang="en-GB" smtClean="0"/>
              <a:t>17/07/2024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2015444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3380893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28447480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39093750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11721963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7541213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714099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US"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5938794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27759586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42342216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878681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257860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0011612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79159098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6028873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8C22EA-ED10-954D-A8ED-03A47FEEFC2C}" type="datetimeFigureOut">
              <a:rPr lang="en-US" smtClean="0">
                <a:solidFill>
                  <a:prstClr val="black">
                    <a:tint val="75000"/>
                  </a:prstClr>
                </a:solidFill>
              </a:rPr>
              <a:pPr/>
              <a:t>7/17/2024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pPr defTabSz="457200"/>
            <a:fld id="{D678C02C-6A21-0440-8996-B937C9CB599E}"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6487792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5297D7-4AB2-44D1-8A3E-D7CFB851271F}"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10227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5297D7-4AB2-44D1-8A3E-D7CFB851271F}"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63373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5297D7-4AB2-44D1-8A3E-D7CFB851271F}"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57536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5297D7-4AB2-44D1-8A3E-D7CFB851271F}"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2508080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81F953-542A-44D6-8CEB-76449B4F36B4}" type="datetimeFigureOut">
              <a:rPr lang="en-GB" smtClean="0"/>
              <a:t>17/07/2024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5297D7-4AB2-44D1-8A3E-D7CFB851271F}"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15179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81F953-542A-44D6-8CEB-76449B4F36B4}" type="datetimeFigureOut">
              <a:rPr lang="en-GB" smtClean="0"/>
              <a:t>17/07/2024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5297D7-4AB2-44D1-8A3E-D7CFB851271F}"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064326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1F953-542A-44D6-8CEB-76449B4F36B4}" type="datetimeFigureOut">
              <a:rPr lang="en-GB" smtClean="0"/>
              <a:t>17/07/2024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5297D7-4AB2-44D1-8A3E-D7CFB851271F}"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3200" y="152400"/>
            <a:ext cx="12192000" cy="6858000"/>
          </a:xfrm>
          <a:prstGeom prst="rect">
            <a:avLst/>
          </a:prstGeom>
        </p:spPr>
      </p:pic>
    </p:spTree>
    <p:extLst>
      <p:ext uri="{BB962C8B-B14F-4D97-AF65-F5344CB8AC3E}">
        <p14:creationId xmlns:p14="http://schemas.microsoft.com/office/powerpoint/2010/main" val="31074292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5297D7-4AB2-44D1-8A3E-D7CFB851271F}"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02787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81F953-542A-44D6-8CEB-76449B4F36B4}"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5297D7-4AB2-44D1-8A3E-D7CFB851271F}"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026665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357781367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1F953-542A-44D6-8CEB-76449B4F36B4}"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5297D7-4AB2-44D1-8A3E-D7CFB851271F}" type="slidenum">
              <a:rPr lang="en-GB" smtClean="0"/>
              <a:t>‹#›</a:t>
            </a:fld>
            <a:endParaRPr lang="en-GB"/>
          </a:p>
        </p:txBody>
      </p:sp>
    </p:spTree>
    <p:extLst>
      <p:ext uri="{BB962C8B-B14F-4D97-AF65-F5344CB8AC3E}">
        <p14:creationId xmlns:p14="http://schemas.microsoft.com/office/powerpoint/2010/main" val="22357283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xfrm>
            <a:off x="1190625" y="1946672"/>
            <a:ext cx="9810750" cy="4036219"/>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58" name="Shape 58"/>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29463431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em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emf"/><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emf"/><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DE027B">
                <a:alpha val="80000"/>
              </a:srgbClr>
            </a:gs>
            <a:gs pos="100000">
              <a:srgbClr val="FFFFFF">
                <a:alpha val="15000"/>
              </a:srgbClr>
            </a:gs>
          </a:gsLst>
          <a:lin ang="1416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1F953-542A-44D6-8CEB-76449B4F36B4}" type="datetimeFigureOut">
              <a:rPr lang="en-GB" smtClean="0"/>
              <a:t>17/07/2024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pic>
        <p:nvPicPr>
          <p:cNvPr id="11" name="Picture 10" descr="Logo.eps"/>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025763" y="5668963"/>
            <a:ext cx="4758267" cy="914400"/>
          </a:xfrm>
          <a:prstGeom prst="rect">
            <a:avLst/>
          </a:prstGeom>
        </p:spPr>
      </p:pic>
    </p:spTree>
    <p:extLst>
      <p:ext uri="{BB962C8B-B14F-4D97-AF65-F5344CB8AC3E}">
        <p14:creationId xmlns:p14="http://schemas.microsoft.com/office/powerpoint/2010/main" val="1529008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b="1" i="0" kern="1200">
          <a:solidFill>
            <a:schemeClr val="tx1"/>
          </a:solidFill>
          <a:latin typeface="Calibri"/>
          <a:ea typeface="+mj-ea"/>
          <a:cs typeface="Calibri"/>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DE027B">
                <a:alpha val="80000"/>
              </a:srgbClr>
            </a:gs>
            <a:gs pos="100000">
              <a:srgbClr val="FFFFFF">
                <a:alpha val="15000"/>
              </a:srgbClr>
            </a:gs>
          </a:gsLst>
          <a:lin ang="1416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C08C22EA-ED10-954D-A8ED-03A47FEEFC2C}" type="datetimeFigureOut">
              <a:rPr lang="en-US" smtClean="0">
                <a:solidFill>
                  <a:prstClr val="black">
                    <a:tint val="75000"/>
                  </a:prstClr>
                </a:solidFill>
              </a:rPr>
              <a:pPr defTabSz="457200"/>
              <a:t>7/17/2024</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dirty="0">
              <a:solidFill>
                <a:prstClr val="black">
                  <a:tint val="75000"/>
                </a:prstClr>
              </a:solidFill>
            </a:endParaRPr>
          </a:p>
        </p:txBody>
      </p:sp>
      <p:pic>
        <p:nvPicPr>
          <p:cNvPr id="11" name="Picture 10" descr="Logo.eps"/>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025763" y="5668963"/>
            <a:ext cx="4758267" cy="914400"/>
          </a:xfrm>
          <a:prstGeom prst="rect">
            <a:avLst/>
          </a:prstGeom>
        </p:spPr>
      </p:pic>
    </p:spTree>
    <p:extLst>
      <p:ext uri="{BB962C8B-B14F-4D97-AF65-F5344CB8AC3E}">
        <p14:creationId xmlns:p14="http://schemas.microsoft.com/office/powerpoint/2010/main" val="7043106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57200" rtl="0" eaLnBrk="1" latinLnBrk="0" hangingPunct="1">
        <a:spcBef>
          <a:spcPct val="0"/>
        </a:spcBef>
        <a:buNone/>
        <a:defRPr sz="4400" b="1" i="0" kern="1200">
          <a:solidFill>
            <a:schemeClr val="tx1"/>
          </a:solidFill>
          <a:latin typeface="Calibri"/>
          <a:ea typeface="+mj-ea"/>
          <a:cs typeface="Calibri"/>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DE027B">
                <a:alpha val="80000"/>
              </a:srgbClr>
            </a:gs>
            <a:gs pos="100000">
              <a:srgbClr val="FFFFFF">
                <a:alpha val="15000"/>
              </a:srgbClr>
            </a:gs>
          </a:gsLst>
          <a:lin ang="1416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1F953-542A-44D6-8CEB-76449B4F36B4}" type="datetimeFigureOut">
              <a:rPr lang="en-GB" smtClean="0"/>
              <a:t>17/07/2024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pic>
        <p:nvPicPr>
          <p:cNvPr id="11" name="Picture 10" descr="Logo.eps"/>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025763" y="5668963"/>
            <a:ext cx="4758267" cy="914400"/>
          </a:xfrm>
          <a:prstGeom prst="rect">
            <a:avLst/>
          </a:prstGeom>
        </p:spPr>
      </p:pic>
    </p:spTree>
    <p:extLst>
      <p:ext uri="{BB962C8B-B14F-4D97-AF65-F5344CB8AC3E}">
        <p14:creationId xmlns:p14="http://schemas.microsoft.com/office/powerpoint/2010/main" val="38096545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457200" rtl="0" eaLnBrk="1" latinLnBrk="0" hangingPunct="1">
        <a:spcBef>
          <a:spcPct val="0"/>
        </a:spcBef>
        <a:buNone/>
        <a:defRPr sz="4400" b="1" i="0" kern="1200">
          <a:solidFill>
            <a:schemeClr val="tx1"/>
          </a:solidFill>
          <a:latin typeface="Calibri"/>
          <a:ea typeface="+mj-ea"/>
          <a:cs typeface="Calibri"/>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DE027B">
                <a:alpha val="80000"/>
              </a:srgbClr>
            </a:gs>
            <a:gs pos="100000">
              <a:srgbClr val="FFFFFF">
                <a:alpha val="15000"/>
              </a:srgbClr>
            </a:gs>
          </a:gsLst>
          <a:lin ang="1416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C08C22EA-ED10-954D-A8ED-03A47FEEFC2C}" type="datetimeFigureOut">
              <a:rPr lang="en-US" smtClean="0">
                <a:solidFill>
                  <a:prstClr val="black">
                    <a:tint val="75000"/>
                  </a:prstClr>
                </a:solidFill>
              </a:rPr>
              <a:pPr defTabSz="457200"/>
              <a:t>7/17/2024</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dirty="0">
              <a:solidFill>
                <a:prstClr val="black">
                  <a:tint val="75000"/>
                </a:prstClr>
              </a:solidFill>
            </a:endParaRPr>
          </a:p>
        </p:txBody>
      </p:sp>
      <p:pic>
        <p:nvPicPr>
          <p:cNvPr id="11" name="Picture 10" descr="Logo.eps"/>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025763" y="5668963"/>
            <a:ext cx="4758267" cy="914400"/>
          </a:xfrm>
          <a:prstGeom prst="rect">
            <a:avLst/>
          </a:prstGeom>
        </p:spPr>
      </p:pic>
    </p:spTree>
    <p:extLst>
      <p:ext uri="{BB962C8B-B14F-4D97-AF65-F5344CB8AC3E}">
        <p14:creationId xmlns:p14="http://schemas.microsoft.com/office/powerpoint/2010/main" val="174209391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457200" rtl="0" eaLnBrk="1" latinLnBrk="0" hangingPunct="1">
        <a:spcBef>
          <a:spcPct val="0"/>
        </a:spcBef>
        <a:buNone/>
        <a:defRPr sz="4400" b="1" i="0" kern="1200">
          <a:solidFill>
            <a:schemeClr val="tx1"/>
          </a:solidFill>
          <a:latin typeface="Calibri"/>
          <a:ea typeface="+mj-ea"/>
          <a:cs typeface="Calibri"/>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1F953-542A-44D6-8CEB-76449B4F36B4}" type="datetimeFigureOut">
              <a:rPr lang="en-GB" smtClean="0"/>
              <a:t>17/07/2024</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F1B1C7-BBAC-46AC-B781-B9C7956F1D4D}" type="slidenum">
              <a:rPr lang="en-GB" smtClean="0"/>
              <a:t>‹#›</a:t>
            </a:fld>
            <a:endParaRPr lang="en-GB"/>
          </a:p>
        </p:txBody>
      </p:sp>
    </p:spTree>
    <p:extLst>
      <p:ext uri="{BB962C8B-B14F-4D97-AF65-F5344CB8AC3E}">
        <p14:creationId xmlns:p14="http://schemas.microsoft.com/office/powerpoint/2010/main" val="362424033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GVXDcFKz7DA" TargetMode="External"/><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6.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6.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6.xml"/></Relationships>
</file>

<file path=ppt/slides/_rels/slide3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6.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6.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6.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6.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6.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6.xml"/></Relationships>
</file>

<file path=ppt/slides/_rels/slide5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6.xml"/><Relationship Id="rId4" Type="http://schemas.openxmlformats.org/officeDocument/2006/relationships/image" Target="../media/image3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6.xml"/><Relationship Id="rId5" Type="http://schemas.openxmlformats.org/officeDocument/2006/relationships/image" Target="../media/image38.png"/><Relationship Id="rId4" Type="http://schemas.openxmlformats.org/officeDocument/2006/relationships/image" Target="../media/image37.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5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6.xml"/></Relationships>
</file>

<file path=ppt/slides/_rels/slide5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chart" Target="../charts/chart1.xml"/><Relationship Id="rId1" Type="http://schemas.openxmlformats.org/officeDocument/2006/relationships/slideLayout" Target="../slideLayouts/slideLayout46.xml"/></Relationships>
</file>

<file path=ppt/slides/_rels/slide5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2.jpeg"/><Relationship Id="rId1" Type="http://schemas.openxmlformats.org/officeDocument/2006/relationships/slideLayout" Target="../slideLayouts/slideLayout51.xml"/></Relationships>
</file>

<file path=ppt/slides/_rels/slide6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5.xml"/></Relationships>
</file>

<file path=ppt/slides/_rels/slide6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5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6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5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6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2.png"/><Relationship Id="rId1" Type="http://schemas.openxmlformats.org/officeDocument/2006/relationships/slideLayout" Target="../slideLayouts/slideLayout51.xml"/></Relationships>
</file>

<file path=ppt/slides/_rels/slide6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1.png"/><Relationship Id="rId1" Type="http://schemas.openxmlformats.org/officeDocument/2006/relationships/slideLayout" Target="../slideLayouts/slideLayout4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Are you ready?</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000135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 of the Session	</a:t>
            </a:r>
          </a:p>
        </p:txBody>
      </p:sp>
      <p:sp>
        <p:nvSpPr>
          <p:cNvPr id="3" name="Content Placeholder 2"/>
          <p:cNvSpPr>
            <a:spLocks noGrp="1"/>
          </p:cNvSpPr>
          <p:nvPr>
            <p:ph idx="1"/>
          </p:nvPr>
        </p:nvSpPr>
        <p:spPr/>
        <p:txBody>
          <a:bodyPr/>
          <a:lstStyle/>
          <a:p>
            <a:r>
              <a:rPr lang="en-GB" dirty="0"/>
              <a:t>To give you some tips and handy hints of successful revision</a:t>
            </a:r>
          </a:p>
          <a:p>
            <a:r>
              <a:rPr lang="en-GB" dirty="0"/>
              <a:t>To inform you of support you will receive in the lead up to your exams</a:t>
            </a:r>
          </a:p>
          <a:p>
            <a:r>
              <a:rPr lang="en-GB" dirty="0"/>
              <a:t>To help you to fulfil your full potential in exams!</a:t>
            </a:r>
          </a:p>
        </p:txBody>
      </p:sp>
    </p:spTree>
    <p:extLst>
      <p:ext uri="{BB962C8B-B14F-4D97-AF65-F5344CB8AC3E}">
        <p14:creationId xmlns:p14="http://schemas.microsoft.com/office/powerpoint/2010/main" val="2642843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Sixth form entry requirements</a:t>
            </a:r>
          </a:p>
        </p:txBody>
      </p:sp>
      <p:sp>
        <p:nvSpPr>
          <p:cNvPr id="3" name="Content Placeholder 2"/>
          <p:cNvSpPr>
            <a:spLocks noGrp="1"/>
          </p:cNvSpPr>
          <p:nvPr>
            <p:ph idx="1"/>
          </p:nvPr>
        </p:nvSpPr>
        <p:spPr/>
        <p:txBody>
          <a:bodyPr/>
          <a:lstStyle/>
          <a:p>
            <a:r>
              <a:rPr lang="en-GB" dirty="0"/>
              <a:t>You will need to achieve 5s in English and Maths plus another 3 subjects to sit A levels</a:t>
            </a:r>
          </a:p>
          <a:p>
            <a:r>
              <a:rPr lang="en-GB" dirty="0"/>
              <a:t>A 5 is now a “good” pass expected by sixth forms and Universities</a:t>
            </a:r>
          </a:p>
          <a:p>
            <a:r>
              <a:rPr lang="en-GB" dirty="0"/>
              <a:t>You will need to achieve at least a 6 in Science to do Biology or Chemistry</a:t>
            </a:r>
          </a:p>
          <a:p>
            <a:r>
              <a:rPr lang="en-GB" dirty="0"/>
              <a:t>You will need to achieve at least a 6 in Maths to do Psychology</a:t>
            </a:r>
          </a:p>
        </p:txBody>
      </p:sp>
    </p:spTree>
    <p:extLst>
      <p:ext uri="{BB962C8B-B14F-4D97-AF65-F5344CB8AC3E}">
        <p14:creationId xmlns:p14="http://schemas.microsoft.com/office/powerpoint/2010/main" val="3998007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of the session:</a:t>
            </a:r>
          </a:p>
        </p:txBody>
      </p:sp>
      <p:sp>
        <p:nvSpPr>
          <p:cNvPr id="3" name="Content Placeholder 2"/>
          <p:cNvSpPr>
            <a:spLocks noGrp="1"/>
          </p:cNvSpPr>
          <p:nvPr>
            <p:ph idx="1"/>
          </p:nvPr>
        </p:nvSpPr>
        <p:spPr/>
        <p:txBody>
          <a:bodyPr>
            <a:normAutofit fontScale="92500" lnSpcReduction="20000"/>
          </a:bodyPr>
          <a:lstStyle/>
          <a:p>
            <a:pPr lvl="0"/>
            <a:r>
              <a:rPr lang="en-GB" dirty="0"/>
              <a:t>What are we aiming for (sixth form entry requirements)? </a:t>
            </a:r>
          </a:p>
          <a:p>
            <a:pPr lvl="0"/>
            <a:r>
              <a:rPr lang="en-GB" dirty="0"/>
              <a:t>Taking control</a:t>
            </a:r>
          </a:p>
          <a:p>
            <a:pPr lvl="0"/>
            <a:r>
              <a:rPr lang="en-GB" dirty="0"/>
              <a:t>Cornell note taking method </a:t>
            </a:r>
          </a:p>
          <a:p>
            <a:pPr lvl="0"/>
            <a:r>
              <a:rPr lang="en-GB" dirty="0"/>
              <a:t>Planning to be successful – use of your revision timetable </a:t>
            </a:r>
          </a:p>
          <a:p>
            <a:pPr lvl="0"/>
            <a:r>
              <a:rPr lang="en-GB" dirty="0"/>
              <a:t>Read, cover write, check with a worked example</a:t>
            </a:r>
          </a:p>
          <a:p>
            <a:pPr lvl="0"/>
            <a:r>
              <a:rPr lang="en-GB" dirty="0"/>
              <a:t>Using consolidation cards – how to do that well</a:t>
            </a:r>
          </a:p>
          <a:p>
            <a:pPr lvl="0"/>
            <a:r>
              <a:rPr lang="en-GB" dirty="0"/>
              <a:t>How do you assess yourself? – use of past paper questions – where can you get them, how do you use them? </a:t>
            </a:r>
          </a:p>
          <a:p>
            <a:pPr lvl="0"/>
            <a:r>
              <a:rPr lang="en-GB" dirty="0"/>
              <a:t>GCSE Pod – what is it? How do I access it?</a:t>
            </a:r>
          </a:p>
          <a:p>
            <a:pPr lvl="0"/>
            <a:r>
              <a:rPr lang="en-GB" dirty="0"/>
              <a:t>Revising for Science/Geography – what resources are where and how do you use them?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271645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AC146-2251-4DBE-B22A-46B7DCDB6F83}"/>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43F05EEA-FD5F-4636-A5F3-C6E4B35AF8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70808" y="1910264"/>
            <a:ext cx="10450383" cy="4182059"/>
          </a:xfrm>
        </p:spPr>
      </p:pic>
    </p:spTree>
    <p:extLst>
      <p:ext uri="{BB962C8B-B14F-4D97-AF65-F5344CB8AC3E}">
        <p14:creationId xmlns:p14="http://schemas.microsoft.com/office/powerpoint/2010/main" val="3096476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Managing Stress</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3441" t="9132" r="16916" b="29992"/>
          <a:stretch/>
        </p:blipFill>
        <p:spPr bwMode="auto">
          <a:xfrm>
            <a:off x="2032761" y="1374014"/>
            <a:ext cx="6884996" cy="4814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14317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Managing Stress</a:t>
            </a:r>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487" t="29099" r="45065" b="47890"/>
          <a:stretch/>
        </p:blipFill>
        <p:spPr bwMode="auto">
          <a:xfrm>
            <a:off x="1900052" y="1662544"/>
            <a:ext cx="8982836" cy="4191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1524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934C5CA-B4F6-4A54-B2F5-D7C0FC4F038A}"/>
              </a:ext>
            </a:extLst>
          </p:cNvPr>
          <p:cNvSpPr>
            <a:spLocks noGrp="1"/>
          </p:cNvSpPr>
          <p:nvPr>
            <p:ph type="title"/>
          </p:nvPr>
        </p:nvSpPr>
        <p:spPr/>
        <p:txBody>
          <a:bodyPr/>
          <a:lstStyle/>
          <a:p>
            <a:endParaRPr lang="en-GB"/>
          </a:p>
        </p:txBody>
      </p:sp>
      <p:pic>
        <p:nvPicPr>
          <p:cNvPr id="6" name="Content Placeholder 5">
            <a:extLst>
              <a:ext uri="{FF2B5EF4-FFF2-40B4-BE49-F238E27FC236}">
                <a16:creationId xmlns:a16="http://schemas.microsoft.com/office/drawing/2014/main" id="{804E0303-A612-4A7C-A93B-AA489E2F34D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20331" y="1825625"/>
            <a:ext cx="4351338" cy="4351338"/>
          </a:xfrm>
        </p:spPr>
      </p:pic>
    </p:spTree>
    <p:extLst>
      <p:ext uri="{BB962C8B-B14F-4D97-AF65-F5344CB8AC3E}">
        <p14:creationId xmlns:p14="http://schemas.microsoft.com/office/powerpoint/2010/main" val="1745044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Taking control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1774" y="1690690"/>
            <a:ext cx="5109713" cy="3832285"/>
          </a:xfrm>
          <a:prstGeom prst="rect">
            <a:avLst/>
          </a:prstGeom>
        </p:spPr>
      </p:pic>
    </p:spTree>
    <p:extLst>
      <p:ext uri="{BB962C8B-B14F-4D97-AF65-F5344CB8AC3E}">
        <p14:creationId xmlns:p14="http://schemas.microsoft.com/office/powerpoint/2010/main" val="3308560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Basics of working</a:t>
            </a:r>
          </a:p>
        </p:txBody>
      </p:sp>
      <p:sp>
        <p:nvSpPr>
          <p:cNvPr id="3" name="Content Placeholder 2"/>
          <p:cNvSpPr>
            <a:spLocks noGrp="1"/>
          </p:cNvSpPr>
          <p:nvPr>
            <p:ph idx="1"/>
          </p:nvPr>
        </p:nvSpPr>
        <p:spPr/>
        <p:txBody>
          <a:bodyPr/>
          <a:lstStyle/>
          <a:p>
            <a:r>
              <a:rPr lang="en-GB" dirty="0"/>
              <a:t>No distractions – give your phone to your mum while you work</a:t>
            </a:r>
          </a:p>
          <a:p>
            <a:r>
              <a:rPr lang="en-GB" dirty="0"/>
              <a:t>Plan in advance what you will do</a:t>
            </a:r>
          </a:p>
          <a:p>
            <a:r>
              <a:rPr lang="en-GB" dirty="0"/>
              <a:t>FOCUS </a:t>
            </a:r>
          </a:p>
          <a:p>
            <a:r>
              <a:rPr lang="en-GB" dirty="0"/>
              <a:t>Accept that learning is VERY HARD – if it feels easy then you’re not doing it right</a:t>
            </a:r>
          </a:p>
          <a:p>
            <a:r>
              <a:rPr lang="en-GB" dirty="0"/>
              <a:t>Learn then test, repeat</a:t>
            </a:r>
          </a:p>
          <a:p>
            <a:r>
              <a:rPr lang="en-GB" dirty="0"/>
              <a:t>45 minute sessions then 5 minute break</a:t>
            </a:r>
          </a:p>
          <a:p>
            <a:endParaRPr lang="en-GB" dirty="0"/>
          </a:p>
        </p:txBody>
      </p:sp>
    </p:spTree>
    <p:extLst>
      <p:ext uri="{BB962C8B-B14F-4D97-AF65-F5344CB8AC3E}">
        <p14:creationId xmlns:p14="http://schemas.microsoft.com/office/powerpoint/2010/main" val="4292257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How do you know </a:t>
            </a:r>
            <a:r>
              <a:rPr lang="en-GB" dirty="0">
                <a:solidFill>
                  <a:srgbClr val="FF0000"/>
                </a:solidFill>
              </a:rPr>
              <a:t>what</a:t>
            </a:r>
            <a:r>
              <a:rPr lang="en-GB" dirty="0"/>
              <a:t> to revise?</a:t>
            </a:r>
          </a:p>
        </p:txBody>
      </p:sp>
      <p:sp>
        <p:nvSpPr>
          <p:cNvPr id="3" name="Content Placeholder 2"/>
          <p:cNvSpPr>
            <a:spLocks noGrp="1"/>
          </p:cNvSpPr>
          <p:nvPr>
            <p:ph idx="1"/>
          </p:nvPr>
        </p:nvSpPr>
        <p:spPr/>
        <p:txBody>
          <a:bodyPr>
            <a:normAutofit/>
          </a:bodyPr>
          <a:lstStyle/>
          <a:p>
            <a:pPr marL="0" indent="0" algn="ctr">
              <a:buNone/>
            </a:pPr>
            <a:r>
              <a:rPr lang="en-GB" sz="8000" dirty="0"/>
              <a:t>Checklists</a:t>
            </a:r>
          </a:p>
          <a:p>
            <a:pPr marL="0" indent="0" algn="ctr">
              <a:buNone/>
            </a:pPr>
            <a:r>
              <a:rPr lang="en-GB" sz="4800" dirty="0"/>
              <a:t>(PLCs – personal learning checklists)</a:t>
            </a:r>
          </a:p>
          <a:p>
            <a:pPr marL="0" indent="0" algn="ctr">
              <a:buNone/>
            </a:pPr>
            <a:r>
              <a:rPr lang="en-GB" sz="4800" dirty="0"/>
              <a:t>Learning objectives</a:t>
            </a:r>
          </a:p>
        </p:txBody>
      </p:sp>
    </p:spTree>
    <p:extLst>
      <p:ext uri="{BB962C8B-B14F-4D97-AF65-F5344CB8AC3E}">
        <p14:creationId xmlns:p14="http://schemas.microsoft.com/office/powerpoint/2010/main" val="340278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French and German</a:t>
            </a:r>
          </a:p>
        </p:txBody>
      </p:sp>
      <p:sp>
        <p:nvSpPr>
          <p:cNvPr id="3" name="Content Placeholder 2"/>
          <p:cNvSpPr>
            <a:spLocks noGrp="1"/>
          </p:cNvSpPr>
          <p:nvPr>
            <p:ph idx="1"/>
          </p:nvPr>
        </p:nvSpPr>
        <p:spPr/>
        <p:txBody>
          <a:bodyPr/>
          <a:lstStyle/>
          <a:p>
            <a:pPr marL="0" indent="0">
              <a:buNone/>
            </a:pPr>
            <a:endParaRPr lang="en-GB"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298" t="22160" r="14773" b="12094"/>
          <a:stretch/>
        </p:blipFill>
        <p:spPr bwMode="auto">
          <a:xfrm>
            <a:off x="2337357" y="1330953"/>
            <a:ext cx="6693522" cy="47621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3014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50" t="17655" r="28896" b="8807"/>
          <a:stretch/>
        </p:blipFill>
        <p:spPr bwMode="auto">
          <a:xfrm>
            <a:off x="2780540" y="794098"/>
            <a:ext cx="6476581" cy="5501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97896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182" t="14610" r="25097" b="6737"/>
          <a:stretch/>
        </p:blipFill>
        <p:spPr bwMode="auto">
          <a:xfrm>
            <a:off x="3910409" y="1346684"/>
            <a:ext cx="3970399" cy="48302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6652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revise</a:t>
            </a:r>
          </a:p>
        </p:txBody>
      </p:sp>
      <p:sp>
        <p:nvSpPr>
          <p:cNvPr id="3" name="Content Placeholder 2"/>
          <p:cNvSpPr>
            <a:spLocks noGrp="1"/>
          </p:cNvSpPr>
          <p:nvPr>
            <p:ph idx="1"/>
          </p:nvPr>
        </p:nvSpPr>
        <p:spPr/>
        <p:txBody>
          <a:bodyPr>
            <a:normAutofit/>
          </a:bodyPr>
          <a:lstStyle/>
          <a:p>
            <a:pPr marL="0" indent="0" algn="ctr">
              <a:buNone/>
            </a:pPr>
            <a:r>
              <a:rPr lang="en-GB" sz="9600" dirty="0">
                <a:solidFill>
                  <a:srgbClr val="FF0000"/>
                </a:solidFill>
              </a:rPr>
              <a:t>PROPERLY</a:t>
            </a:r>
          </a:p>
        </p:txBody>
      </p:sp>
    </p:spTree>
    <p:extLst>
      <p:ext uri="{BB962C8B-B14F-4D97-AF65-F5344CB8AC3E}">
        <p14:creationId xmlns:p14="http://schemas.microsoft.com/office/powerpoint/2010/main" val="158584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DA24D-95E3-4D80-B565-22181AD19DDE}"/>
              </a:ext>
            </a:extLst>
          </p:cNvPr>
          <p:cNvSpPr>
            <a:spLocks noGrp="1"/>
          </p:cNvSpPr>
          <p:nvPr>
            <p:ph type="title"/>
          </p:nvPr>
        </p:nvSpPr>
        <p:spPr/>
        <p:txBody>
          <a:bodyPr/>
          <a:lstStyle/>
          <a:p>
            <a:r>
              <a:rPr lang="en-GB" dirty="0"/>
              <a:t>Highlighting</a:t>
            </a:r>
          </a:p>
        </p:txBody>
      </p:sp>
      <p:pic>
        <p:nvPicPr>
          <p:cNvPr id="6" name="Content Placeholder 5">
            <a:extLst>
              <a:ext uri="{FF2B5EF4-FFF2-40B4-BE49-F238E27FC236}">
                <a16:creationId xmlns:a16="http://schemas.microsoft.com/office/drawing/2014/main" id="{FDD957D2-C856-4E93-970A-056CE4EE8DC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1445" y="1825625"/>
            <a:ext cx="6649110" cy="4351338"/>
          </a:xfrm>
        </p:spPr>
      </p:pic>
    </p:spTree>
    <p:extLst>
      <p:ext uri="{BB962C8B-B14F-4D97-AF65-F5344CB8AC3E}">
        <p14:creationId xmlns:p14="http://schemas.microsoft.com/office/powerpoint/2010/main" val="2043480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Ineffective Revision Strategies</a:t>
            </a:r>
          </a:p>
        </p:txBody>
      </p:sp>
      <p:sp>
        <p:nvSpPr>
          <p:cNvPr id="3" name="Content Placeholder 2"/>
          <p:cNvSpPr>
            <a:spLocks noGrp="1"/>
          </p:cNvSpPr>
          <p:nvPr>
            <p:ph idx="1"/>
          </p:nvPr>
        </p:nvSpPr>
        <p:spPr/>
        <p:txBody>
          <a:bodyPr/>
          <a:lstStyle/>
          <a:p>
            <a:pPr marL="0" indent="0">
              <a:buNone/>
            </a:pPr>
            <a:r>
              <a:rPr lang="en-US" sz="4000" dirty="0"/>
              <a:t>Three commonly used revision techniques that appear to </a:t>
            </a:r>
            <a:r>
              <a:rPr lang="en-US" sz="4000" dirty="0">
                <a:solidFill>
                  <a:srgbClr val="FF0000"/>
                </a:solidFill>
              </a:rPr>
              <a:t>have very little impact </a:t>
            </a:r>
            <a:r>
              <a:rPr lang="en-US" sz="4000" dirty="0"/>
              <a:t>on learning are:</a:t>
            </a:r>
          </a:p>
          <a:p>
            <a:r>
              <a:rPr lang="en-US" sz="4000" dirty="0"/>
              <a:t>Highlighting texts</a:t>
            </a:r>
          </a:p>
          <a:p>
            <a:r>
              <a:rPr lang="en-US" sz="4000" dirty="0"/>
              <a:t>Re-reading</a:t>
            </a:r>
          </a:p>
          <a:p>
            <a:r>
              <a:rPr lang="en-US" sz="4000" dirty="0" err="1"/>
              <a:t>Summarising</a:t>
            </a:r>
            <a:r>
              <a:rPr lang="en-US" sz="4000" dirty="0"/>
              <a:t> text</a:t>
            </a:r>
          </a:p>
          <a:p>
            <a:pPr marL="0" indent="0">
              <a:buNone/>
            </a:pPr>
            <a:endParaRPr lang="en-US" dirty="0"/>
          </a:p>
        </p:txBody>
      </p:sp>
    </p:spTree>
    <p:extLst>
      <p:ext uri="{BB962C8B-B14F-4D97-AF65-F5344CB8AC3E}">
        <p14:creationId xmlns:p14="http://schemas.microsoft.com/office/powerpoint/2010/main" val="2109250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Why do students enjoy doing this?</a:t>
            </a:r>
          </a:p>
        </p:txBody>
      </p:sp>
      <p:sp>
        <p:nvSpPr>
          <p:cNvPr id="3" name="Content Placeholder 2"/>
          <p:cNvSpPr>
            <a:spLocks noGrp="1"/>
          </p:cNvSpPr>
          <p:nvPr>
            <p:ph idx="1"/>
          </p:nvPr>
        </p:nvSpPr>
        <p:spPr/>
        <p:txBody>
          <a:bodyPr/>
          <a:lstStyle/>
          <a:p>
            <a:pPr marL="0" indent="0">
              <a:buNone/>
            </a:pPr>
            <a:r>
              <a:rPr lang="en-US" sz="4000" dirty="0"/>
              <a:t>They are very </a:t>
            </a:r>
            <a:r>
              <a:rPr lang="en-US" sz="4000" dirty="0">
                <a:solidFill>
                  <a:srgbClr val="FF0000"/>
                </a:solidFill>
              </a:rPr>
              <a:t>low demand</a:t>
            </a:r>
            <a:r>
              <a:rPr lang="en-US" sz="4000" dirty="0"/>
              <a:t>, make you </a:t>
            </a:r>
            <a:r>
              <a:rPr lang="en-US" sz="4000" dirty="0">
                <a:solidFill>
                  <a:srgbClr val="FF0000"/>
                </a:solidFill>
              </a:rPr>
              <a:t>feel as if you  are ‘doing revision</a:t>
            </a:r>
            <a:r>
              <a:rPr lang="en-US" sz="4000" dirty="0"/>
              <a:t>’ and for highlighting and </a:t>
            </a:r>
            <a:r>
              <a:rPr lang="en-US" sz="4000" dirty="0" err="1"/>
              <a:t>summarising</a:t>
            </a:r>
            <a:r>
              <a:rPr lang="en-US" sz="4000" dirty="0"/>
              <a:t>, </a:t>
            </a:r>
            <a:r>
              <a:rPr lang="en-US" sz="4000" dirty="0">
                <a:solidFill>
                  <a:srgbClr val="FF0000"/>
                </a:solidFill>
              </a:rPr>
              <a:t>you have made something </a:t>
            </a:r>
            <a:r>
              <a:rPr lang="en-US" sz="4000" dirty="0"/>
              <a:t>– yellow </a:t>
            </a:r>
            <a:r>
              <a:rPr lang="en-US" sz="4000" dirty="0" err="1"/>
              <a:t>colour</a:t>
            </a:r>
            <a:r>
              <a:rPr lang="en-US" sz="4000" dirty="0"/>
              <a:t>, revision cards</a:t>
            </a:r>
            <a:endParaRPr lang="en-GB" sz="4000" dirty="0"/>
          </a:p>
        </p:txBody>
      </p:sp>
    </p:spTree>
    <p:extLst>
      <p:ext uri="{BB962C8B-B14F-4D97-AF65-F5344CB8AC3E}">
        <p14:creationId xmlns:p14="http://schemas.microsoft.com/office/powerpoint/2010/main" val="142342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forgetting curve</a:t>
            </a:r>
          </a:p>
        </p:txBody>
      </p:sp>
      <p:sp>
        <p:nvSpPr>
          <p:cNvPr id="3" name="Content Placeholder 2"/>
          <p:cNvSpPr>
            <a:spLocks noGrp="1"/>
          </p:cNvSpPr>
          <p:nvPr>
            <p:ph idx="1"/>
          </p:nvPr>
        </p:nvSpPr>
        <p:spPr/>
        <p:txBody>
          <a:bodyPr/>
          <a:lstStyle/>
          <a:p>
            <a:pPr marL="0" indent="0">
              <a:buNone/>
            </a:pPr>
            <a:r>
              <a:rPr lang="en-GB" dirty="0"/>
              <a:t>Key words:</a:t>
            </a:r>
          </a:p>
          <a:p>
            <a:pPr marL="0" indent="0">
              <a:buNone/>
            </a:pPr>
            <a:endParaRPr lang="en-GB" dirty="0"/>
          </a:p>
          <a:p>
            <a:pPr marL="0" indent="0">
              <a:buNone/>
            </a:pPr>
            <a:r>
              <a:rPr lang="en-GB" dirty="0"/>
              <a:t>Mid-terms – exams in the middle of the term</a:t>
            </a:r>
          </a:p>
          <a:p>
            <a:pPr marL="0" indent="0">
              <a:buNone/>
            </a:pPr>
            <a:r>
              <a:rPr lang="en-GB" dirty="0"/>
              <a:t>Lecture – a lesson</a:t>
            </a:r>
          </a:p>
          <a:p>
            <a:pPr marL="0" indent="0">
              <a:buNone/>
            </a:pPr>
            <a:r>
              <a:rPr lang="en-GB" dirty="0"/>
              <a:t>Stellar – AMAZING </a:t>
            </a:r>
          </a:p>
        </p:txBody>
      </p:sp>
    </p:spTree>
    <p:extLst>
      <p:ext uri="{BB962C8B-B14F-4D97-AF65-F5344CB8AC3E}">
        <p14:creationId xmlns:p14="http://schemas.microsoft.com/office/powerpoint/2010/main" val="34786042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Curve of Forgetting</a:t>
            </a:r>
          </a:p>
        </p:txBody>
      </p:sp>
      <p:sp>
        <p:nvSpPr>
          <p:cNvPr id="3" name="Content Placeholder 2"/>
          <p:cNvSpPr>
            <a:spLocks noGrp="1"/>
          </p:cNvSpPr>
          <p:nvPr>
            <p:ph idx="1"/>
          </p:nvPr>
        </p:nvSpPr>
        <p:spPr/>
        <p:txBody>
          <a:bodyPr/>
          <a:lstStyle/>
          <a:p>
            <a:pPr marL="0" indent="0">
              <a:buNone/>
            </a:pPr>
            <a:r>
              <a:rPr lang="en-GB" dirty="0">
                <a:hlinkClick r:id="rId2"/>
              </a:rPr>
              <a:t>https://www.youtube.com/watch?v=GVXDcFKz7DA</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642023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messages</a:t>
            </a:r>
          </a:p>
        </p:txBody>
      </p:sp>
      <p:sp>
        <p:nvSpPr>
          <p:cNvPr id="3" name="Content Placeholder 2"/>
          <p:cNvSpPr>
            <a:spLocks noGrp="1"/>
          </p:cNvSpPr>
          <p:nvPr>
            <p:ph idx="1"/>
          </p:nvPr>
        </p:nvSpPr>
        <p:spPr/>
        <p:txBody>
          <a:bodyPr/>
          <a:lstStyle/>
          <a:p>
            <a:r>
              <a:rPr lang="en-GB" dirty="0"/>
              <a:t>You should REVISE regularly the work covered in class – it will save time</a:t>
            </a:r>
          </a:p>
          <a:p>
            <a:r>
              <a:rPr lang="en-GB" dirty="0"/>
              <a:t>Could you do this every weekend?</a:t>
            </a:r>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473827"/>
            <a:ext cx="5396510" cy="3417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41497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5591" y="847328"/>
            <a:ext cx="10480817" cy="4825569"/>
          </a:xfrm>
          <a:prstGeom prst="rect">
            <a:avLst/>
          </a:prstGeom>
        </p:spPr>
      </p:pic>
    </p:spTree>
    <p:extLst>
      <p:ext uri="{BB962C8B-B14F-4D97-AF65-F5344CB8AC3E}">
        <p14:creationId xmlns:p14="http://schemas.microsoft.com/office/powerpoint/2010/main" val="21874656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Cornell note taking method</a:t>
            </a:r>
          </a:p>
        </p:txBody>
      </p:sp>
      <p:sp>
        <p:nvSpPr>
          <p:cNvPr id="3" name="Content Placeholder 2"/>
          <p:cNvSpPr>
            <a:spLocks noGrp="1"/>
          </p:cNvSpPr>
          <p:nvPr>
            <p:ph idx="1"/>
          </p:nvPr>
        </p:nvSpPr>
        <p:spPr/>
        <p:txBody>
          <a:bodyPr>
            <a:normAutofit/>
          </a:bodyPr>
          <a:lstStyle/>
          <a:p>
            <a:pPr marL="0" indent="0">
              <a:buNone/>
            </a:pPr>
            <a:endParaRPr lang="en-GB" dirty="0"/>
          </a:p>
        </p:txBody>
      </p:sp>
    </p:spTree>
    <p:extLst>
      <p:ext uri="{BB962C8B-B14F-4D97-AF65-F5344CB8AC3E}">
        <p14:creationId xmlns:p14="http://schemas.microsoft.com/office/powerpoint/2010/main" val="30983485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Cornell Note Taking</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3877" y="1651090"/>
            <a:ext cx="6357042" cy="4651236"/>
          </a:xfrm>
        </p:spPr>
      </p:pic>
    </p:spTree>
    <p:extLst>
      <p:ext uri="{BB962C8B-B14F-4D97-AF65-F5344CB8AC3E}">
        <p14:creationId xmlns:p14="http://schemas.microsoft.com/office/powerpoint/2010/main" val="8634381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037" y="844917"/>
            <a:ext cx="7728899" cy="5464573"/>
          </a:xfrm>
          <a:prstGeom prst="rect">
            <a:avLst/>
          </a:prstGeom>
        </p:spPr>
      </p:pic>
      <p:sp>
        <p:nvSpPr>
          <p:cNvPr id="3" name="Oval 2"/>
          <p:cNvSpPr/>
          <p:nvPr/>
        </p:nvSpPr>
        <p:spPr>
          <a:xfrm>
            <a:off x="1857226" y="1891017"/>
            <a:ext cx="4754880" cy="264472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6524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6350" y="828890"/>
            <a:ext cx="8819299" cy="5468215"/>
          </a:xfrm>
          <a:prstGeom prst="rect">
            <a:avLst/>
          </a:prstGeom>
        </p:spPr>
      </p:pic>
    </p:spTree>
    <p:extLst>
      <p:ext uri="{BB962C8B-B14F-4D97-AF65-F5344CB8AC3E}">
        <p14:creationId xmlns:p14="http://schemas.microsoft.com/office/powerpoint/2010/main" val="6182188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Cornell note taking method</a:t>
            </a:r>
          </a:p>
        </p:txBody>
      </p:sp>
      <p:sp>
        <p:nvSpPr>
          <p:cNvPr id="3" name="Content Placeholder 2"/>
          <p:cNvSpPr>
            <a:spLocks noGrp="1"/>
          </p:cNvSpPr>
          <p:nvPr>
            <p:ph idx="1"/>
          </p:nvPr>
        </p:nvSpPr>
        <p:spPr>
          <a:xfrm>
            <a:off x="838200" y="1690690"/>
            <a:ext cx="10515600" cy="4486273"/>
          </a:xfrm>
        </p:spPr>
        <p:txBody>
          <a:bodyPr>
            <a:normAutofit/>
          </a:bodyPr>
          <a:lstStyle/>
          <a:p>
            <a:r>
              <a:rPr lang="en-GB" sz="3600" dirty="0"/>
              <a:t>This is something that you would do </a:t>
            </a:r>
            <a:r>
              <a:rPr lang="en-GB" sz="3600" dirty="0">
                <a:solidFill>
                  <a:srgbClr val="FF0000"/>
                </a:solidFill>
              </a:rPr>
              <a:t>IN</a:t>
            </a:r>
            <a:r>
              <a:rPr lang="en-GB" sz="3600" dirty="0"/>
              <a:t> the lesson or that </a:t>
            </a:r>
            <a:r>
              <a:rPr lang="en-GB" sz="3600" dirty="0">
                <a:solidFill>
                  <a:srgbClr val="FF0000"/>
                </a:solidFill>
              </a:rPr>
              <a:t>SAME</a:t>
            </a:r>
            <a:r>
              <a:rPr lang="en-GB" sz="3600" dirty="0"/>
              <a:t> day</a:t>
            </a:r>
          </a:p>
          <a:p>
            <a:r>
              <a:rPr lang="en-GB" sz="3600" dirty="0"/>
              <a:t>It’s not revision but a strategy that will help you when you are revising.</a:t>
            </a:r>
          </a:p>
          <a:p>
            <a:r>
              <a:rPr lang="en-GB" sz="3600" dirty="0"/>
              <a:t>Helps with active revision and not just ‘reading of your notes’</a:t>
            </a:r>
          </a:p>
          <a:p>
            <a:pPr marL="0" indent="0">
              <a:buNone/>
            </a:pPr>
            <a:r>
              <a:rPr lang="en-GB" dirty="0"/>
              <a:t>.</a:t>
            </a:r>
          </a:p>
        </p:txBody>
      </p:sp>
    </p:spTree>
    <p:extLst>
      <p:ext uri="{BB962C8B-B14F-4D97-AF65-F5344CB8AC3E}">
        <p14:creationId xmlns:p14="http://schemas.microsoft.com/office/powerpoint/2010/main" val="3266702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4912" y="981613"/>
            <a:ext cx="11352626" cy="584775"/>
          </a:xfrm>
          <a:prstGeom prst="rect">
            <a:avLst/>
          </a:prstGeom>
        </p:spPr>
        <p:txBody>
          <a:bodyPr wrap="square">
            <a:spAutoFit/>
          </a:bodyPr>
          <a:lstStyle/>
          <a:p>
            <a:r>
              <a:rPr lang="en-GB" sz="3200" dirty="0"/>
              <a:t>You should get into the habit of having three sections to your notes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0558" y="1566388"/>
            <a:ext cx="4823215" cy="4839286"/>
          </a:xfrm>
          <a:prstGeom prst="rect">
            <a:avLst/>
          </a:prstGeom>
        </p:spPr>
      </p:pic>
    </p:spTree>
    <p:extLst>
      <p:ext uri="{BB962C8B-B14F-4D97-AF65-F5344CB8AC3E}">
        <p14:creationId xmlns:p14="http://schemas.microsoft.com/office/powerpoint/2010/main" val="3960080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9728" y="1026718"/>
            <a:ext cx="4970243" cy="5486624"/>
          </a:xfrm>
          <a:prstGeom prst="rect">
            <a:avLst/>
          </a:prstGeom>
        </p:spPr>
      </p:pic>
      <p:cxnSp>
        <p:nvCxnSpPr>
          <p:cNvPr id="4" name="Straight Arrow Connector 3"/>
          <p:cNvCxnSpPr/>
          <p:nvPr/>
        </p:nvCxnSpPr>
        <p:spPr>
          <a:xfrm flipH="1">
            <a:off x="6018734" y="2117400"/>
            <a:ext cx="1444923" cy="20889"/>
          </a:xfrm>
          <a:prstGeom prst="straightConnector1">
            <a:avLst/>
          </a:prstGeom>
          <a:ln w="66675">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463657" y="829994"/>
            <a:ext cx="4405426" cy="4401205"/>
          </a:xfrm>
          <a:prstGeom prst="rect">
            <a:avLst/>
          </a:prstGeom>
          <a:noFill/>
        </p:spPr>
        <p:txBody>
          <a:bodyPr wrap="square" rtlCol="0">
            <a:spAutoFit/>
          </a:bodyPr>
          <a:lstStyle/>
          <a:p>
            <a:r>
              <a:rPr lang="en-GB" sz="2800" dirty="0"/>
              <a:t>Here you would record the notes as normal in the lesson.</a:t>
            </a:r>
          </a:p>
          <a:p>
            <a:endParaRPr lang="en-GB" sz="2800" dirty="0"/>
          </a:p>
          <a:p>
            <a:r>
              <a:rPr lang="en-GB" sz="2800" dirty="0"/>
              <a:t>Things you would be expected to copy off the board , PowerPoint, from the textbook etc.</a:t>
            </a:r>
          </a:p>
          <a:p>
            <a:endParaRPr lang="en-GB" sz="2800" dirty="0"/>
          </a:p>
          <a:p>
            <a:r>
              <a:rPr lang="en-GB" sz="2800" dirty="0"/>
              <a:t>Just the usual note taking!</a:t>
            </a:r>
          </a:p>
        </p:txBody>
      </p:sp>
    </p:spTree>
    <p:extLst>
      <p:ext uri="{BB962C8B-B14F-4D97-AF65-F5344CB8AC3E}">
        <p14:creationId xmlns:p14="http://schemas.microsoft.com/office/powerpoint/2010/main" val="42436206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2810" y="673687"/>
            <a:ext cx="4297833" cy="5611663"/>
          </a:xfrm>
          <a:prstGeom prst="rect">
            <a:avLst/>
          </a:prstGeom>
        </p:spPr>
      </p:pic>
      <p:cxnSp>
        <p:nvCxnSpPr>
          <p:cNvPr id="3" name="Straight Arrow Connector 2"/>
          <p:cNvCxnSpPr/>
          <p:nvPr/>
        </p:nvCxnSpPr>
        <p:spPr>
          <a:xfrm>
            <a:off x="6189785" y="3784209"/>
            <a:ext cx="1447001" cy="34530"/>
          </a:xfrm>
          <a:prstGeom prst="straightConnector1">
            <a:avLst/>
          </a:prstGeom>
          <a:ln w="76200">
            <a:tailEnd type="triangle"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560258" y="1032696"/>
            <a:ext cx="5887115" cy="4893647"/>
          </a:xfrm>
          <a:prstGeom prst="rect">
            <a:avLst/>
          </a:prstGeom>
          <a:noFill/>
        </p:spPr>
        <p:txBody>
          <a:bodyPr wrap="square" rtlCol="0">
            <a:spAutoFit/>
          </a:bodyPr>
          <a:lstStyle/>
          <a:p>
            <a:r>
              <a:rPr lang="en-GB" sz="2400" dirty="0"/>
              <a:t>Imagine yourself revising these                   notes 3 to 6 months later…………</a:t>
            </a:r>
          </a:p>
          <a:p>
            <a:endParaRPr lang="en-GB" sz="2400" dirty="0"/>
          </a:p>
          <a:p>
            <a:r>
              <a:rPr lang="en-GB" sz="2400" dirty="0"/>
              <a:t>What questions could you ask yourself to see if you remember the work?</a:t>
            </a:r>
          </a:p>
          <a:p>
            <a:endParaRPr lang="en-GB" sz="2400" dirty="0"/>
          </a:p>
          <a:p>
            <a:r>
              <a:rPr lang="en-GB" sz="2400" b="1" dirty="0"/>
              <a:t>Write these questions </a:t>
            </a:r>
            <a:r>
              <a:rPr lang="en-GB" sz="2400" dirty="0"/>
              <a:t>here whilst it is still fresh in your memory (in the lesson or that same afternoon)</a:t>
            </a:r>
          </a:p>
          <a:p>
            <a:endParaRPr lang="en-GB" sz="2400" dirty="0"/>
          </a:p>
          <a:p>
            <a:r>
              <a:rPr lang="en-GB" sz="2400" dirty="0"/>
              <a:t>You could also </a:t>
            </a:r>
            <a:r>
              <a:rPr lang="en-GB" sz="2400" b="1" dirty="0"/>
              <a:t>list keywords </a:t>
            </a:r>
            <a:r>
              <a:rPr lang="en-GB" sz="2400" dirty="0"/>
              <a:t>here so when you are revising you would have to recall the meanings of these words</a:t>
            </a:r>
          </a:p>
        </p:txBody>
      </p:sp>
    </p:spTree>
    <p:extLst>
      <p:ext uri="{BB962C8B-B14F-4D97-AF65-F5344CB8AC3E}">
        <p14:creationId xmlns:p14="http://schemas.microsoft.com/office/powerpoint/2010/main" val="344939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9492" y="448282"/>
            <a:ext cx="4565715" cy="5961436"/>
          </a:xfrm>
          <a:prstGeom prst="rect">
            <a:avLst/>
          </a:prstGeom>
        </p:spPr>
      </p:pic>
      <p:cxnSp>
        <p:nvCxnSpPr>
          <p:cNvPr id="3" name="Straight Arrow Connector 2"/>
          <p:cNvCxnSpPr/>
          <p:nvPr/>
        </p:nvCxnSpPr>
        <p:spPr>
          <a:xfrm flipV="1">
            <a:off x="5838092" y="2431792"/>
            <a:ext cx="1512737" cy="15986"/>
          </a:xfrm>
          <a:prstGeom prst="straightConnector1">
            <a:avLst/>
          </a:prstGeom>
          <a:ln w="66675">
            <a:tailEnd type="triangle"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676223" y="1406770"/>
            <a:ext cx="5887115" cy="2677656"/>
          </a:xfrm>
          <a:prstGeom prst="rect">
            <a:avLst/>
          </a:prstGeom>
          <a:noFill/>
        </p:spPr>
        <p:txBody>
          <a:bodyPr wrap="square" rtlCol="0">
            <a:spAutoFit/>
          </a:bodyPr>
          <a:lstStyle/>
          <a:p>
            <a:r>
              <a:rPr lang="en-GB" sz="2800" dirty="0" err="1"/>
              <a:t>Eg</a:t>
            </a:r>
            <a:r>
              <a:rPr lang="en-GB" sz="2800" dirty="0"/>
              <a:t>. if you had just learned about respiration you could write</a:t>
            </a:r>
          </a:p>
          <a:p>
            <a:pPr marL="342900" indent="-342900">
              <a:buAutoNum type="arabicPeriod"/>
            </a:pPr>
            <a:r>
              <a:rPr lang="en-GB" sz="2800" i="1" dirty="0"/>
              <a:t>What is the difference between aerobic and anaerobic respiration?</a:t>
            </a:r>
          </a:p>
          <a:p>
            <a:pPr marL="342900" indent="-342900">
              <a:buAutoNum type="arabicPeriod"/>
            </a:pPr>
            <a:r>
              <a:rPr lang="en-GB" sz="2800" i="1" dirty="0"/>
              <a:t>What is the equation of each?</a:t>
            </a:r>
          </a:p>
          <a:p>
            <a:pPr marL="342900" indent="-342900">
              <a:buAutoNum type="arabicPeriod"/>
            </a:pPr>
            <a:r>
              <a:rPr lang="en-GB" sz="2800" i="1" dirty="0"/>
              <a:t>Why is respiration important?</a:t>
            </a:r>
          </a:p>
        </p:txBody>
      </p:sp>
    </p:spTree>
    <p:extLst>
      <p:ext uri="{BB962C8B-B14F-4D97-AF65-F5344CB8AC3E}">
        <p14:creationId xmlns:p14="http://schemas.microsoft.com/office/powerpoint/2010/main" val="32513641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9868" y="1046932"/>
            <a:ext cx="4581268" cy="5331573"/>
          </a:xfrm>
          <a:prstGeom prst="rect">
            <a:avLst/>
          </a:prstGeom>
        </p:spPr>
      </p:pic>
      <p:cxnSp>
        <p:nvCxnSpPr>
          <p:cNvPr id="4" name="Straight Arrow Connector 3"/>
          <p:cNvCxnSpPr/>
          <p:nvPr/>
        </p:nvCxnSpPr>
        <p:spPr>
          <a:xfrm flipH="1">
            <a:off x="5320732" y="2313709"/>
            <a:ext cx="1192364" cy="3876076"/>
          </a:xfrm>
          <a:prstGeom prst="straightConnector1">
            <a:avLst/>
          </a:prstGeom>
          <a:ln w="66675">
            <a:tailEnd type="triangle" w="lg" len="lg"/>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6513096" y="1046932"/>
            <a:ext cx="5345970" cy="5816977"/>
          </a:xfrm>
          <a:prstGeom prst="rect">
            <a:avLst/>
          </a:prstGeom>
          <a:noFill/>
        </p:spPr>
        <p:txBody>
          <a:bodyPr wrap="square" rtlCol="0">
            <a:spAutoFit/>
          </a:bodyPr>
          <a:lstStyle/>
          <a:p>
            <a:r>
              <a:rPr lang="en-GB" sz="2400" dirty="0"/>
              <a:t>In this section summarise the key points of the lesson, in 3 bullet points. This must be done </a:t>
            </a:r>
            <a:r>
              <a:rPr lang="en-GB" sz="2400" b="1" dirty="0"/>
              <a:t>in the lesson or the same day </a:t>
            </a:r>
            <a:r>
              <a:rPr lang="en-GB" sz="2400" dirty="0"/>
              <a:t>(no later)</a:t>
            </a:r>
          </a:p>
          <a:p>
            <a:endParaRPr lang="en-GB" sz="2400" dirty="0"/>
          </a:p>
          <a:p>
            <a:r>
              <a:rPr lang="en-GB" sz="2400" dirty="0"/>
              <a:t>The bullet points can be used later for self-testing.</a:t>
            </a:r>
          </a:p>
          <a:p>
            <a:endParaRPr lang="en-GB" sz="2400" dirty="0"/>
          </a:p>
          <a:p>
            <a:r>
              <a:rPr lang="en-GB" sz="2400" dirty="0"/>
              <a:t>When revising you could re-read the notes and then write down three key points and then check with the bullet points you wrote originally in the ‘summary’ section, to check if they were the same.</a:t>
            </a:r>
          </a:p>
          <a:p>
            <a:endParaRPr lang="en-GB" dirty="0"/>
          </a:p>
          <a:p>
            <a:endParaRPr lang="en-GB" dirty="0"/>
          </a:p>
        </p:txBody>
      </p:sp>
    </p:spTree>
    <p:extLst>
      <p:ext uri="{BB962C8B-B14F-4D97-AF65-F5344CB8AC3E}">
        <p14:creationId xmlns:p14="http://schemas.microsoft.com/office/powerpoint/2010/main" val="34692766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22596147"/>
              </p:ext>
            </p:extLst>
          </p:nvPr>
        </p:nvGraphicFramePr>
        <p:xfrm>
          <a:off x="2180493" y="1167619"/>
          <a:ext cx="7782560" cy="4965897"/>
        </p:xfrm>
        <a:graphic>
          <a:graphicData uri="http://schemas.openxmlformats.org/drawingml/2006/table">
            <a:tbl>
              <a:tblPr firstRow="1" bandRow="1">
                <a:tableStyleId>{5C22544A-7EE6-4342-B048-85BDC9FD1C3A}</a:tableStyleId>
              </a:tblPr>
              <a:tblGrid>
                <a:gridCol w="3891280">
                  <a:extLst>
                    <a:ext uri="{9D8B030D-6E8A-4147-A177-3AD203B41FA5}">
                      <a16:colId xmlns:a16="http://schemas.microsoft.com/office/drawing/2014/main" val="471048487"/>
                    </a:ext>
                  </a:extLst>
                </a:gridCol>
                <a:gridCol w="3891280">
                  <a:extLst>
                    <a:ext uri="{9D8B030D-6E8A-4147-A177-3AD203B41FA5}">
                      <a16:colId xmlns:a16="http://schemas.microsoft.com/office/drawing/2014/main" val="559521043"/>
                    </a:ext>
                  </a:extLst>
                </a:gridCol>
              </a:tblGrid>
              <a:tr h="3826413">
                <a:tc gridSpan="2">
                  <a:txBody>
                    <a:bodyPr/>
                    <a:lstStyle/>
                    <a:p>
                      <a:r>
                        <a:rPr lang="en-GB" b="0" dirty="0">
                          <a:solidFill>
                            <a:schemeClr val="tx1"/>
                          </a:solidFill>
                        </a:rPr>
                        <a:t>Main</a:t>
                      </a:r>
                      <a:r>
                        <a:rPr lang="en-GB" b="0" baseline="0" dirty="0">
                          <a:solidFill>
                            <a:schemeClr val="tx1"/>
                          </a:solidFill>
                        </a:rPr>
                        <a:t> notes</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15148944"/>
                  </a:ext>
                </a:extLst>
              </a:tr>
              <a:tr h="1139484">
                <a:tc>
                  <a:txBody>
                    <a:bodyPr/>
                    <a:lstStyle/>
                    <a:p>
                      <a:r>
                        <a:rPr lang="en-GB" dirty="0"/>
                        <a:t>Questions</a:t>
                      </a:r>
                      <a:r>
                        <a:rPr lang="en-GB" baseline="0" dirty="0"/>
                        <a:t> / keywords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a:t>Summary</a:t>
                      </a:r>
                      <a:r>
                        <a:rPr lang="en-GB" baseline="0" dirty="0"/>
                        <a:t> points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43846842"/>
                  </a:ext>
                </a:extLst>
              </a:tr>
            </a:tbl>
          </a:graphicData>
        </a:graphic>
      </p:graphicFrame>
    </p:spTree>
    <p:extLst>
      <p:ext uri="{BB962C8B-B14F-4D97-AF65-F5344CB8AC3E}">
        <p14:creationId xmlns:p14="http://schemas.microsoft.com/office/powerpoint/2010/main" val="5214838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71B18-721E-4912-86F9-92F5F22CC3E3}"/>
              </a:ext>
            </a:extLst>
          </p:cNvPr>
          <p:cNvSpPr>
            <a:spLocks noGrp="1"/>
          </p:cNvSpPr>
          <p:nvPr>
            <p:ph type="ctrTitle"/>
          </p:nvPr>
        </p:nvSpPr>
        <p:spPr/>
        <p:txBody>
          <a:bodyPr/>
          <a:lstStyle/>
          <a:p>
            <a:r>
              <a:rPr lang="en-GB" dirty="0"/>
              <a:t>Organising your Revision</a:t>
            </a:r>
          </a:p>
        </p:txBody>
      </p:sp>
      <p:sp>
        <p:nvSpPr>
          <p:cNvPr id="3" name="Subtitle 2">
            <a:extLst>
              <a:ext uri="{FF2B5EF4-FFF2-40B4-BE49-F238E27FC236}">
                <a16:creationId xmlns:a16="http://schemas.microsoft.com/office/drawing/2014/main" id="{756218CD-BE40-4D9F-9369-27AEB5BAD1F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0356450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Long Should You Revise?</a:t>
            </a:r>
          </a:p>
        </p:txBody>
      </p:sp>
      <p:sp>
        <p:nvSpPr>
          <p:cNvPr id="3" name="Content Placeholder 2"/>
          <p:cNvSpPr>
            <a:spLocks noGrp="1"/>
          </p:cNvSpPr>
          <p:nvPr>
            <p:ph idx="1"/>
          </p:nvPr>
        </p:nvSpPr>
        <p:spPr/>
        <p:txBody>
          <a:bodyPr>
            <a:normAutofit/>
          </a:bodyPr>
          <a:lstStyle/>
          <a:p>
            <a:r>
              <a:rPr lang="en-US" dirty="0"/>
              <a:t>Studying for hours upon hours will not result in a positive outcome</a:t>
            </a:r>
          </a:p>
          <a:p>
            <a:r>
              <a:rPr lang="en-GB" dirty="0"/>
              <a:t>Prioritising one subject will put pressure on your for the others – timetable revision for all subjects</a:t>
            </a:r>
          </a:p>
          <a:p>
            <a:r>
              <a:rPr lang="en-GB" dirty="0"/>
              <a:t>Generally half an hour for a subject is ideal to enable you to be able to concentrate</a:t>
            </a:r>
          </a:p>
          <a:p>
            <a:r>
              <a:rPr lang="en-GB" dirty="0"/>
              <a:t>Also, build in a “review” session in your timetable.  This enables you to know whether your revision has worked </a:t>
            </a:r>
          </a:p>
        </p:txBody>
      </p:sp>
    </p:spTree>
    <p:extLst>
      <p:ext uri="{BB962C8B-B14F-4D97-AF65-F5344CB8AC3E}">
        <p14:creationId xmlns:p14="http://schemas.microsoft.com/office/powerpoint/2010/main" val="2241672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Revision Timetable Template</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131" t="28977" r="8807" b="31818"/>
          <a:stretch/>
        </p:blipFill>
        <p:spPr bwMode="auto">
          <a:xfrm>
            <a:off x="1735444" y="1844824"/>
            <a:ext cx="8628781"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4101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a:t>
            </a:r>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6940" t="28621" r="18777" b="31278"/>
          <a:stretch/>
        </p:blipFill>
        <p:spPr bwMode="auto">
          <a:xfrm>
            <a:off x="1847529" y="1628800"/>
            <a:ext cx="8618975"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462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3AB0-E1FB-476B-91E8-7E90F30FB2F4}"/>
              </a:ext>
            </a:extLst>
          </p:cNvPr>
          <p:cNvSpPr>
            <a:spLocks noGrp="1"/>
          </p:cNvSpPr>
          <p:nvPr>
            <p:ph type="title"/>
          </p:nvPr>
        </p:nvSpPr>
        <p:spPr/>
        <p:txBody>
          <a:bodyPr>
            <a:normAutofit/>
          </a:bodyPr>
          <a:lstStyle/>
          <a:p>
            <a:r>
              <a:rPr lang="en-GB" dirty="0"/>
              <a:t>How Do You Plan to Use the Time?</a:t>
            </a:r>
          </a:p>
        </p:txBody>
      </p:sp>
      <p:sp>
        <p:nvSpPr>
          <p:cNvPr id="3" name="Content Placeholder 2">
            <a:extLst>
              <a:ext uri="{FF2B5EF4-FFF2-40B4-BE49-F238E27FC236}">
                <a16:creationId xmlns:a16="http://schemas.microsoft.com/office/drawing/2014/main" id="{CB9CB9F5-3461-4CE2-A134-D542E5D38803}"/>
              </a:ext>
            </a:extLst>
          </p:cNvPr>
          <p:cNvSpPr>
            <a:spLocks noGrp="1"/>
          </p:cNvSpPr>
          <p:nvPr>
            <p:ph idx="1"/>
          </p:nvPr>
        </p:nvSpPr>
        <p:spPr/>
        <p:txBody>
          <a:bodyPr/>
          <a:lstStyle/>
          <a:p>
            <a:r>
              <a:rPr lang="en-GB" dirty="0"/>
              <a:t>Deciding when you are going to revise is just the first step.  </a:t>
            </a:r>
          </a:p>
          <a:p>
            <a:r>
              <a:rPr lang="en-GB" dirty="0"/>
              <a:t>You then need to plan what it is you are going to revise and what you need</a:t>
            </a:r>
          </a:p>
        </p:txBody>
      </p:sp>
      <p:pic>
        <p:nvPicPr>
          <p:cNvPr id="4" name="Picture 3">
            <a:extLst>
              <a:ext uri="{FF2B5EF4-FFF2-40B4-BE49-F238E27FC236}">
                <a16:creationId xmlns:a16="http://schemas.microsoft.com/office/drawing/2014/main" id="{FEF9D819-0CF1-4664-B8D6-401D9EEB8A9A}"/>
              </a:ext>
            </a:extLst>
          </p:cNvPr>
          <p:cNvPicPr>
            <a:picLocks noChangeAspect="1"/>
          </p:cNvPicPr>
          <p:nvPr/>
        </p:nvPicPr>
        <p:blipFill>
          <a:blip r:embed="rId2"/>
          <a:stretch>
            <a:fillRect/>
          </a:stretch>
        </p:blipFill>
        <p:spPr>
          <a:xfrm>
            <a:off x="1703512" y="307402"/>
            <a:ext cx="8686800" cy="6275960"/>
          </a:xfrm>
          <a:prstGeom prst="rect">
            <a:avLst/>
          </a:prstGeom>
        </p:spPr>
      </p:pic>
      <p:pic>
        <p:nvPicPr>
          <p:cNvPr id="5" name="Picture 4">
            <a:extLst>
              <a:ext uri="{FF2B5EF4-FFF2-40B4-BE49-F238E27FC236}">
                <a16:creationId xmlns:a16="http://schemas.microsoft.com/office/drawing/2014/main" id="{5F9602CF-F4D0-4C16-BC04-A1625FBA26E0}"/>
              </a:ext>
            </a:extLst>
          </p:cNvPr>
          <p:cNvPicPr>
            <a:picLocks noChangeAspect="1"/>
          </p:cNvPicPr>
          <p:nvPr/>
        </p:nvPicPr>
        <p:blipFill>
          <a:blip r:embed="rId3"/>
          <a:stretch>
            <a:fillRect/>
          </a:stretch>
        </p:blipFill>
        <p:spPr>
          <a:xfrm>
            <a:off x="1524000" y="121199"/>
            <a:ext cx="9144000" cy="6615602"/>
          </a:xfrm>
          <a:prstGeom prst="rect">
            <a:avLst/>
          </a:prstGeom>
        </p:spPr>
      </p:pic>
    </p:spTree>
    <p:extLst>
      <p:ext uri="{BB962C8B-B14F-4D97-AF65-F5344CB8AC3E}">
        <p14:creationId xmlns:p14="http://schemas.microsoft.com/office/powerpoint/2010/main" val="1026896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xit" presetSubtype="4" fill="hold" nodeType="clickEffect">
                                  <p:stCondLst>
                                    <p:cond delay="0"/>
                                  </p:stCondLst>
                                  <p:childTnLst>
                                    <p:animEffect transition="out" filter="wipe(down)">
                                      <p:cBhvr>
                                        <p:cTn id="26" dur="500"/>
                                        <p:tgtEl>
                                          <p:spTgt spid="4"/>
                                        </p:tgtEl>
                                      </p:cBhvr>
                                    </p:animEffect>
                                    <p:set>
                                      <p:cBhvr>
                                        <p:cTn id="27" dur="1" fill="hold">
                                          <p:stCondLst>
                                            <p:cond delay="499"/>
                                          </p:stCondLst>
                                        </p:cTn>
                                        <p:tgtEl>
                                          <p:spTgt spid="4"/>
                                        </p:tgtEl>
                                        <p:attrNameLst>
                                          <p:attrName>style.visibility</p:attrName>
                                        </p:attrNameLst>
                                      </p:cBhvr>
                                      <p:to>
                                        <p:strVal val="hidden"/>
                                      </p:to>
                                    </p:set>
                                  </p:childTnLst>
                                </p:cTn>
                              </p:par>
                              <p:par>
                                <p:cTn id="28" presetID="22" presetClass="entr" presetSubtype="4"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E320F-C09B-49F3-A4BD-09C7CA3F156D}"/>
              </a:ext>
            </a:extLst>
          </p:cNvPr>
          <p:cNvSpPr>
            <a:spLocks noGrp="1"/>
          </p:cNvSpPr>
          <p:nvPr>
            <p:ph type="title"/>
          </p:nvPr>
        </p:nvSpPr>
        <p:spPr/>
        <p:txBody>
          <a:bodyPr/>
          <a:lstStyle/>
          <a:p>
            <a:r>
              <a:rPr lang="en-GB" dirty="0"/>
              <a:t>Remember</a:t>
            </a:r>
          </a:p>
        </p:txBody>
      </p:sp>
      <p:sp>
        <p:nvSpPr>
          <p:cNvPr id="3" name="Content Placeholder 2">
            <a:extLst>
              <a:ext uri="{FF2B5EF4-FFF2-40B4-BE49-F238E27FC236}">
                <a16:creationId xmlns:a16="http://schemas.microsoft.com/office/drawing/2014/main" id="{FFB834EE-4F87-427A-B90B-4D1DB6869458}"/>
              </a:ext>
            </a:extLst>
          </p:cNvPr>
          <p:cNvSpPr>
            <a:spLocks noGrp="1"/>
          </p:cNvSpPr>
          <p:nvPr>
            <p:ph idx="1"/>
          </p:nvPr>
        </p:nvSpPr>
        <p:spPr/>
        <p:txBody>
          <a:bodyPr/>
          <a:lstStyle/>
          <a:p>
            <a:r>
              <a:rPr lang="en-GB" dirty="0"/>
              <a:t>All the work you do now will mean: -</a:t>
            </a:r>
          </a:p>
          <a:p>
            <a:pPr lvl="1"/>
            <a:r>
              <a:rPr lang="en-GB" dirty="0"/>
              <a:t>Revision resources will already be prepared</a:t>
            </a:r>
          </a:p>
          <a:p>
            <a:pPr lvl="1"/>
            <a:r>
              <a:rPr lang="en-GB" dirty="0"/>
              <a:t>Long term memory will be developed</a:t>
            </a:r>
          </a:p>
          <a:p>
            <a:pPr lvl="1"/>
            <a:r>
              <a:rPr lang="en-GB" dirty="0"/>
              <a:t>Happier with the exam season</a:t>
            </a:r>
          </a:p>
          <a:p>
            <a:pPr marL="457200" lvl="1" indent="0">
              <a:buNone/>
            </a:pPr>
            <a:endParaRPr lang="en-GB" dirty="0"/>
          </a:p>
        </p:txBody>
      </p:sp>
      <p:pic>
        <p:nvPicPr>
          <p:cNvPr id="5" name="Picture 4">
            <a:extLst>
              <a:ext uri="{FF2B5EF4-FFF2-40B4-BE49-F238E27FC236}">
                <a16:creationId xmlns:a16="http://schemas.microsoft.com/office/drawing/2014/main" id="{E5EB2B9B-2F47-413D-BF52-4CF73B81494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48129" y="3970125"/>
            <a:ext cx="2674741" cy="2575351"/>
          </a:xfrm>
          <a:prstGeom prst="rect">
            <a:avLst/>
          </a:prstGeom>
        </p:spPr>
      </p:pic>
    </p:spTree>
    <p:extLst>
      <p:ext uri="{BB962C8B-B14F-4D97-AF65-F5344CB8AC3E}">
        <p14:creationId xmlns:p14="http://schemas.microsoft.com/office/powerpoint/2010/main" val="1069459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do you get information into your head?</a:t>
            </a:r>
          </a:p>
        </p:txBody>
      </p:sp>
      <p:pic>
        <p:nvPicPr>
          <p:cNvPr id="4" name="Picture 3"/>
          <p:cNvPicPr>
            <a:picLocks noChangeAspect="1"/>
          </p:cNvPicPr>
          <p:nvPr/>
        </p:nvPicPr>
        <p:blipFill>
          <a:blip r:embed="rId2"/>
          <a:stretch>
            <a:fillRect/>
          </a:stretch>
        </p:blipFill>
        <p:spPr>
          <a:xfrm>
            <a:off x="1505577" y="1510344"/>
            <a:ext cx="3690395" cy="4752434"/>
          </a:xfrm>
          <a:prstGeom prst="rect">
            <a:avLst/>
          </a:prstGeom>
        </p:spPr>
      </p:pic>
      <p:sp>
        <p:nvSpPr>
          <p:cNvPr id="6" name="TextBox 5"/>
          <p:cNvSpPr txBox="1"/>
          <p:nvPr/>
        </p:nvSpPr>
        <p:spPr>
          <a:xfrm>
            <a:off x="5978106" y="1871932"/>
            <a:ext cx="5768118" cy="1754326"/>
          </a:xfrm>
          <a:prstGeom prst="rect">
            <a:avLst/>
          </a:prstGeom>
          <a:noFill/>
        </p:spPr>
        <p:txBody>
          <a:bodyPr wrap="none" rtlCol="0">
            <a:spAutoFit/>
          </a:bodyPr>
          <a:lstStyle/>
          <a:p>
            <a:r>
              <a:rPr lang="en-GB" dirty="0"/>
              <a:t>Read – is there anything you don’t understand?? Look it up </a:t>
            </a:r>
          </a:p>
          <a:p>
            <a:r>
              <a:rPr lang="en-GB" dirty="0"/>
              <a:t>or make a note to ask your teacher</a:t>
            </a:r>
          </a:p>
          <a:p>
            <a:endParaRPr lang="en-GB" dirty="0"/>
          </a:p>
          <a:p>
            <a:r>
              <a:rPr lang="en-GB" dirty="0"/>
              <a:t>Concentrate very hard, get information into your brain</a:t>
            </a:r>
          </a:p>
          <a:p>
            <a:endParaRPr lang="en-GB" dirty="0"/>
          </a:p>
          <a:p>
            <a:endParaRPr lang="en-GB" dirty="0"/>
          </a:p>
        </p:txBody>
      </p:sp>
      <p:sp>
        <p:nvSpPr>
          <p:cNvPr id="7" name="TextBox 6"/>
          <p:cNvSpPr txBox="1"/>
          <p:nvPr/>
        </p:nvSpPr>
        <p:spPr>
          <a:xfrm>
            <a:off x="5994063" y="3190192"/>
            <a:ext cx="5359737" cy="1754326"/>
          </a:xfrm>
          <a:prstGeom prst="rect">
            <a:avLst/>
          </a:prstGeom>
          <a:noFill/>
        </p:spPr>
        <p:txBody>
          <a:bodyPr wrap="none" rtlCol="0">
            <a:spAutoFit/>
          </a:bodyPr>
          <a:lstStyle/>
          <a:p>
            <a:r>
              <a:rPr lang="en-GB" dirty="0"/>
              <a:t>Turn over the information so you can’t see it</a:t>
            </a:r>
          </a:p>
          <a:p>
            <a:endParaRPr lang="en-GB" dirty="0"/>
          </a:p>
          <a:p>
            <a:r>
              <a:rPr lang="en-GB" dirty="0"/>
              <a:t>Take a piece of blank paper and write out what you can</a:t>
            </a:r>
          </a:p>
          <a:p>
            <a:r>
              <a:rPr lang="en-GB" dirty="0"/>
              <a:t>remember</a:t>
            </a:r>
          </a:p>
          <a:p>
            <a:endParaRPr lang="en-GB" dirty="0"/>
          </a:p>
          <a:p>
            <a:endParaRPr lang="en-GB" dirty="0"/>
          </a:p>
        </p:txBody>
      </p:sp>
      <p:sp>
        <p:nvSpPr>
          <p:cNvPr id="8" name="TextBox 7"/>
          <p:cNvSpPr txBox="1"/>
          <p:nvPr/>
        </p:nvSpPr>
        <p:spPr>
          <a:xfrm>
            <a:off x="5994063" y="4508452"/>
            <a:ext cx="2716449" cy="1754326"/>
          </a:xfrm>
          <a:prstGeom prst="rect">
            <a:avLst/>
          </a:prstGeom>
          <a:noFill/>
        </p:spPr>
        <p:txBody>
          <a:bodyPr wrap="none" rtlCol="0">
            <a:spAutoFit/>
          </a:bodyPr>
          <a:lstStyle/>
          <a:p>
            <a:r>
              <a:rPr lang="en-GB" dirty="0"/>
              <a:t>Go back to the information</a:t>
            </a:r>
          </a:p>
          <a:p>
            <a:endParaRPr lang="en-GB" dirty="0"/>
          </a:p>
          <a:p>
            <a:r>
              <a:rPr lang="en-GB" dirty="0"/>
              <a:t>Add in what you missed</a:t>
            </a:r>
          </a:p>
          <a:p>
            <a:endParaRPr lang="en-GB" dirty="0"/>
          </a:p>
          <a:p>
            <a:endParaRPr lang="en-GB" dirty="0"/>
          </a:p>
          <a:p>
            <a:endParaRPr lang="en-GB" dirty="0"/>
          </a:p>
        </p:txBody>
      </p:sp>
      <p:sp>
        <p:nvSpPr>
          <p:cNvPr id="9" name="TextBox 8"/>
          <p:cNvSpPr txBox="1"/>
          <p:nvPr/>
        </p:nvSpPr>
        <p:spPr>
          <a:xfrm>
            <a:off x="5978106" y="5532120"/>
            <a:ext cx="5493170" cy="1754326"/>
          </a:xfrm>
          <a:prstGeom prst="rect">
            <a:avLst/>
          </a:prstGeom>
          <a:noFill/>
        </p:spPr>
        <p:txBody>
          <a:bodyPr wrap="none" rtlCol="0">
            <a:spAutoFit/>
          </a:bodyPr>
          <a:lstStyle/>
          <a:p>
            <a:r>
              <a:rPr lang="en-GB" dirty="0"/>
              <a:t>Repeat with a blank piece of paper</a:t>
            </a:r>
          </a:p>
          <a:p>
            <a:endParaRPr lang="en-GB" dirty="0"/>
          </a:p>
          <a:p>
            <a:r>
              <a:rPr lang="en-GB" dirty="0"/>
              <a:t>You will have remembered what you forgot the first time</a:t>
            </a:r>
          </a:p>
          <a:p>
            <a:endParaRPr lang="en-GB" dirty="0"/>
          </a:p>
          <a:p>
            <a:endParaRPr lang="en-GB" dirty="0"/>
          </a:p>
          <a:p>
            <a:endParaRPr lang="en-GB" dirty="0"/>
          </a:p>
        </p:txBody>
      </p:sp>
    </p:spTree>
    <p:extLst>
      <p:ext uri="{BB962C8B-B14F-4D97-AF65-F5344CB8AC3E}">
        <p14:creationId xmlns:p14="http://schemas.microsoft.com/office/powerpoint/2010/main" val="270501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Consolidation</a:t>
            </a:r>
          </a:p>
        </p:txBody>
      </p:sp>
      <p:pic>
        <p:nvPicPr>
          <p:cNvPr id="4" name="Picture 3"/>
          <p:cNvPicPr>
            <a:picLocks noChangeAspect="1"/>
          </p:cNvPicPr>
          <p:nvPr/>
        </p:nvPicPr>
        <p:blipFill rotWithShape="1">
          <a:blip r:embed="rId2"/>
          <a:srcRect t="44052" r="38816" b="28455"/>
          <a:stretch/>
        </p:blipFill>
        <p:spPr>
          <a:xfrm>
            <a:off x="481029" y="1690690"/>
            <a:ext cx="11229942" cy="2837064"/>
          </a:xfrm>
          <a:prstGeom prst="rect">
            <a:avLst/>
          </a:prstGeom>
        </p:spPr>
      </p:pic>
    </p:spTree>
    <p:extLst>
      <p:ext uri="{BB962C8B-B14F-4D97-AF65-F5344CB8AC3E}">
        <p14:creationId xmlns:p14="http://schemas.microsoft.com/office/powerpoint/2010/main" val="39706235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Consolidate this….</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22984" t="31351" r="25894" b="7121"/>
          <a:stretch/>
        </p:blipFill>
        <p:spPr>
          <a:xfrm>
            <a:off x="2320533" y="1405206"/>
            <a:ext cx="7382562" cy="4995594"/>
          </a:xfrm>
          <a:prstGeom prst="rect">
            <a:avLst/>
          </a:prstGeom>
        </p:spPr>
      </p:pic>
    </p:spTree>
    <p:extLst>
      <p:ext uri="{BB962C8B-B14F-4D97-AF65-F5344CB8AC3E}">
        <p14:creationId xmlns:p14="http://schemas.microsoft.com/office/powerpoint/2010/main" val="40637030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Information - consolidated</a:t>
            </a:r>
          </a:p>
        </p:txBody>
      </p:sp>
      <p:pic>
        <p:nvPicPr>
          <p:cNvPr id="4" name="Content Placeholder 3"/>
          <p:cNvPicPr>
            <a:picLocks noGrp="1" noChangeAspect="1"/>
          </p:cNvPicPr>
          <p:nvPr>
            <p:ph idx="1"/>
          </p:nvPr>
        </p:nvPicPr>
        <p:blipFill rotWithShape="1">
          <a:blip r:embed="rId2"/>
          <a:srcRect l="25163" t="26849" r="25481" b="18581"/>
          <a:stretch/>
        </p:blipFill>
        <p:spPr>
          <a:xfrm>
            <a:off x="2315496" y="1991032"/>
            <a:ext cx="7919885" cy="4923170"/>
          </a:xfrm>
          <a:prstGeom prst="rect">
            <a:avLst/>
          </a:prstGeom>
        </p:spPr>
      </p:pic>
    </p:spTree>
    <p:extLst>
      <p:ext uri="{BB962C8B-B14F-4D97-AF65-F5344CB8AC3E}">
        <p14:creationId xmlns:p14="http://schemas.microsoft.com/office/powerpoint/2010/main" val="34496759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Mind maps</a:t>
            </a:r>
          </a:p>
        </p:txBody>
      </p:sp>
      <p:pic>
        <p:nvPicPr>
          <p:cNvPr id="4" name="Picture 3"/>
          <p:cNvPicPr>
            <a:picLocks noChangeAspect="1"/>
          </p:cNvPicPr>
          <p:nvPr/>
        </p:nvPicPr>
        <p:blipFill rotWithShape="1">
          <a:blip r:embed="rId2"/>
          <a:srcRect l="10636" t="24232" r="35215" b="9990"/>
          <a:stretch/>
        </p:blipFill>
        <p:spPr>
          <a:xfrm>
            <a:off x="2863122" y="1365118"/>
            <a:ext cx="7417009" cy="5065661"/>
          </a:xfrm>
          <a:prstGeom prst="rect">
            <a:avLst/>
          </a:prstGeom>
        </p:spPr>
      </p:pic>
    </p:spTree>
    <p:extLst>
      <p:ext uri="{BB962C8B-B14F-4D97-AF65-F5344CB8AC3E}">
        <p14:creationId xmlns:p14="http://schemas.microsoft.com/office/powerpoint/2010/main" val="25070746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a mind map</a:t>
            </a:r>
          </a:p>
        </p:txBody>
      </p:sp>
      <p:sp>
        <p:nvSpPr>
          <p:cNvPr id="3" name="Content Placeholder 2"/>
          <p:cNvSpPr>
            <a:spLocks noGrp="1"/>
          </p:cNvSpPr>
          <p:nvPr>
            <p:ph idx="1"/>
          </p:nvPr>
        </p:nvSpPr>
        <p:spPr/>
        <p:txBody>
          <a:bodyPr>
            <a:normAutofit fontScale="70000" lnSpcReduction="20000"/>
          </a:bodyPr>
          <a:lstStyle/>
          <a:p>
            <a:pPr marL="0" indent="0">
              <a:buNone/>
            </a:pPr>
            <a:r>
              <a:rPr lang="en-GB" dirty="0"/>
              <a:t>1. Put a topic or a key question from spec in the middle of a page. e.g. for </a:t>
            </a:r>
            <a:r>
              <a:rPr lang="en-GB" dirty="0" err="1"/>
              <a:t>Geog</a:t>
            </a:r>
            <a:r>
              <a:rPr lang="en-GB" dirty="0"/>
              <a:t> – Why are some locations more at risk from tectonic hazards?</a:t>
            </a:r>
          </a:p>
          <a:p>
            <a:pPr marL="0" indent="0">
              <a:buNone/>
            </a:pPr>
            <a:endParaRPr lang="en-GB" dirty="0"/>
          </a:p>
          <a:p>
            <a:pPr marL="0" indent="0">
              <a:buNone/>
            </a:pPr>
            <a:r>
              <a:rPr lang="en-GB" dirty="0"/>
              <a:t>2. Write as many things as you can remember which link to this area of the spec without looking at your notes – this will then show them what you already know. </a:t>
            </a:r>
          </a:p>
          <a:p>
            <a:pPr marL="0" indent="0">
              <a:buNone/>
            </a:pPr>
            <a:endParaRPr lang="en-GB" dirty="0"/>
          </a:p>
          <a:p>
            <a:pPr marL="0" indent="0">
              <a:buNone/>
            </a:pPr>
            <a:r>
              <a:rPr lang="en-GB" dirty="0"/>
              <a:t>3. Students look back at their PLC and see what knowledge is missing from the mind map – this can then be added in a different colour. </a:t>
            </a:r>
          </a:p>
          <a:p>
            <a:pPr marL="0" indent="0">
              <a:buNone/>
            </a:pPr>
            <a:endParaRPr lang="en-GB" dirty="0"/>
          </a:p>
          <a:p>
            <a:pPr marL="0" indent="0">
              <a:buNone/>
            </a:pPr>
            <a:r>
              <a:rPr lang="en-GB" dirty="0"/>
              <a:t>4. This is then the information that they will need to focus on further, with more reading, posters, consolidation cards, </a:t>
            </a:r>
            <a:r>
              <a:rPr lang="en-GB" dirty="0" err="1"/>
              <a:t>youtube</a:t>
            </a:r>
            <a:r>
              <a:rPr lang="en-GB" dirty="0"/>
              <a:t> videos, exam </a:t>
            </a:r>
            <a:r>
              <a:rPr lang="en-GB" dirty="0" err="1"/>
              <a:t>qs</a:t>
            </a:r>
            <a:r>
              <a:rPr lang="en-GB" dirty="0"/>
              <a:t> etc. </a:t>
            </a:r>
          </a:p>
          <a:p>
            <a:pPr marL="0" indent="0">
              <a:buNone/>
            </a:pPr>
            <a:endParaRPr lang="en-GB" dirty="0"/>
          </a:p>
          <a:p>
            <a:pPr marL="0" indent="0">
              <a:buNone/>
            </a:pPr>
            <a:r>
              <a:rPr lang="en-GB" dirty="0"/>
              <a:t>5. After more revision has occurred the process can be repeated to check if new knowledge has been retained. </a:t>
            </a:r>
          </a:p>
          <a:p>
            <a:pPr marL="0" indent="0">
              <a:buNone/>
            </a:pPr>
            <a:endParaRPr lang="en-GB" dirty="0"/>
          </a:p>
        </p:txBody>
      </p:sp>
    </p:spTree>
    <p:extLst>
      <p:ext uri="{BB962C8B-B14F-4D97-AF65-F5344CB8AC3E}">
        <p14:creationId xmlns:p14="http://schemas.microsoft.com/office/powerpoint/2010/main" val="10333644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Let’s Try! Break this information down into key points on your consolidation card</a:t>
            </a:r>
          </a:p>
        </p:txBody>
      </p:sp>
      <p:pic>
        <p:nvPicPr>
          <p:cNvPr id="4" name="Picture 3"/>
          <p:cNvPicPr>
            <a:picLocks noChangeAspect="1"/>
          </p:cNvPicPr>
          <p:nvPr/>
        </p:nvPicPr>
        <p:blipFill rotWithShape="1">
          <a:blip r:embed="rId2"/>
          <a:srcRect t="10573"/>
          <a:stretch/>
        </p:blipFill>
        <p:spPr>
          <a:xfrm>
            <a:off x="3045791" y="1690690"/>
            <a:ext cx="5023553" cy="4567185"/>
          </a:xfrm>
          <a:prstGeom prst="rect">
            <a:avLst/>
          </a:prstGeom>
        </p:spPr>
      </p:pic>
    </p:spTree>
    <p:extLst>
      <p:ext uri="{BB962C8B-B14F-4D97-AF65-F5344CB8AC3E}">
        <p14:creationId xmlns:p14="http://schemas.microsoft.com/office/powerpoint/2010/main" val="3299710439"/>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85846-1CBF-4E5B-9C5A-03CC356AE2DA}"/>
              </a:ext>
            </a:extLst>
          </p:cNvPr>
          <p:cNvSpPr>
            <a:spLocks noGrp="1"/>
          </p:cNvSpPr>
          <p:nvPr>
            <p:ph type="ctrTitle"/>
          </p:nvPr>
        </p:nvSpPr>
        <p:spPr/>
        <p:txBody>
          <a:bodyPr/>
          <a:lstStyle/>
          <a:p>
            <a:r>
              <a:rPr lang="en-GB" dirty="0"/>
              <a:t>Has Your Revision Worked?</a:t>
            </a:r>
          </a:p>
        </p:txBody>
      </p:sp>
      <p:sp>
        <p:nvSpPr>
          <p:cNvPr id="3" name="Subtitle 2">
            <a:extLst>
              <a:ext uri="{FF2B5EF4-FFF2-40B4-BE49-F238E27FC236}">
                <a16:creationId xmlns:a16="http://schemas.microsoft.com/office/drawing/2014/main" id="{12D0191E-EE8C-488D-8E16-8B75F69865C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5793620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1330E-D722-4645-94A2-E55CD3F0E3EA}"/>
              </a:ext>
            </a:extLst>
          </p:cNvPr>
          <p:cNvSpPr>
            <a:spLocks noGrp="1"/>
          </p:cNvSpPr>
          <p:nvPr>
            <p:ph type="title"/>
          </p:nvPr>
        </p:nvSpPr>
        <p:spPr/>
        <p:txBody>
          <a:bodyPr/>
          <a:lstStyle/>
          <a:p>
            <a:r>
              <a:rPr lang="en-GB" dirty="0"/>
              <a:t>Has Your Revision Worked?</a:t>
            </a:r>
          </a:p>
        </p:txBody>
      </p:sp>
      <p:sp>
        <p:nvSpPr>
          <p:cNvPr id="3" name="Content Placeholder 2">
            <a:extLst>
              <a:ext uri="{FF2B5EF4-FFF2-40B4-BE49-F238E27FC236}">
                <a16:creationId xmlns:a16="http://schemas.microsoft.com/office/drawing/2014/main" id="{255BB49C-81AF-47F9-940D-C89B4EE2E2DC}"/>
              </a:ext>
            </a:extLst>
          </p:cNvPr>
          <p:cNvSpPr>
            <a:spLocks noGrp="1"/>
          </p:cNvSpPr>
          <p:nvPr>
            <p:ph idx="1"/>
          </p:nvPr>
        </p:nvSpPr>
        <p:spPr/>
        <p:txBody>
          <a:bodyPr/>
          <a:lstStyle/>
          <a:p>
            <a:r>
              <a:rPr lang="en-GB" dirty="0"/>
              <a:t>Generally a student does not know whether or not their revision has worked until they receive their result</a:t>
            </a:r>
          </a:p>
          <a:p>
            <a:r>
              <a:rPr lang="en-GB" dirty="0"/>
              <a:t>However, there are a number of ways in which you can check your learning</a:t>
            </a:r>
          </a:p>
        </p:txBody>
      </p:sp>
    </p:spTree>
    <p:extLst>
      <p:ext uri="{BB962C8B-B14F-4D97-AF65-F5344CB8AC3E}">
        <p14:creationId xmlns:p14="http://schemas.microsoft.com/office/powerpoint/2010/main" val="16238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19710-559A-4C6E-8B93-2A3598EA2BDD}"/>
              </a:ext>
            </a:extLst>
          </p:cNvPr>
          <p:cNvSpPr>
            <a:spLocks noGrp="1"/>
          </p:cNvSpPr>
          <p:nvPr>
            <p:ph type="title"/>
          </p:nvPr>
        </p:nvSpPr>
        <p:spPr/>
        <p:txBody>
          <a:bodyPr/>
          <a:lstStyle/>
          <a:p>
            <a:r>
              <a:rPr lang="en-GB" dirty="0"/>
              <a:t>Online Tests</a:t>
            </a:r>
          </a:p>
        </p:txBody>
      </p:sp>
      <p:sp>
        <p:nvSpPr>
          <p:cNvPr id="3" name="Content Placeholder 2">
            <a:extLst>
              <a:ext uri="{FF2B5EF4-FFF2-40B4-BE49-F238E27FC236}">
                <a16:creationId xmlns:a16="http://schemas.microsoft.com/office/drawing/2014/main" id="{21C5AB91-DEEA-4662-8060-CC2FAD5B3F07}"/>
              </a:ext>
            </a:extLst>
          </p:cNvPr>
          <p:cNvSpPr>
            <a:spLocks noGrp="1"/>
          </p:cNvSpPr>
          <p:nvPr>
            <p:ph idx="1"/>
          </p:nvPr>
        </p:nvSpPr>
        <p:spPr/>
        <p:txBody>
          <a:bodyPr/>
          <a:lstStyle/>
          <a:p>
            <a:r>
              <a:rPr lang="en-GB" dirty="0"/>
              <a:t>There are a number of online tests you can complete which are quick, easy and mark themselves</a:t>
            </a:r>
          </a:p>
        </p:txBody>
      </p:sp>
      <p:pic>
        <p:nvPicPr>
          <p:cNvPr id="5" name="Picture 4">
            <a:extLst>
              <a:ext uri="{FF2B5EF4-FFF2-40B4-BE49-F238E27FC236}">
                <a16:creationId xmlns:a16="http://schemas.microsoft.com/office/drawing/2014/main" id="{984E6703-A9FA-410C-8251-FEBF793BFB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8902" y="3239758"/>
            <a:ext cx="3324225" cy="1866900"/>
          </a:xfrm>
          <a:prstGeom prst="rect">
            <a:avLst/>
          </a:prstGeom>
        </p:spPr>
      </p:pic>
      <p:pic>
        <p:nvPicPr>
          <p:cNvPr id="7" name="Picture 6">
            <a:extLst>
              <a:ext uri="{FF2B5EF4-FFF2-40B4-BE49-F238E27FC236}">
                <a16:creationId xmlns:a16="http://schemas.microsoft.com/office/drawing/2014/main" id="{3C80E164-B827-465B-BBE5-5E7F50334A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5830" y="3550489"/>
            <a:ext cx="3284843" cy="1245438"/>
          </a:xfrm>
          <a:prstGeom prst="rect">
            <a:avLst/>
          </a:prstGeom>
          <a:solidFill>
            <a:srgbClr val="FFC000"/>
          </a:solidFill>
        </p:spPr>
      </p:pic>
    </p:spTree>
    <p:extLst>
      <p:ext uri="{BB962C8B-B14F-4D97-AF65-F5344CB8AC3E}">
        <p14:creationId xmlns:p14="http://schemas.microsoft.com/office/powerpoint/2010/main" val="204378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7134A-ABA7-4BCF-B689-AC05792CBB7C}"/>
              </a:ext>
            </a:extLst>
          </p:cNvPr>
          <p:cNvSpPr>
            <a:spLocks noGrp="1"/>
          </p:cNvSpPr>
          <p:nvPr>
            <p:ph type="title"/>
          </p:nvPr>
        </p:nvSpPr>
        <p:spPr/>
        <p:txBody>
          <a:bodyPr/>
          <a:lstStyle/>
          <a:p>
            <a:r>
              <a:rPr lang="en-GB" dirty="0" err="1"/>
              <a:t>Gojimo</a:t>
            </a:r>
            <a:endParaRPr lang="en-GB" dirty="0"/>
          </a:p>
        </p:txBody>
      </p:sp>
      <p:pic>
        <p:nvPicPr>
          <p:cNvPr id="4" name="Picture 3">
            <a:extLst>
              <a:ext uri="{FF2B5EF4-FFF2-40B4-BE49-F238E27FC236}">
                <a16:creationId xmlns:a16="http://schemas.microsoft.com/office/drawing/2014/main" id="{7BCEA327-57E1-466C-8102-D3CCD8DC2192}"/>
              </a:ext>
            </a:extLst>
          </p:cNvPr>
          <p:cNvPicPr>
            <a:picLocks noChangeAspect="1"/>
          </p:cNvPicPr>
          <p:nvPr/>
        </p:nvPicPr>
        <p:blipFill>
          <a:blip r:embed="rId2"/>
          <a:stretch>
            <a:fillRect/>
          </a:stretch>
        </p:blipFill>
        <p:spPr>
          <a:xfrm>
            <a:off x="209550" y="1575791"/>
            <a:ext cx="5648325" cy="3177183"/>
          </a:xfrm>
          <a:prstGeom prst="rect">
            <a:avLst/>
          </a:prstGeom>
        </p:spPr>
      </p:pic>
      <p:pic>
        <p:nvPicPr>
          <p:cNvPr id="5" name="Picture 4">
            <a:extLst>
              <a:ext uri="{FF2B5EF4-FFF2-40B4-BE49-F238E27FC236}">
                <a16:creationId xmlns:a16="http://schemas.microsoft.com/office/drawing/2014/main" id="{E3631B99-D68B-4E9B-B00F-FB11B0699EA3}"/>
              </a:ext>
            </a:extLst>
          </p:cNvPr>
          <p:cNvPicPr>
            <a:picLocks noChangeAspect="1"/>
          </p:cNvPicPr>
          <p:nvPr/>
        </p:nvPicPr>
        <p:blipFill>
          <a:blip r:embed="rId3"/>
          <a:stretch>
            <a:fillRect/>
          </a:stretch>
        </p:blipFill>
        <p:spPr>
          <a:xfrm>
            <a:off x="1815570" y="2357438"/>
            <a:ext cx="6790267" cy="3819525"/>
          </a:xfrm>
          <a:prstGeom prst="rect">
            <a:avLst/>
          </a:prstGeom>
        </p:spPr>
      </p:pic>
      <p:sp>
        <p:nvSpPr>
          <p:cNvPr id="6" name="Oval 5">
            <a:extLst>
              <a:ext uri="{FF2B5EF4-FFF2-40B4-BE49-F238E27FC236}">
                <a16:creationId xmlns:a16="http://schemas.microsoft.com/office/drawing/2014/main" id="{C7923069-B699-4E4B-AD55-95A3CB7E64D7}"/>
              </a:ext>
            </a:extLst>
          </p:cNvPr>
          <p:cNvSpPr/>
          <p:nvPr/>
        </p:nvSpPr>
        <p:spPr>
          <a:xfrm>
            <a:off x="7448550" y="2657475"/>
            <a:ext cx="1028699" cy="866775"/>
          </a:xfrm>
          <a:prstGeom prst="ellipse">
            <a:avLst/>
          </a:prstGeom>
          <a:solidFill>
            <a:schemeClr val="accent1">
              <a:alpha val="3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Content Placeholder 6">
            <a:extLst>
              <a:ext uri="{FF2B5EF4-FFF2-40B4-BE49-F238E27FC236}">
                <a16:creationId xmlns:a16="http://schemas.microsoft.com/office/drawing/2014/main" id="{A2E2C6D9-3520-4010-B2C3-16127955BDDF}"/>
              </a:ext>
            </a:extLst>
          </p:cNvPr>
          <p:cNvPicPr>
            <a:picLocks noGrp="1" noChangeAspect="1"/>
          </p:cNvPicPr>
          <p:nvPr>
            <p:ph idx="1"/>
          </p:nvPr>
        </p:nvPicPr>
        <p:blipFill>
          <a:blip r:embed="rId4"/>
          <a:stretch>
            <a:fillRect/>
          </a:stretch>
        </p:blipFill>
        <p:spPr>
          <a:xfrm>
            <a:off x="3185407" y="1825625"/>
            <a:ext cx="7735712" cy="4351338"/>
          </a:xfrm>
          <a:prstGeom prst="rect">
            <a:avLst/>
          </a:prstGeom>
        </p:spPr>
      </p:pic>
    </p:spTree>
    <p:extLst>
      <p:ext uri="{BB962C8B-B14F-4D97-AF65-F5344CB8AC3E}">
        <p14:creationId xmlns:p14="http://schemas.microsoft.com/office/powerpoint/2010/main" val="31320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0AD34-16C5-4BF8-9E16-67E6C4EC568D}"/>
              </a:ext>
            </a:extLst>
          </p:cNvPr>
          <p:cNvSpPr>
            <a:spLocks noGrp="1"/>
          </p:cNvSpPr>
          <p:nvPr>
            <p:ph type="title"/>
          </p:nvPr>
        </p:nvSpPr>
        <p:spPr/>
        <p:txBody>
          <a:bodyPr/>
          <a:lstStyle/>
          <a:p>
            <a:r>
              <a:rPr lang="en-GB" dirty="0"/>
              <a:t>Past Exam Papers</a:t>
            </a:r>
          </a:p>
        </p:txBody>
      </p:sp>
      <p:sp>
        <p:nvSpPr>
          <p:cNvPr id="3" name="Content Placeholder 2">
            <a:extLst>
              <a:ext uri="{FF2B5EF4-FFF2-40B4-BE49-F238E27FC236}">
                <a16:creationId xmlns:a16="http://schemas.microsoft.com/office/drawing/2014/main" id="{9869F41A-1778-4F7B-9CCF-FA1CAF9B26EF}"/>
              </a:ext>
            </a:extLst>
          </p:cNvPr>
          <p:cNvSpPr>
            <a:spLocks noGrp="1"/>
          </p:cNvSpPr>
          <p:nvPr>
            <p:ph idx="1"/>
          </p:nvPr>
        </p:nvSpPr>
        <p:spPr/>
        <p:txBody>
          <a:bodyPr/>
          <a:lstStyle/>
          <a:p>
            <a:r>
              <a:rPr lang="en-GB" dirty="0"/>
              <a:t>A vital way to prepare for exams is to look at past exam papers</a:t>
            </a:r>
          </a:p>
          <a:p>
            <a:r>
              <a:rPr lang="en-GB" dirty="0"/>
              <a:t>In most cases, your teacher will source these for you</a:t>
            </a:r>
          </a:p>
          <a:p>
            <a:r>
              <a:rPr lang="en-GB" dirty="0"/>
              <a:t>However, you can find them yourselves by accessing the exam board website</a:t>
            </a:r>
          </a:p>
          <a:p>
            <a:r>
              <a:rPr lang="en-GB" dirty="0"/>
              <a:t>IMPORTANT FACT: YOUR SUBJECTS WILL NOT ALL BE USING THE SAME EXAM BOARD</a:t>
            </a:r>
          </a:p>
        </p:txBody>
      </p:sp>
    </p:spTree>
    <p:extLst>
      <p:ext uri="{BB962C8B-B14F-4D97-AF65-F5344CB8AC3E}">
        <p14:creationId xmlns:p14="http://schemas.microsoft.com/office/powerpoint/2010/main" val="1599206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8A1B0-679E-43F7-901C-8F6DB62D2CF6}"/>
              </a:ext>
            </a:extLst>
          </p:cNvPr>
          <p:cNvSpPr>
            <a:spLocks noGrp="1"/>
          </p:cNvSpPr>
          <p:nvPr>
            <p:ph type="title"/>
          </p:nvPr>
        </p:nvSpPr>
        <p:spPr/>
        <p:txBody>
          <a:bodyPr/>
          <a:lstStyle/>
          <a:p>
            <a:r>
              <a:rPr lang="en-GB" dirty="0"/>
              <a:t>Accessing Papers Using Edexcel as an Example</a:t>
            </a:r>
          </a:p>
        </p:txBody>
      </p:sp>
      <p:pic>
        <p:nvPicPr>
          <p:cNvPr id="4" name="Picture 3">
            <a:extLst>
              <a:ext uri="{FF2B5EF4-FFF2-40B4-BE49-F238E27FC236}">
                <a16:creationId xmlns:a16="http://schemas.microsoft.com/office/drawing/2014/main" id="{C4A3D810-52A7-4CE2-9B61-CCAE59B5C519}"/>
              </a:ext>
            </a:extLst>
          </p:cNvPr>
          <p:cNvPicPr>
            <a:picLocks noChangeAspect="1"/>
          </p:cNvPicPr>
          <p:nvPr/>
        </p:nvPicPr>
        <p:blipFill>
          <a:blip r:embed="rId2"/>
          <a:stretch>
            <a:fillRect/>
          </a:stretch>
        </p:blipFill>
        <p:spPr>
          <a:xfrm>
            <a:off x="355600" y="1562099"/>
            <a:ext cx="5740400" cy="3228975"/>
          </a:xfrm>
          <a:prstGeom prst="rect">
            <a:avLst/>
          </a:prstGeom>
        </p:spPr>
      </p:pic>
      <p:sp>
        <p:nvSpPr>
          <p:cNvPr id="5" name="Oval 4">
            <a:extLst>
              <a:ext uri="{FF2B5EF4-FFF2-40B4-BE49-F238E27FC236}">
                <a16:creationId xmlns:a16="http://schemas.microsoft.com/office/drawing/2014/main" id="{6D5BB8E4-DE05-4C59-BA0D-3ECFA85AD91E}"/>
              </a:ext>
            </a:extLst>
          </p:cNvPr>
          <p:cNvSpPr/>
          <p:nvPr/>
        </p:nvSpPr>
        <p:spPr>
          <a:xfrm>
            <a:off x="1400175" y="3171825"/>
            <a:ext cx="1219200" cy="981075"/>
          </a:xfrm>
          <a:prstGeom prst="ellipse">
            <a:avLst/>
          </a:prstGeom>
          <a:solidFill>
            <a:srgbClr val="FFFF00">
              <a:alpha val="6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5DA588B8-EE22-468E-910D-647D2B963766}"/>
              </a:ext>
            </a:extLst>
          </p:cNvPr>
          <p:cNvPicPr>
            <a:picLocks noChangeAspect="1"/>
          </p:cNvPicPr>
          <p:nvPr/>
        </p:nvPicPr>
        <p:blipFill>
          <a:blip r:embed="rId3"/>
          <a:stretch>
            <a:fillRect/>
          </a:stretch>
        </p:blipFill>
        <p:spPr>
          <a:xfrm>
            <a:off x="1743075" y="2247899"/>
            <a:ext cx="5588002" cy="3143251"/>
          </a:xfrm>
          <a:prstGeom prst="rect">
            <a:avLst/>
          </a:prstGeom>
        </p:spPr>
      </p:pic>
      <p:sp>
        <p:nvSpPr>
          <p:cNvPr id="7" name="Oval 6">
            <a:extLst>
              <a:ext uri="{FF2B5EF4-FFF2-40B4-BE49-F238E27FC236}">
                <a16:creationId xmlns:a16="http://schemas.microsoft.com/office/drawing/2014/main" id="{FD9069E1-93B8-4251-A6F5-A93AC04D547F}"/>
              </a:ext>
            </a:extLst>
          </p:cNvPr>
          <p:cNvSpPr/>
          <p:nvPr/>
        </p:nvSpPr>
        <p:spPr>
          <a:xfrm>
            <a:off x="3867150" y="3943350"/>
            <a:ext cx="409575" cy="361950"/>
          </a:xfrm>
          <a:prstGeom prst="ellipse">
            <a:avLst/>
          </a:prstGeom>
          <a:solidFill>
            <a:srgbClr val="FFFF00">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Content Placeholder 7">
            <a:extLst>
              <a:ext uri="{FF2B5EF4-FFF2-40B4-BE49-F238E27FC236}">
                <a16:creationId xmlns:a16="http://schemas.microsoft.com/office/drawing/2014/main" id="{01D5405A-D986-4CEC-A538-E9C9F509D34C}"/>
              </a:ext>
            </a:extLst>
          </p:cNvPr>
          <p:cNvPicPr>
            <a:picLocks noGrp="1" noChangeAspect="1"/>
          </p:cNvPicPr>
          <p:nvPr>
            <p:ph idx="1"/>
          </p:nvPr>
        </p:nvPicPr>
        <p:blipFill>
          <a:blip r:embed="rId4"/>
          <a:stretch>
            <a:fillRect/>
          </a:stretch>
        </p:blipFill>
        <p:spPr>
          <a:xfrm>
            <a:off x="4415719" y="2039937"/>
            <a:ext cx="7411156" cy="4168775"/>
          </a:xfrm>
          <a:prstGeom prst="rect">
            <a:avLst/>
          </a:prstGeom>
        </p:spPr>
      </p:pic>
      <p:pic>
        <p:nvPicPr>
          <p:cNvPr id="9" name="Picture 8">
            <a:extLst>
              <a:ext uri="{FF2B5EF4-FFF2-40B4-BE49-F238E27FC236}">
                <a16:creationId xmlns:a16="http://schemas.microsoft.com/office/drawing/2014/main" id="{BC997DB3-A0FF-431F-A221-96DBAC373B05}"/>
              </a:ext>
            </a:extLst>
          </p:cNvPr>
          <p:cNvPicPr>
            <a:picLocks noChangeAspect="1"/>
          </p:cNvPicPr>
          <p:nvPr/>
        </p:nvPicPr>
        <p:blipFill>
          <a:blip r:embed="rId5"/>
          <a:stretch>
            <a:fillRect/>
          </a:stretch>
        </p:blipFill>
        <p:spPr>
          <a:xfrm>
            <a:off x="2133071" y="821470"/>
            <a:ext cx="9092846" cy="5114726"/>
          </a:xfrm>
          <a:prstGeom prst="rect">
            <a:avLst/>
          </a:prstGeom>
        </p:spPr>
      </p:pic>
    </p:spTree>
    <p:extLst>
      <p:ext uri="{BB962C8B-B14F-4D97-AF65-F5344CB8AC3E}">
        <p14:creationId xmlns:p14="http://schemas.microsoft.com/office/powerpoint/2010/main" val="1103655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6BA21-3486-4989-9925-57D4D531943F}"/>
              </a:ext>
            </a:extLst>
          </p:cNvPr>
          <p:cNvSpPr>
            <a:spLocks noGrp="1"/>
          </p:cNvSpPr>
          <p:nvPr>
            <p:ph type="title"/>
          </p:nvPr>
        </p:nvSpPr>
        <p:spPr/>
        <p:txBody>
          <a:bodyPr/>
          <a:lstStyle/>
          <a:p>
            <a:r>
              <a:rPr lang="en-GB" dirty="0"/>
              <a:t>Mark Schemes</a:t>
            </a:r>
          </a:p>
        </p:txBody>
      </p:sp>
      <p:sp>
        <p:nvSpPr>
          <p:cNvPr id="3" name="Content Placeholder 2">
            <a:extLst>
              <a:ext uri="{FF2B5EF4-FFF2-40B4-BE49-F238E27FC236}">
                <a16:creationId xmlns:a16="http://schemas.microsoft.com/office/drawing/2014/main" id="{7145DA84-07B9-45DC-B588-599EE86B1C8F}"/>
              </a:ext>
            </a:extLst>
          </p:cNvPr>
          <p:cNvSpPr>
            <a:spLocks noGrp="1"/>
          </p:cNvSpPr>
          <p:nvPr>
            <p:ph idx="1"/>
          </p:nvPr>
        </p:nvSpPr>
        <p:spPr/>
        <p:txBody>
          <a:bodyPr/>
          <a:lstStyle/>
          <a:p>
            <a:r>
              <a:rPr lang="en-GB" dirty="0"/>
              <a:t>Even more important than accessing exam papers is looking at and understanding mark schemes</a:t>
            </a:r>
          </a:p>
          <a:p>
            <a:r>
              <a:rPr lang="en-GB" dirty="0"/>
              <a:t>Each subject area will be able to advise on the AOs for their subject</a:t>
            </a:r>
          </a:p>
        </p:txBody>
      </p:sp>
    </p:spTree>
    <p:extLst>
      <p:ext uri="{BB962C8B-B14F-4D97-AF65-F5344CB8AC3E}">
        <p14:creationId xmlns:p14="http://schemas.microsoft.com/office/powerpoint/2010/main" val="33101083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580990-F073-491E-837B-EC148EFA846E}"/>
              </a:ext>
            </a:extLst>
          </p:cNvPr>
          <p:cNvPicPr>
            <a:picLocks noChangeAspect="1"/>
          </p:cNvPicPr>
          <p:nvPr/>
        </p:nvPicPr>
        <p:blipFill rotWithShape="1">
          <a:blip r:embed="rId2"/>
          <a:srcRect l="35000" t="9931" r="31562" b="19306"/>
          <a:stretch/>
        </p:blipFill>
        <p:spPr>
          <a:xfrm>
            <a:off x="723900" y="564277"/>
            <a:ext cx="4714875" cy="5612686"/>
          </a:xfrm>
          <a:prstGeom prst="rect">
            <a:avLst/>
          </a:prstGeom>
        </p:spPr>
      </p:pic>
      <p:pic>
        <p:nvPicPr>
          <p:cNvPr id="5" name="Picture 4">
            <a:extLst>
              <a:ext uri="{FF2B5EF4-FFF2-40B4-BE49-F238E27FC236}">
                <a16:creationId xmlns:a16="http://schemas.microsoft.com/office/drawing/2014/main" id="{67E39B77-B3D1-4B18-AE89-42F506774FB4}"/>
              </a:ext>
            </a:extLst>
          </p:cNvPr>
          <p:cNvPicPr>
            <a:picLocks noChangeAspect="1"/>
          </p:cNvPicPr>
          <p:nvPr/>
        </p:nvPicPr>
        <p:blipFill rotWithShape="1">
          <a:blip r:embed="rId3"/>
          <a:srcRect l="32187" t="12778" r="30781" b="9930"/>
          <a:stretch/>
        </p:blipFill>
        <p:spPr>
          <a:xfrm>
            <a:off x="5872161" y="62744"/>
            <a:ext cx="5476876" cy="6430131"/>
          </a:xfrm>
          <a:prstGeom prst="rect">
            <a:avLst/>
          </a:prstGeom>
        </p:spPr>
      </p:pic>
    </p:spTree>
    <p:extLst>
      <p:ext uri="{BB962C8B-B14F-4D97-AF65-F5344CB8AC3E}">
        <p14:creationId xmlns:p14="http://schemas.microsoft.com/office/powerpoint/2010/main" val="251867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506D6-2945-45ED-814A-A1BAE6D16255}"/>
              </a:ext>
            </a:extLst>
          </p:cNvPr>
          <p:cNvSpPr>
            <a:spLocks noGrp="1"/>
          </p:cNvSpPr>
          <p:nvPr>
            <p:ph type="title"/>
          </p:nvPr>
        </p:nvSpPr>
        <p:spPr/>
        <p:txBody>
          <a:bodyPr/>
          <a:lstStyle/>
          <a:p>
            <a:r>
              <a:rPr lang="en-GB" dirty="0"/>
              <a:t>Advice</a:t>
            </a:r>
          </a:p>
        </p:txBody>
      </p:sp>
      <p:sp>
        <p:nvSpPr>
          <p:cNvPr id="3" name="Content Placeholder 2">
            <a:extLst>
              <a:ext uri="{FF2B5EF4-FFF2-40B4-BE49-F238E27FC236}">
                <a16:creationId xmlns:a16="http://schemas.microsoft.com/office/drawing/2014/main" id="{0D932344-2C46-4AB3-AAAD-FE27BEF13BD7}"/>
              </a:ext>
            </a:extLst>
          </p:cNvPr>
          <p:cNvSpPr>
            <a:spLocks noGrp="1"/>
          </p:cNvSpPr>
          <p:nvPr>
            <p:ph idx="1"/>
          </p:nvPr>
        </p:nvSpPr>
        <p:spPr/>
        <p:txBody>
          <a:bodyPr/>
          <a:lstStyle/>
          <a:p>
            <a:r>
              <a:rPr lang="en-GB" dirty="0"/>
              <a:t>Mark harshly rather than generously</a:t>
            </a:r>
          </a:p>
          <a:p>
            <a:r>
              <a:rPr lang="en-GB" dirty="0"/>
              <a:t>Take note of the way the exam board want answers structured and the key words that they are looking for</a:t>
            </a:r>
          </a:p>
          <a:p>
            <a:r>
              <a:rPr lang="en-GB" dirty="0"/>
              <a:t>Make sure you understand the key words</a:t>
            </a:r>
          </a:p>
          <a:p>
            <a:r>
              <a:rPr lang="en-GB" dirty="0"/>
              <a:t>Consider the examiners reports</a:t>
            </a:r>
          </a:p>
        </p:txBody>
      </p:sp>
    </p:spTree>
    <p:extLst>
      <p:ext uri="{BB962C8B-B14F-4D97-AF65-F5344CB8AC3E}">
        <p14:creationId xmlns:p14="http://schemas.microsoft.com/office/powerpoint/2010/main" val="246662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BE974-BD66-47FB-AEDA-8E04DD5C4993}"/>
              </a:ext>
            </a:extLst>
          </p:cNvPr>
          <p:cNvSpPr>
            <a:spLocks noGrp="1"/>
          </p:cNvSpPr>
          <p:nvPr>
            <p:ph type="ctrTitle"/>
          </p:nvPr>
        </p:nvSpPr>
        <p:spPr/>
        <p:txBody>
          <a:bodyPr/>
          <a:lstStyle/>
          <a:p>
            <a:r>
              <a:rPr lang="en-GB" dirty="0"/>
              <a:t>GCSE POD</a:t>
            </a:r>
          </a:p>
        </p:txBody>
      </p:sp>
      <p:sp>
        <p:nvSpPr>
          <p:cNvPr id="3" name="Subtitle 2">
            <a:extLst>
              <a:ext uri="{FF2B5EF4-FFF2-40B4-BE49-F238E27FC236}">
                <a16:creationId xmlns:a16="http://schemas.microsoft.com/office/drawing/2014/main" id="{473F3CA1-0DEA-4686-A9C1-B96A8EFF8A1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532738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5713" y="2782729"/>
            <a:ext cx="10320574" cy="156966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err="1">
                <a:ln>
                  <a:noFill/>
                </a:ln>
                <a:solidFill>
                  <a:prstClr val="black"/>
                </a:solidFill>
                <a:effectLst/>
                <a:uLnTx/>
                <a:uFillTx/>
                <a:cs typeface="Arial" panose="020B0604020202020204" pitchFamily="34" charset="0"/>
              </a:rPr>
              <a:t>GCSEPod</a:t>
            </a:r>
            <a:r>
              <a:rPr kumimoji="0" lang="en-GB" sz="3200" b="0" i="0" u="none" strike="noStrike" kern="1200" cap="none" spc="0" normalizeH="0" baseline="0" noProof="0" dirty="0">
                <a:ln>
                  <a:noFill/>
                </a:ln>
                <a:solidFill>
                  <a:prstClr val="black"/>
                </a:solidFill>
                <a:effectLst/>
                <a:uLnTx/>
                <a:uFillTx/>
                <a:cs typeface="Arial" panose="020B0604020202020204" pitchFamily="34" charset="0"/>
              </a:rPr>
              <a:t> </a:t>
            </a:r>
            <a:r>
              <a:rPr kumimoji="0" lang="en-US" sz="3200" b="0" i="0" u="none" strike="noStrike" kern="1200" cap="none" spc="0" normalizeH="0" baseline="0" noProof="0" dirty="0">
                <a:ln>
                  <a:noFill/>
                </a:ln>
                <a:solidFill>
                  <a:prstClr val="black"/>
                </a:solidFill>
                <a:effectLst/>
                <a:uLnTx/>
                <a:uFillTx/>
                <a:cs typeface="Arial" panose="020B0604020202020204" pitchFamily="34" charset="0"/>
              </a:rPr>
              <a:t>provides highly concentrated 3-5 minute bursts of audio-visual, expert-written learning which can help to reinforce and consolidate key GCSE topics covered in lessons. </a:t>
            </a:r>
            <a:endParaRPr kumimoji="0" lang="en-GB" sz="3200" b="1" i="0" u="none" strike="noStrike" kern="1200" cap="none" spc="0" normalizeH="0" baseline="0" noProof="0" dirty="0">
              <a:ln>
                <a:noFill/>
              </a:ln>
              <a:solidFill>
                <a:prstClr val="black"/>
              </a:solidFill>
              <a:effectLst/>
              <a:uLnTx/>
              <a:uFillTx/>
              <a:cs typeface="Arial" panose="020B0604020202020204" pitchFamily="34" charset="0"/>
            </a:endParaRPr>
          </a:p>
        </p:txBody>
      </p:sp>
      <p:sp>
        <p:nvSpPr>
          <p:cNvPr id="3" name="TextBox 2"/>
          <p:cNvSpPr txBox="1"/>
          <p:nvPr/>
        </p:nvSpPr>
        <p:spPr>
          <a:xfrm>
            <a:off x="3096491" y="705057"/>
            <a:ext cx="599901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cs typeface="Arial" panose="020B0604020202020204" pitchFamily="34" charset="0"/>
              </a:rPr>
              <a:t>What is GCSEPod?</a:t>
            </a:r>
          </a:p>
        </p:txBody>
      </p:sp>
      <p:pic>
        <p:nvPicPr>
          <p:cNvPr id="8" name="Picture 7">
            <a:extLst>
              <a:ext uri="{FF2B5EF4-FFF2-40B4-BE49-F238E27FC236}">
                <a16:creationId xmlns:a16="http://schemas.microsoft.com/office/drawing/2014/main" id="{5B3605CB-79A7-4855-B5BB-3B96586F6675}"/>
              </a:ext>
            </a:extLst>
          </p:cNvPr>
          <p:cNvPicPr>
            <a:picLocks noChangeAspect="1"/>
          </p:cNvPicPr>
          <p:nvPr/>
        </p:nvPicPr>
        <p:blipFill>
          <a:blip r:embed="rId2"/>
          <a:stretch>
            <a:fillRect/>
          </a:stretch>
        </p:blipFill>
        <p:spPr>
          <a:xfrm>
            <a:off x="9564632" y="298314"/>
            <a:ext cx="2362005" cy="877677"/>
          </a:xfrm>
          <a:prstGeom prst="rect">
            <a:avLst/>
          </a:prstGeom>
        </p:spPr>
      </p:pic>
    </p:spTree>
    <p:extLst>
      <p:ext uri="{BB962C8B-B14F-4D97-AF65-F5344CB8AC3E}">
        <p14:creationId xmlns:p14="http://schemas.microsoft.com/office/powerpoint/2010/main" val="624105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Chart 26">
            <a:extLst>
              <a:ext uri="{FF2B5EF4-FFF2-40B4-BE49-F238E27FC236}">
                <a16:creationId xmlns:a16="http://schemas.microsoft.com/office/drawing/2014/main" id="{6A3069A9-05FB-45E7-83FC-304F8F647941}"/>
              </a:ext>
            </a:extLst>
          </p:cNvPr>
          <p:cNvGraphicFramePr/>
          <p:nvPr/>
        </p:nvGraphicFramePr>
        <p:xfrm>
          <a:off x="344385" y="605642"/>
          <a:ext cx="8633362" cy="5747656"/>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1379827D-F77D-4D00-B78A-D28C7D8DAE67}"/>
              </a:ext>
            </a:extLst>
          </p:cNvPr>
          <p:cNvSpPr/>
          <p:nvPr/>
        </p:nvSpPr>
        <p:spPr>
          <a:xfrm>
            <a:off x="9128166" y="2185060"/>
            <a:ext cx="2522366" cy="2308324"/>
          </a:xfrm>
          <a:prstGeom prst="rect">
            <a:avLst/>
          </a:prstGeom>
        </p:spPr>
        <p:txBody>
          <a:bodyPr wrap="square">
            <a:spAutoFit/>
          </a:bodyPr>
          <a:lstStyle/>
          <a:p>
            <a:r>
              <a:rPr lang="en-GB" sz="2400" dirty="0"/>
              <a:t>On average, the Best GCSEPod Users, achieved 0.51 progress 8 scores higher than the lowest users.</a:t>
            </a:r>
          </a:p>
        </p:txBody>
      </p:sp>
      <p:pic>
        <p:nvPicPr>
          <p:cNvPr id="10" name="Picture 9">
            <a:extLst>
              <a:ext uri="{FF2B5EF4-FFF2-40B4-BE49-F238E27FC236}">
                <a16:creationId xmlns:a16="http://schemas.microsoft.com/office/drawing/2014/main" id="{BFC0C7A1-30E6-4C5D-9A2E-E63807ABE874}"/>
              </a:ext>
            </a:extLst>
          </p:cNvPr>
          <p:cNvPicPr>
            <a:picLocks noChangeAspect="1"/>
          </p:cNvPicPr>
          <p:nvPr/>
        </p:nvPicPr>
        <p:blipFill>
          <a:blip r:embed="rId3"/>
          <a:stretch>
            <a:fillRect/>
          </a:stretch>
        </p:blipFill>
        <p:spPr>
          <a:xfrm>
            <a:off x="9564632" y="298314"/>
            <a:ext cx="2362005" cy="877677"/>
          </a:xfrm>
          <a:prstGeom prst="rect">
            <a:avLst/>
          </a:prstGeom>
        </p:spPr>
      </p:pic>
    </p:spTree>
    <p:extLst>
      <p:ext uri="{BB962C8B-B14F-4D97-AF65-F5344CB8AC3E}">
        <p14:creationId xmlns:p14="http://schemas.microsoft.com/office/powerpoint/2010/main" val="7201640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screenshot&#10;&#10;Description generated with very high confidence">
            <a:extLst>
              <a:ext uri="{FF2B5EF4-FFF2-40B4-BE49-F238E27FC236}">
                <a16:creationId xmlns:a16="http://schemas.microsoft.com/office/drawing/2014/main" id="{F494FCDD-6AB4-4C95-AB5C-857DD42B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6924" y="1269688"/>
            <a:ext cx="6758152" cy="5069121"/>
          </a:xfrm>
          <a:prstGeom prst="rect">
            <a:avLst/>
          </a:prstGeom>
        </p:spPr>
      </p:pic>
      <p:sp>
        <p:nvSpPr>
          <p:cNvPr id="10" name="Title 1">
            <a:extLst>
              <a:ext uri="{FF2B5EF4-FFF2-40B4-BE49-F238E27FC236}">
                <a16:creationId xmlns:a16="http://schemas.microsoft.com/office/drawing/2014/main" id="{74562309-C46A-434B-AE13-9273CDFF78C5}"/>
              </a:ext>
            </a:extLst>
          </p:cNvPr>
          <p:cNvSpPr txBox="1">
            <a:spLocks/>
          </p:cNvSpPr>
          <p:nvPr/>
        </p:nvSpPr>
        <p:spPr>
          <a:xfrm>
            <a:off x="132522" y="1269688"/>
            <a:ext cx="11926956"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dirty="0">
                <a:latin typeface="+mn-lt"/>
                <a:cs typeface="Arial" panose="020B0604020202020204" pitchFamily="34" charset="0"/>
              </a:rPr>
              <a:t>Students use GCSEPod to revise on any device. </a:t>
            </a:r>
          </a:p>
        </p:txBody>
      </p:sp>
      <p:pic>
        <p:nvPicPr>
          <p:cNvPr id="8" name="Picture 7">
            <a:extLst>
              <a:ext uri="{FF2B5EF4-FFF2-40B4-BE49-F238E27FC236}">
                <a16:creationId xmlns:a16="http://schemas.microsoft.com/office/drawing/2014/main" id="{EFA79C58-8559-4BDB-9B9D-3808DE5236CE}"/>
              </a:ext>
            </a:extLst>
          </p:cNvPr>
          <p:cNvPicPr>
            <a:picLocks noChangeAspect="1"/>
          </p:cNvPicPr>
          <p:nvPr/>
        </p:nvPicPr>
        <p:blipFill>
          <a:blip r:embed="rId3"/>
          <a:stretch>
            <a:fillRect/>
          </a:stretch>
        </p:blipFill>
        <p:spPr>
          <a:xfrm>
            <a:off x="9564632" y="298314"/>
            <a:ext cx="2362005" cy="877677"/>
          </a:xfrm>
          <a:prstGeom prst="rect">
            <a:avLst/>
          </a:prstGeom>
        </p:spPr>
      </p:pic>
    </p:spTree>
    <p:extLst>
      <p:ext uri="{BB962C8B-B14F-4D97-AF65-F5344CB8AC3E}">
        <p14:creationId xmlns:p14="http://schemas.microsoft.com/office/powerpoint/2010/main" val="15997580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5A9AD10-8469-47B8-B2D9-3536074D2F8C}"/>
              </a:ext>
            </a:extLst>
          </p:cNvPr>
          <p:cNvSpPr txBox="1">
            <a:spLocks/>
          </p:cNvSpPr>
          <p:nvPr/>
        </p:nvSpPr>
        <p:spPr>
          <a:xfrm>
            <a:off x="1524000" y="1718833"/>
            <a:ext cx="9144000"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chemeClr val="bg2">
                    <a:lumMod val="25000"/>
                  </a:schemeClr>
                </a:solidFill>
                <a:latin typeface="+mn-lt"/>
                <a:cs typeface="Arial" panose="020B0604020202020204" pitchFamily="34" charset="0"/>
              </a:rPr>
              <a:t>So, how do you use GCSEPod?</a:t>
            </a:r>
          </a:p>
        </p:txBody>
      </p:sp>
      <p:pic>
        <p:nvPicPr>
          <p:cNvPr id="9" name="Picture 8">
            <a:extLst>
              <a:ext uri="{FF2B5EF4-FFF2-40B4-BE49-F238E27FC236}">
                <a16:creationId xmlns:a16="http://schemas.microsoft.com/office/drawing/2014/main" id="{E2100D74-3CBA-4C81-A9F4-6E1154D2AD5A}"/>
              </a:ext>
            </a:extLst>
          </p:cNvPr>
          <p:cNvPicPr>
            <a:picLocks noChangeAspect="1"/>
          </p:cNvPicPr>
          <p:nvPr/>
        </p:nvPicPr>
        <p:blipFill>
          <a:blip r:embed="rId2"/>
          <a:stretch>
            <a:fillRect/>
          </a:stretch>
        </p:blipFill>
        <p:spPr>
          <a:xfrm>
            <a:off x="9564632" y="298314"/>
            <a:ext cx="2362005" cy="877677"/>
          </a:xfrm>
          <a:prstGeom prst="rect">
            <a:avLst/>
          </a:prstGeom>
        </p:spPr>
      </p:pic>
    </p:spTree>
    <p:extLst>
      <p:ext uri="{BB962C8B-B14F-4D97-AF65-F5344CB8AC3E}">
        <p14:creationId xmlns:p14="http://schemas.microsoft.com/office/powerpoint/2010/main" val="214246449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E71E044-D859-4121-A779-8DACE00A44DA}"/>
              </a:ext>
            </a:extLst>
          </p:cNvPr>
          <p:cNvPicPr>
            <a:picLocks noChangeAspect="1" noChangeArrowheads="1"/>
          </p:cNvPicPr>
          <p:nvPr/>
        </p:nvPicPr>
        <p:blipFill rotWithShape="1">
          <a:blip r:embed="rId2" cstate="print"/>
          <a:srcRect l="17235" t="13579" r="23716" b="10015"/>
          <a:stretch/>
        </p:blipFill>
        <p:spPr bwMode="auto">
          <a:xfrm>
            <a:off x="492620" y="3450989"/>
            <a:ext cx="4095663" cy="2979512"/>
          </a:xfrm>
          <a:prstGeom prst="rect">
            <a:avLst/>
          </a:prstGeom>
          <a:ln>
            <a:noFill/>
          </a:ln>
          <a:effectLst>
            <a:outerShdw blurRad="190500" algn="tl" rotWithShape="0">
              <a:srgbClr val="000000">
                <a:alpha val="70000"/>
              </a:srgbClr>
            </a:outerShdw>
          </a:effectLst>
        </p:spPr>
      </p:pic>
      <p:pic>
        <p:nvPicPr>
          <p:cNvPr id="5" name="Picture 2">
            <a:extLst>
              <a:ext uri="{FF2B5EF4-FFF2-40B4-BE49-F238E27FC236}">
                <a16:creationId xmlns:a16="http://schemas.microsoft.com/office/drawing/2014/main" id="{8CAE65DA-D0C0-4228-A0D2-035C56DFE4C4}"/>
              </a:ext>
            </a:extLst>
          </p:cNvPr>
          <p:cNvPicPr>
            <a:picLocks noChangeAspect="1" noChangeArrowheads="1"/>
          </p:cNvPicPr>
          <p:nvPr/>
        </p:nvPicPr>
        <p:blipFill rotWithShape="1">
          <a:blip r:embed="rId3" cstate="print"/>
          <a:srcRect l="15216" t="13238" r="44665" b="6250"/>
          <a:stretch/>
        </p:blipFill>
        <p:spPr bwMode="auto">
          <a:xfrm>
            <a:off x="4913640" y="3453284"/>
            <a:ext cx="2799183" cy="3158255"/>
          </a:xfrm>
          <a:prstGeom prst="rect">
            <a:avLst/>
          </a:prstGeom>
          <a:ln>
            <a:noFill/>
          </a:ln>
          <a:effectLst>
            <a:outerShdw blurRad="190500" algn="tl" rotWithShape="0">
              <a:srgbClr val="000000">
                <a:alpha val="70000"/>
              </a:srgbClr>
            </a:outerShdw>
          </a:effectLst>
        </p:spPr>
      </p:pic>
      <p:pic>
        <p:nvPicPr>
          <p:cNvPr id="6" name="Picture 3">
            <a:extLst>
              <a:ext uri="{FF2B5EF4-FFF2-40B4-BE49-F238E27FC236}">
                <a16:creationId xmlns:a16="http://schemas.microsoft.com/office/drawing/2014/main" id="{CC3125A2-472F-4DD4-8653-6C30D6A3B1E5}"/>
              </a:ext>
            </a:extLst>
          </p:cNvPr>
          <p:cNvPicPr>
            <a:picLocks noChangeAspect="1" noChangeArrowheads="1"/>
          </p:cNvPicPr>
          <p:nvPr/>
        </p:nvPicPr>
        <p:blipFill>
          <a:blip r:embed="rId4" cstate="print"/>
          <a:srcRect/>
          <a:stretch>
            <a:fillRect/>
          </a:stretch>
        </p:blipFill>
        <p:spPr bwMode="auto">
          <a:xfrm>
            <a:off x="7939071" y="3453284"/>
            <a:ext cx="3976680" cy="2977216"/>
          </a:xfrm>
          <a:prstGeom prst="rect">
            <a:avLst/>
          </a:prstGeom>
          <a:ln>
            <a:noFill/>
          </a:ln>
          <a:effectLst>
            <a:outerShdw blurRad="190500" algn="tl" rotWithShape="0">
              <a:srgbClr val="000000">
                <a:alpha val="70000"/>
              </a:srgbClr>
            </a:outerShdw>
          </a:effectLst>
        </p:spPr>
      </p:pic>
      <p:sp>
        <p:nvSpPr>
          <p:cNvPr id="7" name="Title 1">
            <a:extLst>
              <a:ext uri="{FF2B5EF4-FFF2-40B4-BE49-F238E27FC236}">
                <a16:creationId xmlns:a16="http://schemas.microsoft.com/office/drawing/2014/main" id="{F25DC40D-3490-4528-AA08-7465AFE2B60A}"/>
              </a:ext>
            </a:extLst>
          </p:cNvPr>
          <p:cNvSpPr txBox="1">
            <a:spLocks/>
          </p:cNvSpPr>
          <p:nvPr/>
        </p:nvSpPr>
        <p:spPr>
          <a:xfrm>
            <a:off x="548445" y="1441837"/>
            <a:ext cx="3474631"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3600" dirty="0">
              <a:solidFill>
                <a:schemeClr val="bg2">
                  <a:lumMod val="25000"/>
                </a:schemeClr>
              </a:solidFill>
              <a:latin typeface="BlockGothicRR LightExtraCond" panose="02000400000000000000" pitchFamily="2" charset="0"/>
            </a:endParaRPr>
          </a:p>
          <a:p>
            <a:pPr algn="ctr"/>
            <a:r>
              <a:rPr lang="en-GB" sz="2800" dirty="0">
                <a:solidFill>
                  <a:schemeClr val="bg2">
                    <a:lumMod val="25000"/>
                  </a:schemeClr>
                </a:solidFill>
                <a:latin typeface="Arial" panose="020B0604020202020204" pitchFamily="34" charset="0"/>
                <a:cs typeface="Arial" panose="020B0604020202020204" pitchFamily="34" charset="0"/>
              </a:rPr>
              <a:t>Pick your subject</a:t>
            </a:r>
          </a:p>
        </p:txBody>
      </p:sp>
      <p:sp>
        <p:nvSpPr>
          <p:cNvPr id="8" name="Title 1">
            <a:extLst>
              <a:ext uri="{FF2B5EF4-FFF2-40B4-BE49-F238E27FC236}">
                <a16:creationId xmlns:a16="http://schemas.microsoft.com/office/drawing/2014/main" id="{70389DF5-66E2-41DB-A83B-7B68588C73C7}"/>
              </a:ext>
            </a:extLst>
          </p:cNvPr>
          <p:cNvSpPr txBox="1">
            <a:spLocks/>
          </p:cNvSpPr>
          <p:nvPr/>
        </p:nvSpPr>
        <p:spPr>
          <a:xfrm>
            <a:off x="4403228" y="1494034"/>
            <a:ext cx="3474631"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2800" dirty="0">
              <a:solidFill>
                <a:schemeClr val="bg2">
                  <a:lumMod val="25000"/>
                </a:schemeClr>
              </a:solidFill>
              <a:latin typeface="Arial" panose="020B0604020202020204" pitchFamily="34" charset="0"/>
              <a:cs typeface="Arial" panose="020B0604020202020204" pitchFamily="34" charset="0"/>
            </a:endParaRPr>
          </a:p>
          <a:p>
            <a:pPr algn="ctr"/>
            <a:r>
              <a:rPr lang="en-GB" sz="2800" dirty="0">
                <a:solidFill>
                  <a:schemeClr val="bg2">
                    <a:lumMod val="25000"/>
                  </a:schemeClr>
                </a:solidFill>
                <a:latin typeface="Arial" panose="020B0604020202020204" pitchFamily="34" charset="0"/>
                <a:cs typeface="Arial" panose="020B0604020202020204" pitchFamily="34" charset="0"/>
              </a:rPr>
              <a:t>Choose a topic</a:t>
            </a:r>
          </a:p>
        </p:txBody>
      </p:sp>
      <p:sp>
        <p:nvSpPr>
          <p:cNvPr id="9" name="Title 1">
            <a:extLst>
              <a:ext uri="{FF2B5EF4-FFF2-40B4-BE49-F238E27FC236}">
                <a16:creationId xmlns:a16="http://schemas.microsoft.com/office/drawing/2014/main" id="{D5B9E5E5-1470-424F-81A6-3407ACEFDD62}"/>
              </a:ext>
            </a:extLst>
          </p:cNvPr>
          <p:cNvSpPr txBox="1">
            <a:spLocks/>
          </p:cNvSpPr>
          <p:nvPr/>
        </p:nvSpPr>
        <p:spPr>
          <a:xfrm>
            <a:off x="8201620" y="1494034"/>
            <a:ext cx="3474631"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2800" dirty="0">
              <a:solidFill>
                <a:schemeClr val="bg2">
                  <a:lumMod val="25000"/>
                </a:schemeClr>
              </a:solidFill>
              <a:latin typeface="Arial" panose="020B0604020202020204" pitchFamily="34" charset="0"/>
              <a:cs typeface="Arial" panose="020B0604020202020204" pitchFamily="34" charset="0"/>
            </a:endParaRPr>
          </a:p>
          <a:p>
            <a:pPr algn="ctr"/>
            <a:r>
              <a:rPr lang="en-GB" sz="2800" dirty="0">
                <a:solidFill>
                  <a:schemeClr val="bg2">
                    <a:lumMod val="25000"/>
                  </a:schemeClr>
                </a:solidFill>
                <a:latin typeface="Arial" panose="020B0604020202020204" pitchFamily="34" charset="0"/>
                <a:cs typeface="Arial" panose="020B0604020202020204" pitchFamily="34" charset="0"/>
              </a:rPr>
              <a:t>Start revising</a:t>
            </a:r>
          </a:p>
        </p:txBody>
      </p:sp>
      <p:sp>
        <p:nvSpPr>
          <p:cNvPr id="10" name="Title 1">
            <a:extLst>
              <a:ext uri="{FF2B5EF4-FFF2-40B4-BE49-F238E27FC236}">
                <a16:creationId xmlns:a16="http://schemas.microsoft.com/office/drawing/2014/main" id="{4820DCFC-F85F-4C65-BC48-25FE9EAF1E2B}"/>
              </a:ext>
            </a:extLst>
          </p:cNvPr>
          <p:cNvSpPr txBox="1">
            <a:spLocks/>
          </p:cNvSpPr>
          <p:nvPr/>
        </p:nvSpPr>
        <p:spPr>
          <a:xfrm>
            <a:off x="2052849" y="831792"/>
            <a:ext cx="8175388" cy="8776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3600" dirty="0">
              <a:solidFill>
                <a:schemeClr val="bg2">
                  <a:lumMod val="25000"/>
                </a:schemeClr>
              </a:solidFill>
              <a:latin typeface="Arial" panose="020B0604020202020204" pitchFamily="34" charset="0"/>
              <a:cs typeface="Arial" panose="020B0604020202020204" pitchFamily="34" charset="0"/>
            </a:endParaRPr>
          </a:p>
          <a:p>
            <a:pPr algn="ctr"/>
            <a:r>
              <a:rPr lang="en-GB" sz="3600" dirty="0">
                <a:solidFill>
                  <a:schemeClr val="bg2">
                    <a:lumMod val="25000"/>
                  </a:schemeClr>
                </a:solidFill>
                <a:latin typeface="Arial" panose="020B0604020202020204" pitchFamily="34" charset="0"/>
                <a:cs typeface="Arial" panose="020B0604020202020204" pitchFamily="34" charset="0"/>
              </a:rPr>
              <a:t>Revise by searching for a TOPIC</a:t>
            </a:r>
          </a:p>
        </p:txBody>
      </p:sp>
      <p:pic>
        <p:nvPicPr>
          <p:cNvPr id="15" name="Picture 14">
            <a:extLst>
              <a:ext uri="{FF2B5EF4-FFF2-40B4-BE49-F238E27FC236}">
                <a16:creationId xmlns:a16="http://schemas.microsoft.com/office/drawing/2014/main" id="{1C643842-A761-4300-B5B6-AFFE4C8865C7}"/>
              </a:ext>
            </a:extLst>
          </p:cNvPr>
          <p:cNvPicPr>
            <a:picLocks noChangeAspect="1"/>
          </p:cNvPicPr>
          <p:nvPr/>
        </p:nvPicPr>
        <p:blipFill>
          <a:blip r:embed="rId5"/>
          <a:stretch>
            <a:fillRect/>
          </a:stretch>
        </p:blipFill>
        <p:spPr>
          <a:xfrm>
            <a:off x="1824573" y="1663611"/>
            <a:ext cx="875085" cy="853020"/>
          </a:xfrm>
          <a:prstGeom prst="rect">
            <a:avLst/>
          </a:prstGeom>
        </p:spPr>
      </p:pic>
      <p:pic>
        <p:nvPicPr>
          <p:cNvPr id="16" name="Picture 15">
            <a:extLst>
              <a:ext uri="{FF2B5EF4-FFF2-40B4-BE49-F238E27FC236}">
                <a16:creationId xmlns:a16="http://schemas.microsoft.com/office/drawing/2014/main" id="{C20F2AE5-A804-40BF-9122-EEE2CCD78931}"/>
              </a:ext>
            </a:extLst>
          </p:cNvPr>
          <p:cNvPicPr>
            <a:picLocks noChangeAspect="1"/>
          </p:cNvPicPr>
          <p:nvPr/>
        </p:nvPicPr>
        <p:blipFill>
          <a:blip r:embed="rId6"/>
          <a:stretch>
            <a:fillRect/>
          </a:stretch>
        </p:blipFill>
        <p:spPr>
          <a:xfrm>
            <a:off x="5685322" y="1648707"/>
            <a:ext cx="959318" cy="972758"/>
          </a:xfrm>
          <a:prstGeom prst="rect">
            <a:avLst/>
          </a:prstGeom>
        </p:spPr>
      </p:pic>
      <p:pic>
        <p:nvPicPr>
          <p:cNvPr id="17" name="Picture 16">
            <a:extLst>
              <a:ext uri="{FF2B5EF4-FFF2-40B4-BE49-F238E27FC236}">
                <a16:creationId xmlns:a16="http://schemas.microsoft.com/office/drawing/2014/main" id="{7CA03123-400E-4900-A7B1-E837C0D44BBA}"/>
              </a:ext>
            </a:extLst>
          </p:cNvPr>
          <p:cNvPicPr>
            <a:picLocks noChangeAspect="1"/>
          </p:cNvPicPr>
          <p:nvPr/>
        </p:nvPicPr>
        <p:blipFill>
          <a:blip r:embed="rId7"/>
          <a:stretch>
            <a:fillRect/>
          </a:stretch>
        </p:blipFill>
        <p:spPr>
          <a:xfrm>
            <a:off x="9521583" y="1743994"/>
            <a:ext cx="761526" cy="772637"/>
          </a:xfrm>
          <a:prstGeom prst="rect">
            <a:avLst/>
          </a:prstGeom>
        </p:spPr>
      </p:pic>
      <p:pic>
        <p:nvPicPr>
          <p:cNvPr id="20" name="Picture 19">
            <a:extLst>
              <a:ext uri="{FF2B5EF4-FFF2-40B4-BE49-F238E27FC236}">
                <a16:creationId xmlns:a16="http://schemas.microsoft.com/office/drawing/2014/main" id="{9E8BD8CA-9150-458F-B9F4-1C15CD035B25}"/>
              </a:ext>
            </a:extLst>
          </p:cNvPr>
          <p:cNvPicPr>
            <a:picLocks noChangeAspect="1"/>
          </p:cNvPicPr>
          <p:nvPr/>
        </p:nvPicPr>
        <p:blipFill>
          <a:blip r:embed="rId8"/>
          <a:stretch>
            <a:fillRect/>
          </a:stretch>
        </p:blipFill>
        <p:spPr>
          <a:xfrm>
            <a:off x="9564632" y="298314"/>
            <a:ext cx="2362005" cy="877677"/>
          </a:xfrm>
          <a:prstGeom prst="rect">
            <a:avLst/>
          </a:prstGeom>
        </p:spPr>
      </p:pic>
    </p:spTree>
    <p:extLst>
      <p:ext uri="{BB962C8B-B14F-4D97-AF65-F5344CB8AC3E}">
        <p14:creationId xmlns:p14="http://schemas.microsoft.com/office/powerpoint/2010/main" val="14332380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25DC40D-3490-4528-AA08-7465AFE2B60A}"/>
              </a:ext>
            </a:extLst>
          </p:cNvPr>
          <p:cNvSpPr txBox="1">
            <a:spLocks/>
          </p:cNvSpPr>
          <p:nvPr/>
        </p:nvSpPr>
        <p:spPr>
          <a:xfrm>
            <a:off x="117943" y="1517498"/>
            <a:ext cx="4489039"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2800" dirty="0">
              <a:solidFill>
                <a:schemeClr val="bg2">
                  <a:lumMod val="25000"/>
                </a:schemeClr>
              </a:solidFill>
              <a:latin typeface="Arial" panose="020B0604020202020204" pitchFamily="34" charset="0"/>
              <a:cs typeface="Arial" panose="020B0604020202020204" pitchFamily="34" charset="0"/>
            </a:endParaRPr>
          </a:p>
          <a:p>
            <a:pPr algn="ctr"/>
            <a:r>
              <a:rPr lang="en-GB" sz="2800" dirty="0">
                <a:solidFill>
                  <a:schemeClr val="bg2">
                    <a:lumMod val="25000"/>
                  </a:schemeClr>
                </a:solidFill>
                <a:latin typeface="Arial" panose="020B0604020202020204" pitchFamily="34" charset="0"/>
                <a:cs typeface="Arial" panose="020B0604020202020204" pitchFamily="34" charset="0"/>
              </a:rPr>
              <a:t>Go to ‘My Courses’</a:t>
            </a:r>
          </a:p>
        </p:txBody>
      </p:sp>
      <p:sp>
        <p:nvSpPr>
          <p:cNvPr id="8" name="Title 1">
            <a:extLst>
              <a:ext uri="{FF2B5EF4-FFF2-40B4-BE49-F238E27FC236}">
                <a16:creationId xmlns:a16="http://schemas.microsoft.com/office/drawing/2014/main" id="{70389DF5-66E2-41DB-A83B-7B68588C73C7}"/>
              </a:ext>
            </a:extLst>
          </p:cNvPr>
          <p:cNvSpPr txBox="1">
            <a:spLocks/>
          </p:cNvSpPr>
          <p:nvPr/>
        </p:nvSpPr>
        <p:spPr>
          <a:xfrm>
            <a:off x="4402733" y="1523244"/>
            <a:ext cx="3474631"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2800" dirty="0">
              <a:solidFill>
                <a:schemeClr val="bg2">
                  <a:lumMod val="25000"/>
                </a:schemeClr>
              </a:solidFill>
              <a:latin typeface="Arial" panose="020B0604020202020204" pitchFamily="34" charset="0"/>
              <a:cs typeface="Arial" panose="020B0604020202020204" pitchFamily="34" charset="0"/>
            </a:endParaRPr>
          </a:p>
          <a:p>
            <a:pPr algn="ctr"/>
            <a:r>
              <a:rPr lang="en-GB" sz="2800" dirty="0">
                <a:solidFill>
                  <a:schemeClr val="bg2">
                    <a:lumMod val="25000"/>
                  </a:schemeClr>
                </a:solidFill>
                <a:latin typeface="Arial" panose="020B0604020202020204" pitchFamily="34" charset="0"/>
                <a:cs typeface="Arial" panose="020B0604020202020204" pitchFamily="34" charset="0"/>
              </a:rPr>
              <a:t>Choose an exam</a:t>
            </a:r>
          </a:p>
        </p:txBody>
      </p:sp>
      <p:sp>
        <p:nvSpPr>
          <p:cNvPr id="9" name="Title 1">
            <a:extLst>
              <a:ext uri="{FF2B5EF4-FFF2-40B4-BE49-F238E27FC236}">
                <a16:creationId xmlns:a16="http://schemas.microsoft.com/office/drawing/2014/main" id="{D5B9E5E5-1470-424F-81A6-3407ACEFDD62}"/>
              </a:ext>
            </a:extLst>
          </p:cNvPr>
          <p:cNvSpPr txBox="1">
            <a:spLocks/>
          </p:cNvSpPr>
          <p:nvPr/>
        </p:nvSpPr>
        <p:spPr>
          <a:xfrm>
            <a:off x="8280167" y="1523244"/>
            <a:ext cx="3474631"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2800" dirty="0">
              <a:solidFill>
                <a:schemeClr val="bg2">
                  <a:lumMod val="25000"/>
                </a:schemeClr>
              </a:solidFill>
              <a:latin typeface="Arial" panose="020B0604020202020204" pitchFamily="34" charset="0"/>
              <a:cs typeface="Arial" panose="020B0604020202020204" pitchFamily="34" charset="0"/>
            </a:endParaRPr>
          </a:p>
          <a:p>
            <a:pPr algn="ctr"/>
            <a:r>
              <a:rPr lang="en-GB" sz="2800" dirty="0">
                <a:solidFill>
                  <a:schemeClr val="bg2">
                    <a:lumMod val="25000"/>
                  </a:schemeClr>
                </a:solidFill>
                <a:latin typeface="Arial" panose="020B0604020202020204" pitchFamily="34" charset="0"/>
                <a:cs typeface="Arial" panose="020B0604020202020204" pitchFamily="34" charset="0"/>
              </a:rPr>
              <a:t>Start revising</a:t>
            </a:r>
          </a:p>
        </p:txBody>
      </p:sp>
      <p:sp>
        <p:nvSpPr>
          <p:cNvPr id="10" name="Title 1">
            <a:extLst>
              <a:ext uri="{FF2B5EF4-FFF2-40B4-BE49-F238E27FC236}">
                <a16:creationId xmlns:a16="http://schemas.microsoft.com/office/drawing/2014/main" id="{4820DCFC-F85F-4C65-BC48-25FE9EAF1E2B}"/>
              </a:ext>
            </a:extLst>
          </p:cNvPr>
          <p:cNvSpPr txBox="1">
            <a:spLocks/>
          </p:cNvSpPr>
          <p:nvPr/>
        </p:nvSpPr>
        <p:spPr>
          <a:xfrm>
            <a:off x="2022640" y="558074"/>
            <a:ext cx="7994842" cy="8776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3600" dirty="0">
              <a:solidFill>
                <a:schemeClr val="bg2">
                  <a:lumMod val="25000"/>
                </a:schemeClr>
              </a:solidFill>
              <a:latin typeface="Arial" panose="020B0604020202020204" pitchFamily="34" charset="0"/>
              <a:cs typeface="Arial" panose="020B0604020202020204" pitchFamily="34" charset="0"/>
            </a:endParaRPr>
          </a:p>
          <a:p>
            <a:pPr algn="ctr"/>
            <a:r>
              <a:rPr lang="en-GB" sz="3600" dirty="0">
                <a:solidFill>
                  <a:schemeClr val="bg2">
                    <a:lumMod val="25000"/>
                  </a:schemeClr>
                </a:solidFill>
                <a:latin typeface="Arial" panose="020B0604020202020204" pitchFamily="34" charset="0"/>
                <a:cs typeface="Arial" panose="020B0604020202020204" pitchFamily="34" charset="0"/>
              </a:rPr>
              <a:t>Revise by searching for an EXAM</a:t>
            </a:r>
          </a:p>
        </p:txBody>
      </p:sp>
      <p:pic>
        <p:nvPicPr>
          <p:cNvPr id="15" name="Picture 14">
            <a:extLst>
              <a:ext uri="{FF2B5EF4-FFF2-40B4-BE49-F238E27FC236}">
                <a16:creationId xmlns:a16="http://schemas.microsoft.com/office/drawing/2014/main" id="{1C643842-A761-4300-B5B6-AFFE4C8865C7}"/>
              </a:ext>
            </a:extLst>
          </p:cNvPr>
          <p:cNvPicPr>
            <a:picLocks noChangeAspect="1"/>
          </p:cNvPicPr>
          <p:nvPr/>
        </p:nvPicPr>
        <p:blipFill>
          <a:blip r:embed="rId2"/>
          <a:stretch>
            <a:fillRect/>
          </a:stretch>
        </p:blipFill>
        <p:spPr>
          <a:xfrm>
            <a:off x="1787451" y="1536277"/>
            <a:ext cx="1005713" cy="980354"/>
          </a:xfrm>
          <a:prstGeom prst="rect">
            <a:avLst/>
          </a:prstGeom>
        </p:spPr>
      </p:pic>
      <p:pic>
        <p:nvPicPr>
          <p:cNvPr id="16" name="Picture 15">
            <a:extLst>
              <a:ext uri="{FF2B5EF4-FFF2-40B4-BE49-F238E27FC236}">
                <a16:creationId xmlns:a16="http://schemas.microsoft.com/office/drawing/2014/main" id="{C20F2AE5-A804-40BF-9122-EEE2CCD78931}"/>
              </a:ext>
            </a:extLst>
          </p:cNvPr>
          <p:cNvPicPr>
            <a:picLocks noChangeAspect="1"/>
          </p:cNvPicPr>
          <p:nvPr/>
        </p:nvPicPr>
        <p:blipFill>
          <a:blip r:embed="rId3"/>
          <a:stretch>
            <a:fillRect/>
          </a:stretch>
        </p:blipFill>
        <p:spPr>
          <a:xfrm>
            <a:off x="5754991" y="1724296"/>
            <a:ext cx="856543" cy="868543"/>
          </a:xfrm>
          <a:prstGeom prst="rect">
            <a:avLst/>
          </a:prstGeom>
        </p:spPr>
      </p:pic>
      <p:pic>
        <p:nvPicPr>
          <p:cNvPr id="17" name="Picture 16">
            <a:extLst>
              <a:ext uri="{FF2B5EF4-FFF2-40B4-BE49-F238E27FC236}">
                <a16:creationId xmlns:a16="http://schemas.microsoft.com/office/drawing/2014/main" id="{7CA03123-400E-4900-A7B1-E837C0D44BBA}"/>
              </a:ext>
            </a:extLst>
          </p:cNvPr>
          <p:cNvPicPr>
            <a:picLocks noChangeAspect="1"/>
          </p:cNvPicPr>
          <p:nvPr/>
        </p:nvPicPr>
        <p:blipFill>
          <a:blip r:embed="rId4"/>
          <a:stretch>
            <a:fillRect/>
          </a:stretch>
        </p:blipFill>
        <p:spPr>
          <a:xfrm>
            <a:off x="9486933" y="1602624"/>
            <a:ext cx="900863" cy="914007"/>
          </a:xfrm>
          <a:prstGeom prst="rect">
            <a:avLst/>
          </a:prstGeom>
        </p:spPr>
      </p:pic>
      <p:pic>
        <p:nvPicPr>
          <p:cNvPr id="3" name="Picture 2">
            <a:extLst>
              <a:ext uri="{FF2B5EF4-FFF2-40B4-BE49-F238E27FC236}">
                <a16:creationId xmlns:a16="http://schemas.microsoft.com/office/drawing/2014/main" id="{4D46B546-3142-4F20-9B46-82EABAADAD71}"/>
              </a:ext>
            </a:extLst>
          </p:cNvPr>
          <p:cNvPicPr>
            <a:picLocks noChangeAspect="1"/>
          </p:cNvPicPr>
          <p:nvPr/>
        </p:nvPicPr>
        <p:blipFill>
          <a:blip r:embed="rId5"/>
          <a:stretch>
            <a:fillRect/>
          </a:stretch>
        </p:blipFill>
        <p:spPr>
          <a:xfrm>
            <a:off x="687642" y="3322802"/>
            <a:ext cx="3205332" cy="3003799"/>
          </a:xfrm>
          <a:prstGeom prst="rect">
            <a:avLst/>
          </a:prstGeom>
          <a:ln>
            <a:noFill/>
          </a:ln>
          <a:effectLst>
            <a:outerShdw blurRad="190500" algn="tl" rotWithShape="0">
              <a:srgbClr val="000000">
                <a:alpha val="70000"/>
              </a:srgbClr>
            </a:outerShdw>
          </a:effectLst>
        </p:spPr>
      </p:pic>
      <p:pic>
        <p:nvPicPr>
          <p:cNvPr id="11" name="Picture 10">
            <a:extLst>
              <a:ext uri="{FF2B5EF4-FFF2-40B4-BE49-F238E27FC236}">
                <a16:creationId xmlns:a16="http://schemas.microsoft.com/office/drawing/2014/main" id="{036E163B-C27D-4837-9B6E-336B7B135194}"/>
              </a:ext>
            </a:extLst>
          </p:cNvPr>
          <p:cNvPicPr>
            <a:picLocks noChangeAspect="1"/>
          </p:cNvPicPr>
          <p:nvPr/>
        </p:nvPicPr>
        <p:blipFill rotWithShape="1">
          <a:blip r:embed="rId6"/>
          <a:srcRect r="22794"/>
          <a:stretch/>
        </p:blipFill>
        <p:spPr>
          <a:xfrm>
            <a:off x="4212233" y="3347900"/>
            <a:ext cx="3585567" cy="2593739"/>
          </a:xfrm>
          <a:prstGeom prst="rect">
            <a:avLst/>
          </a:prstGeom>
          <a:ln>
            <a:noFill/>
          </a:ln>
          <a:effectLst>
            <a:outerShdw blurRad="190500" algn="tl" rotWithShape="0">
              <a:srgbClr val="000000">
                <a:alpha val="70000"/>
              </a:srgbClr>
            </a:outerShdw>
          </a:effectLst>
        </p:spPr>
      </p:pic>
      <p:pic>
        <p:nvPicPr>
          <p:cNvPr id="13" name="Picture 12">
            <a:extLst>
              <a:ext uri="{FF2B5EF4-FFF2-40B4-BE49-F238E27FC236}">
                <a16:creationId xmlns:a16="http://schemas.microsoft.com/office/drawing/2014/main" id="{9E2C41F8-9D13-4952-A30B-2F69AB469CC0}"/>
              </a:ext>
            </a:extLst>
          </p:cNvPr>
          <p:cNvPicPr>
            <a:picLocks noChangeAspect="1"/>
          </p:cNvPicPr>
          <p:nvPr/>
        </p:nvPicPr>
        <p:blipFill rotWithShape="1">
          <a:blip r:embed="rId7"/>
          <a:srcRect l="21532" t="32115" r="23333" b="1346"/>
          <a:stretch/>
        </p:blipFill>
        <p:spPr>
          <a:xfrm>
            <a:off x="7960909" y="3322802"/>
            <a:ext cx="3967795" cy="2593739"/>
          </a:xfrm>
          <a:prstGeom prst="rect">
            <a:avLst/>
          </a:prstGeom>
          <a:ln>
            <a:noFill/>
          </a:ln>
          <a:effectLst>
            <a:outerShdw blurRad="190500" algn="tl" rotWithShape="0">
              <a:srgbClr val="000000">
                <a:alpha val="70000"/>
              </a:srgbClr>
            </a:outerShdw>
          </a:effectLst>
        </p:spPr>
      </p:pic>
      <p:pic>
        <p:nvPicPr>
          <p:cNvPr id="20" name="Picture 19">
            <a:extLst>
              <a:ext uri="{FF2B5EF4-FFF2-40B4-BE49-F238E27FC236}">
                <a16:creationId xmlns:a16="http://schemas.microsoft.com/office/drawing/2014/main" id="{1BBB0A43-6E72-488D-B315-4F8D17B8B8F6}"/>
              </a:ext>
            </a:extLst>
          </p:cNvPr>
          <p:cNvPicPr>
            <a:picLocks noChangeAspect="1"/>
          </p:cNvPicPr>
          <p:nvPr/>
        </p:nvPicPr>
        <p:blipFill>
          <a:blip r:embed="rId8"/>
          <a:stretch>
            <a:fillRect/>
          </a:stretch>
        </p:blipFill>
        <p:spPr>
          <a:xfrm>
            <a:off x="9564632" y="298314"/>
            <a:ext cx="2362005" cy="877677"/>
          </a:xfrm>
          <a:prstGeom prst="rect">
            <a:avLst/>
          </a:prstGeom>
        </p:spPr>
      </p:pic>
    </p:spTree>
    <p:extLst>
      <p:ext uri="{BB962C8B-B14F-4D97-AF65-F5344CB8AC3E}">
        <p14:creationId xmlns:p14="http://schemas.microsoft.com/office/powerpoint/2010/main" val="12579282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4820DCFC-F85F-4C65-BC48-25FE9EAF1E2B}"/>
              </a:ext>
            </a:extLst>
          </p:cNvPr>
          <p:cNvSpPr txBox="1">
            <a:spLocks/>
          </p:cNvSpPr>
          <p:nvPr/>
        </p:nvSpPr>
        <p:spPr>
          <a:xfrm>
            <a:off x="2622900" y="554680"/>
            <a:ext cx="6941732" cy="8776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4000" dirty="0">
              <a:solidFill>
                <a:schemeClr val="bg2">
                  <a:lumMod val="25000"/>
                </a:schemeClr>
              </a:solidFill>
              <a:latin typeface="Arial" panose="020B0604020202020204" pitchFamily="34" charset="0"/>
              <a:cs typeface="Arial" panose="020B0604020202020204" pitchFamily="34" charset="0"/>
            </a:endParaRPr>
          </a:p>
          <a:p>
            <a:pPr algn="ctr"/>
            <a:r>
              <a:rPr lang="en-GB" sz="4000" dirty="0">
                <a:solidFill>
                  <a:schemeClr val="bg2">
                    <a:lumMod val="25000"/>
                  </a:schemeClr>
                </a:solidFill>
                <a:latin typeface="Arial" panose="020B0604020202020204" pitchFamily="34" charset="0"/>
                <a:cs typeface="Arial" panose="020B0604020202020204" pitchFamily="34" charset="0"/>
              </a:rPr>
              <a:t>Organise your revision</a:t>
            </a:r>
          </a:p>
        </p:txBody>
      </p:sp>
      <p:pic>
        <p:nvPicPr>
          <p:cNvPr id="4" name="Picture 3">
            <a:extLst>
              <a:ext uri="{FF2B5EF4-FFF2-40B4-BE49-F238E27FC236}">
                <a16:creationId xmlns:a16="http://schemas.microsoft.com/office/drawing/2014/main" id="{E660F1C4-C543-453A-9A5E-C68288CAC881}"/>
              </a:ext>
            </a:extLst>
          </p:cNvPr>
          <p:cNvPicPr>
            <a:picLocks noChangeAspect="1"/>
          </p:cNvPicPr>
          <p:nvPr/>
        </p:nvPicPr>
        <p:blipFill rotWithShape="1">
          <a:blip r:embed="rId2"/>
          <a:srcRect l="19270" t="21923" r="19375" b="5769"/>
          <a:stretch/>
        </p:blipFill>
        <p:spPr>
          <a:xfrm>
            <a:off x="1116511" y="1979936"/>
            <a:ext cx="6642826" cy="4240582"/>
          </a:xfrm>
          <a:prstGeom prst="rect">
            <a:avLst/>
          </a:prstGeom>
          <a:ln>
            <a:noFill/>
          </a:ln>
          <a:effectLst>
            <a:outerShdw blurRad="190500" algn="tl" rotWithShape="0">
              <a:srgbClr val="000000">
                <a:alpha val="70000"/>
              </a:srgbClr>
            </a:outerShdw>
          </a:effectLst>
        </p:spPr>
      </p:pic>
      <p:sp>
        <p:nvSpPr>
          <p:cNvPr id="5" name="Star: 5 Points 4">
            <a:extLst>
              <a:ext uri="{FF2B5EF4-FFF2-40B4-BE49-F238E27FC236}">
                <a16:creationId xmlns:a16="http://schemas.microsoft.com/office/drawing/2014/main" id="{352591F0-43B1-4458-B4C4-8CD1471DBE56}"/>
              </a:ext>
            </a:extLst>
          </p:cNvPr>
          <p:cNvSpPr/>
          <p:nvPr/>
        </p:nvSpPr>
        <p:spPr>
          <a:xfrm>
            <a:off x="9210846" y="4848918"/>
            <a:ext cx="1431754" cy="1371600"/>
          </a:xfrm>
          <a:prstGeom prst="star5">
            <a:avLst/>
          </a:prstGeom>
          <a:solidFill>
            <a:srgbClr val="F47E21"/>
          </a:solidFill>
          <a:ln>
            <a:solidFill>
              <a:srgbClr val="F47E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A6BBB8D9-B90F-484B-8556-5D9FED51BE98}"/>
              </a:ext>
            </a:extLst>
          </p:cNvPr>
          <p:cNvSpPr txBox="1"/>
          <p:nvPr/>
        </p:nvSpPr>
        <p:spPr>
          <a:xfrm>
            <a:off x="8219409" y="1729681"/>
            <a:ext cx="3414627" cy="2677656"/>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Click the orange star next to a video to save it to your favourites playlist.   </a:t>
            </a:r>
          </a:p>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Choose topics you find tricky to focus on them. </a:t>
            </a:r>
          </a:p>
        </p:txBody>
      </p:sp>
      <p:pic>
        <p:nvPicPr>
          <p:cNvPr id="11" name="Picture 10">
            <a:extLst>
              <a:ext uri="{FF2B5EF4-FFF2-40B4-BE49-F238E27FC236}">
                <a16:creationId xmlns:a16="http://schemas.microsoft.com/office/drawing/2014/main" id="{4F31EB7A-C76A-446A-82A7-B30D20D6D2D6}"/>
              </a:ext>
            </a:extLst>
          </p:cNvPr>
          <p:cNvPicPr>
            <a:picLocks noChangeAspect="1"/>
          </p:cNvPicPr>
          <p:nvPr/>
        </p:nvPicPr>
        <p:blipFill>
          <a:blip r:embed="rId3"/>
          <a:stretch>
            <a:fillRect/>
          </a:stretch>
        </p:blipFill>
        <p:spPr>
          <a:xfrm>
            <a:off x="9564632" y="298314"/>
            <a:ext cx="2362005" cy="877677"/>
          </a:xfrm>
          <a:prstGeom prst="rect">
            <a:avLst/>
          </a:prstGeom>
        </p:spPr>
      </p:pic>
    </p:spTree>
    <p:extLst>
      <p:ext uri="{BB962C8B-B14F-4D97-AF65-F5344CB8AC3E}">
        <p14:creationId xmlns:p14="http://schemas.microsoft.com/office/powerpoint/2010/main" val="354489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2069C-8676-4214-8237-C8B25C312BB6}"/>
              </a:ext>
            </a:extLst>
          </p:cNvPr>
          <p:cNvSpPr>
            <a:spLocks noGrp="1"/>
          </p:cNvSpPr>
          <p:nvPr>
            <p:ph type="title"/>
          </p:nvPr>
        </p:nvSpPr>
        <p:spPr/>
        <p:txBody>
          <a:bodyPr/>
          <a:lstStyle/>
          <a:p>
            <a:r>
              <a:rPr lang="en-GB" dirty="0"/>
              <a:t>What Now?	</a:t>
            </a:r>
          </a:p>
        </p:txBody>
      </p:sp>
      <p:sp>
        <p:nvSpPr>
          <p:cNvPr id="3" name="Content Placeholder 2">
            <a:extLst>
              <a:ext uri="{FF2B5EF4-FFF2-40B4-BE49-F238E27FC236}">
                <a16:creationId xmlns:a16="http://schemas.microsoft.com/office/drawing/2014/main" id="{B4C2EB6B-DA9B-4BE7-82EA-694E524169A2}"/>
              </a:ext>
            </a:extLst>
          </p:cNvPr>
          <p:cNvSpPr>
            <a:spLocks noGrp="1"/>
          </p:cNvSpPr>
          <p:nvPr>
            <p:ph idx="1"/>
          </p:nvPr>
        </p:nvSpPr>
        <p:spPr/>
        <p:txBody>
          <a:bodyPr/>
          <a:lstStyle/>
          <a:p>
            <a:r>
              <a:rPr lang="en-GB" dirty="0"/>
              <a:t>Sign up and explore!</a:t>
            </a:r>
          </a:p>
        </p:txBody>
      </p:sp>
      <p:pic>
        <p:nvPicPr>
          <p:cNvPr id="4" name="Picture 3">
            <a:extLst>
              <a:ext uri="{FF2B5EF4-FFF2-40B4-BE49-F238E27FC236}">
                <a16:creationId xmlns:a16="http://schemas.microsoft.com/office/drawing/2014/main" id="{1846581B-552B-45F8-98B8-24B0A3C1BFD5}"/>
              </a:ext>
            </a:extLst>
          </p:cNvPr>
          <p:cNvPicPr>
            <a:picLocks noChangeAspect="1"/>
          </p:cNvPicPr>
          <p:nvPr/>
        </p:nvPicPr>
        <p:blipFill>
          <a:blip r:embed="rId2"/>
          <a:stretch>
            <a:fillRect/>
          </a:stretch>
        </p:blipFill>
        <p:spPr>
          <a:xfrm>
            <a:off x="9564632" y="298314"/>
            <a:ext cx="2362005" cy="877677"/>
          </a:xfrm>
          <a:prstGeom prst="rect">
            <a:avLst/>
          </a:prstGeom>
        </p:spPr>
      </p:pic>
      <p:pic>
        <p:nvPicPr>
          <p:cNvPr id="5" name="Picture 4">
            <a:extLst>
              <a:ext uri="{FF2B5EF4-FFF2-40B4-BE49-F238E27FC236}">
                <a16:creationId xmlns:a16="http://schemas.microsoft.com/office/drawing/2014/main" id="{2523B04F-2B3D-41B0-BFCA-1E4806D2EB0A}"/>
              </a:ext>
            </a:extLst>
          </p:cNvPr>
          <p:cNvPicPr>
            <a:picLocks noChangeAspect="1"/>
          </p:cNvPicPr>
          <p:nvPr/>
        </p:nvPicPr>
        <p:blipFill>
          <a:blip r:embed="rId3"/>
          <a:stretch>
            <a:fillRect/>
          </a:stretch>
        </p:blipFill>
        <p:spPr>
          <a:xfrm>
            <a:off x="1385740" y="2517099"/>
            <a:ext cx="9144000" cy="3511995"/>
          </a:xfrm>
          <a:prstGeom prst="rect">
            <a:avLst/>
          </a:prstGeom>
        </p:spPr>
      </p:pic>
    </p:spTree>
    <p:extLst>
      <p:ext uri="{BB962C8B-B14F-4D97-AF65-F5344CB8AC3E}">
        <p14:creationId xmlns:p14="http://schemas.microsoft.com/office/powerpoint/2010/main" val="419229467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1E56E71-F0EF-43D4-8346-E854C3CE8735}"/>
              </a:ext>
            </a:extLst>
          </p:cNvPr>
          <p:cNvSpPr>
            <a:spLocks noGrp="1"/>
          </p:cNvSpPr>
          <p:nvPr>
            <p:ph type="title"/>
          </p:nvPr>
        </p:nvSpPr>
        <p:spPr/>
        <p:txBody>
          <a:bodyPr/>
          <a:lstStyle/>
          <a:p>
            <a:r>
              <a:rPr lang="en-GB" dirty="0"/>
              <a:t>Good Luck!</a:t>
            </a:r>
          </a:p>
        </p:txBody>
      </p:sp>
      <p:sp>
        <p:nvSpPr>
          <p:cNvPr id="5" name="Text Placeholder 4">
            <a:extLst>
              <a:ext uri="{FF2B5EF4-FFF2-40B4-BE49-F238E27FC236}">
                <a16:creationId xmlns:a16="http://schemas.microsoft.com/office/drawing/2014/main" id="{517D787D-6A81-4102-BA0A-B32704D59D77}"/>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228168395"/>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F54287A-153A-4D39-AAE1-B4B5338796D9}" vid="{5B3678F2-2985-4D78-B183-2E9E38B00BE0}"/>
    </a:ext>
  </a:extLst>
</a:theme>
</file>

<file path=ppt/theme/theme2.xml><?xml version="1.0" encoding="utf-8"?>
<a:theme xmlns:a="http://schemas.openxmlformats.org/drawingml/2006/main" name="4_BSfG templat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F54287A-153A-4D39-AAE1-B4B5338796D9}" vid="{5B3678F2-2985-4D78-B183-2E9E38B00BE0}"/>
    </a:ext>
  </a:extLst>
</a:theme>
</file>

<file path=ppt/theme/theme4.xml><?xml version="1.0" encoding="utf-8"?>
<a:theme xmlns:a="http://schemas.openxmlformats.org/drawingml/2006/main" name="5_BSfG templat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Main Hall">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2886</TotalTime>
  <Words>1669</Words>
  <Application>Microsoft Office PowerPoint</Application>
  <PresentationFormat>Widescreen</PresentationFormat>
  <Paragraphs>195</Paragraphs>
  <Slides>65</Slides>
  <Notes>2</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65</vt:i4>
      </vt:variant>
    </vt:vector>
  </HeadingPairs>
  <TitlesOfParts>
    <vt:vector size="74" baseType="lpstr">
      <vt:lpstr>Arial</vt:lpstr>
      <vt:lpstr>BlockGothicRR LightExtraCond</vt:lpstr>
      <vt:lpstr>Calibri</vt:lpstr>
      <vt:lpstr>Calibri Light</vt:lpstr>
      <vt:lpstr>Theme1</vt:lpstr>
      <vt:lpstr>4_BSfG template 1</vt:lpstr>
      <vt:lpstr>1_Theme1</vt:lpstr>
      <vt:lpstr>5_BSfG template 1</vt:lpstr>
      <vt:lpstr>Main Hall</vt:lpstr>
      <vt:lpstr>Are you ready?</vt:lpstr>
      <vt:lpstr>Purpose of the Session </vt:lpstr>
      <vt:lpstr>Sixth form entry requirements</vt:lpstr>
      <vt:lpstr>Contents of the session:</vt:lpstr>
      <vt:lpstr>PowerPoint Presentation</vt:lpstr>
      <vt:lpstr>Managing Stress</vt:lpstr>
      <vt:lpstr>Managing Stress</vt:lpstr>
      <vt:lpstr>PowerPoint Presentation</vt:lpstr>
      <vt:lpstr>Taking control</vt:lpstr>
      <vt:lpstr>Basics of working</vt:lpstr>
      <vt:lpstr>How do you know what to revise?</vt:lpstr>
      <vt:lpstr>French and German</vt:lpstr>
      <vt:lpstr>PowerPoint Presentation</vt:lpstr>
      <vt:lpstr>Maths</vt:lpstr>
      <vt:lpstr>How to revise</vt:lpstr>
      <vt:lpstr>Highlighting</vt:lpstr>
      <vt:lpstr>Ineffective Revision Strategies</vt:lpstr>
      <vt:lpstr>Why do students enjoy doing this?</vt:lpstr>
      <vt:lpstr>The forgetting curve</vt:lpstr>
      <vt:lpstr>The Curve of Forgetting</vt:lpstr>
      <vt:lpstr>Key messages</vt:lpstr>
      <vt:lpstr>PowerPoint Presentation</vt:lpstr>
      <vt:lpstr>Cornell note taking method</vt:lpstr>
      <vt:lpstr>Cornell Note Taking</vt:lpstr>
      <vt:lpstr>PowerPoint Presentation</vt:lpstr>
      <vt:lpstr>PowerPoint Presentation</vt:lpstr>
      <vt:lpstr>Cornell note taking method</vt:lpstr>
      <vt:lpstr>PowerPoint Presentation</vt:lpstr>
      <vt:lpstr>PowerPoint Presentation</vt:lpstr>
      <vt:lpstr>PowerPoint Presentation</vt:lpstr>
      <vt:lpstr>PowerPoint Presentation</vt:lpstr>
      <vt:lpstr>PowerPoint Presentation</vt:lpstr>
      <vt:lpstr>PowerPoint Presentation</vt:lpstr>
      <vt:lpstr>Organising your Revision</vt:lpstr>
      <vt:lpstr>How Long Should You Revise?</vt:lpstr>
      <vt:lpstr>Revision Timetable Template</vt:lpstr>
      <vt:lpstr>Example</vt:lpstr>
      <vt:lpstr>How Do You Plan to Use the Time?</vt:lpstr>
      <vt:lpstr>Remember</vt:lpstr>
      <vt:lpstr>How do you get information into your head?</vt:lpstr>
      <vt:lpstr>Consolidation</vt:lpstr>
      <vt:lpstr>Consolidate this….</vt:lpstr>
      <vt:lpstr>Information - consolidated</vt:lpstr>
      <vt:lpstr>Mind maps</vt:lpstr>
      <vt:lpstr>Making a mind map</vt:lpstr>
      <vt:lpstr>Let’s Try! Break this information down into key points on your consolidation card</vt:lpstr>
      <vt:lpstr>Has Your Revision Worked?</vt:lpstr>
      <vt:lpstr>Has Your Revision Worked?</vt:lpstr>
      <vt:lpstr>Online Tests</vt:lpstr>
      <vt:lpstr>Gojimo</vt:lpstr>
      <vt:lpstr>Past Exam Papers</vt:lpstr>
      <vt:lpstr>Accessing Papers Using Edexcel as an Example</vt:lpstr>
      <vt:lpstr>Mark Schemes</vt:lpstr>
      <vt:lpstr>PowerPoint Presentation</vt:lpstr>
      <vt:lpstr>Advice</vt:lpstr>
      <vt:lpstr>GCSE POD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Now? </vt:lpstr>
      <vt:lpstr>Good Luck!</vt:lpstr>
    </vt:vector>
  </TitlesOfParts>
  <Company>BSFG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STAFF MEETING</dc:title>
  <dc:creator>Fiona Duffy</dc:creator>
  <cp:lastModifiedBy>Myra Mughal</cp:lastModifiedBy>
  <cp:revision>313</cp:revision>
  <cp:lastPrinted>2018-10-09T07:14:50Z</cp:lastPrinted>
  <dcterms:created xsi:type="dcterms:W3CDTF">2017-12-11T10:30:46Z</dcterms:created>
  <dcterms:modified xsi:type="dcterms:W3CDTF">2024-07-17T08:57:04Z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KStevenson@brentford.hounslow.sch.uk</vt:lpwstr>
  </property>
  <property fmtid="{D5CDD505-2E9C-101B-9397-08002B2CF9AE}" pid="5" name="MSIP_Label_eae28bff-71c8-45f0-930c-ed5f9784e5a4_SetDate">
    <vt:lpwstr>2018-07-08T16:44:17.1040360Z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Extended_MSFT_Method">
    <vt:lpwstr>Automatic</vt:lpwstr>
  </property>
  <property fmtid="{D5CDD505-2E9C-101B-9397-08002B2CF9AE}" pid="9" name="Sensitivity">
    <vt:lpwstr>General</vt:lpwstr>
  </property>
</Properties>
</file>