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0" r:id="rId1"/>
  </p:sldMasterIdLst>
  <p:sldIdLst>
    <p:sldId id="256" r:id="rId2"/>
    <p:sldId id="257" r:id="rId3"/>
    <p:sldId id="258" r:id="rId4"/>
    <p:sldId id="263" r:id="rId5"/>
    <p:sldId id="264" r:id="rId6"/>
    <p:sldId id="265" r:id="rId7"/>
    <p:sldId id="266" r:id="rId8"/>
    <p:sldId id="267" r:id="rId9"/>
    <p:sldId id="269" r:id="rId10"/>
    <p:sldId id="270" r:id="rId11"/>
    <p:sldId id="268" r:id="rId12"/>
    <p:sldId id="271" r:id="rId13"/>
    <p:sldId id="260" r:id="rId14"/>
    <p:sldId id="261" r:id="rId15"/>
    <p:sldId id="259" r:id="rId16"/>
    <p:sldId id="262" r:id="rId17"/>
    <p:sldId id="272" r:id="rId18"/>
    <p:sldId id="273" r:id="rId19"/>
    <p:sldId id="274" r:id="rId20"/>
    <p:sldId id="275" r:id="rId2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151B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40" autoAdjust="0"/>
    <p:restoredTop sz="94660"/>
  </p:normalViewPr>
  <p:slideViewPr>
    <p:cSldViewPr snapToGrid="0">
      <p:cViewPr varScale="1">
        <p:scale>
          <a:sx n="73" d="100"/>
          <a:sy n="73" d="100"/>
        </p:scale>
        <p:origin x="123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2063115" y="630937"/>
            <a:ext cx="5230368"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808892" y="1098388"/>
            <a:ext cx="7738814" cy="4394988"/>
          </a:xfrm>
        </p:spPr>
        <p:txBody>
          <a:bodyPr anchor="ctr">
            <a:noAutofit/>
          </a:bodyPr>
          <a:lstStyle>
            <a:lvl1pPr algn="ctr">
              <a:defRPr sz="7500" spc="600" baseline="0"/>
            </a:lvl1pPr>
          </a:lstStyle>
          <a:p>
            <a:r>
              <a:rPr lang="en-US" smtClean="0"/>
              <a:t>Click to edit Master title style</a:t>
            </a:r>
            <a:endParaRPr lang="en-US" dirty="0"/>
          </a:p>
        </p:txBody>
      </p:sp>
      <p:sp>
        <p:nvSpPr>
          <p:cNvPr id="3" name="Subtitle 2"/>
          <p:cNvSpPr>
            <a:spLocks noGrp="1"/>
          </p:cNvSpPr>
          <p:nvPr>
            <p:ph type="subTitle" idx="1"/>
          </p:nvPr>
        </p:nvSpPr>
        <p:spPr>
          <a:xfrm>
            <a:off x="1661284" y="5979197"/>
            <a:ext cx="6034030" cy="742279"/>
          </a:xfrm>
        </p:spPr>
        <p:txBody>
          <a:bodyPr anchor="t">
            <a:normAutofit/>
          </a:bodyPr>
          <a:lstStyle>
            <a:lvl1pPr marL="0" indent="0" algn="ctr">
              <a:lnSpc>
                <a:spcPct val="100000"/>
              </a:lnSpc>
              <a:buNone/>
              <a:defRPr sz="1500" b="1" i="0" cap="all" spc="300" baseline="0">
                <a:solidFill>
                  <a:schemeClr val="tx2"/>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808892" y="6375679"/>
            <a:ext cx="1747292" cy="348462"/>
          </a:xfrm>
        </p:spPr>
        <p:txBody>
          <a:bodyPr/>
          <a:lstStyle>
            <a:lvl1pPr>
              <a:defRPr baseline="0">
                <a:solidFill>
                  <a:schemeClr val="accent1">
                    <a:lumMod val="50000"/>
                  </a:schemeClr>
                </a:solidFill>
              </a:defRPr>
            </a:lvl1pPr>
          </a:lstStyle>
          <a:p>
            <a:fld id="{9334D819-9F07-4261-B09B-9E467E5D9002}" type="datetimeFigureOut">
              <a:rPr lang="en-US" smtClean="0"/>
              <a:pPr/>
              <a:t>5/12/2020</a:t>
            </a:fld>
            <a:endParaRPr lang="en-US" dirty="0"/>
          </a:p>
        </p:txBody>
      </p:sp>
      <p:sp>
        <p:nvSpPr>
          <p:cNvPr id="5" name="Footer Placeholder 4"/>
          <p:cNvSpPr>
            <a:spLocks noGrp="1"/>
          </p:cNvSpPr>
          <p:nvPr>
            <p:ph type="ftr" sz="quarter" idx="11"/>
          </p:nvPr>
        </p:nvSpPr>
        <p:spPr>
          <a:xfrm>
            <a:off x="3135249" y="6375679"/>
            <a:ext cx="3086100" cy="345796"/>
          </a:xfrm>
        </p:spPr>
        <p:txBody>
          <a:bodyPr/>
          <a:lstStyle>
            <a:lvl1pPr>
              <a:defRPr baseline="0">
                <a:solidFill>
                  <a:schemeClr val="accent1">
                    <a:lumMod val="50000"/>
                  </a:schemeClr>
                </a:solidFill>
              </a:defRPr>
            </a:lvl1pPr>
          </a:lstStyle>
          <a:p>
            <a:endParaRPr lang="en-US" dirty="0"/>
          </a:p>
        </p:txBody>
      </p:sp>
      <p:sp>
        <p:nvSpPr>
          <p:cNvPr id="6" name="Slide Number Placeholder 5"/>
          <p:cNvSpPr>
            <a:spLocks noGrp="1"/>
          </p:cNvSpPr>
          <p:nvPr>
            <p:ph type="sldNum" sz="quarter" idx="12"/>
          </p:nvPr>
        </p:nvSpPr>
        <p:spPr>
          <a:xfrm>
            <a:off x="6800414" y="6375679"/>
            <a:ext cx="1747292" cy="345796"/>
          </a:xfrm>
        </p:spPr>
        <p:txBody>
          <a:bodyPr/>
          <a:lstStyle>
            <a:lvl1pPr>
              <a:defRPr baseline="0">
                <a:solidFill>
                  <a:schemeClr val="accent1">
                    <a:lumMod val="50000"/>
                  </a:schemeClr>
                </a:solidFill>
              </a:defRPr>
            </a:lvl1pPr>
          </a:lstStyle>
          <a:p>
            <a:fld id="{71766878-3199-4EAB-94E7-2D6D11070E14}" type="slidenum">
              <a:rPr lang="en-US" smtClean="0"/>
              <a:pPr/>
              <a:t>‹#›</a:t>
            </a:fld>
            <a:endParaRPr lang="en-US" dirty="0"/>
          </a:p>
        </p:txBody>
      </p:sp>
      <p:sp>
        <p:nvSpPr>
          <p:cNvPr id="13" name="Rectangle 12"/>
          <p:cNvSpPr/>
          <p:nvPr/>
        </p:nvSpPr>
        <p:spPr>
          <a:xfrm>
            <a:off x="0" y="0"/>
            <a:ext cx="21259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title="left edge border"/>
          <p:cNvSpPr/>
          <p:nvPr/>
        </p:nvSpPr>
        <p:spPr>
          <a:xfrm>
            <a:off x="0" y="0"/>
            <a:ext cx="21259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3294962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smtClean="0"/>
              <a:t>5/12/2020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smtClean="0"/>
              <a:t>‹#›</a:t>
            </a:fld>
            <a:endParaRPr lang="en-US" dirty="0"/>
          </a:p>
        </p:txBody>
      </p:sp>
    </p:spTree>
    <p:extLst>
      <p:ext uri="{BB962C8B-B14F-4D97-AF65-F5344CB8AC3E}">
        <p14:creationId xmlns:p14="http://schemas.microsoft.com/office/powerpoint/2010/main" val="32758473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11" name="Freeform 6"/>
          <p:cNvSpPr/>
          <p:nvPr/>
        </p:nvSpPr>
        <p:spPr bwMode="auto">
          <a:xfrm>
            <a:off x="0" y="0"/>
            <a:ext cx="2110979"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bg2"/>
          </a:solidFill>
          <a:ln w="0">
            <a:noFill/>
            <a:prstDash val="solid"/>
            <a:round/>
            <a:headEnd/>
            <a:tailEnd/>
          </a:ln>
        </p:spPr>
      </p:sp>
      <p:sp>
        <p:nvSpPr>
          <p:cNvPr id="2" name="Title 1"/>
          <p:cNvSpPr>
            <a:spLocks noGrp="1"/>
          </p:cNvSpPr>
          <p:nvPr>
            <p:ph type="title"/>
          </p:nvPr>
        </p:nvSpPr>
        <p:spPr>
          <a:xfrm>
            <a:off x="2432197" y="1073889"/>
            <a:ext cx="6140303" cy="4064627"/>
          </a:xfrm>
        </p:spPr>
        <p:txBody>
          <a:bodyPr anchor="b">
            <a:normAutofit/>
          </a:bodyPr>
          <a:lstStyle>
            <a:lvl1pPr>
              <a:defRPr sz="6300" spc="600"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2432198" y="5159782"/>
            <a:ext cx="5263116" cy="951135"/>
          </a:xfrm>
        </p:spPr>
        <p:txBody>
          <a:bodyPr>
            <a:normAutofit/>
          </a:bodyPr>
          <a:lstStyle>
            <a:lvl1pPr marL="0" indent="0">
              <a:lnSpc>
                <a:spcPct val="100000"/>
              </a:lnSpc>
              <a:buNone/>
              <a:defRPr sz="1500" b="1" i="0" cap="all" spc="300" baseline="0">
                <a:solidFill>
                  <a:schemeClr val="accent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2427410" y="6375679"/>
            <a:ext cx="1120460" cy="348462"/>
          </a:xfrm>
        </p:spPr>
        <p:txBody>
          <a:bodyPr/>
          <a:lstStyle>
            <a:lvl1pPr>
              <a:defRPr baseline="0">
                <a:solidFill>
                  <a:schemeClr val="tx2"/>
                </a:solidFill>
              </a:defRPr>
            </a:lvl1pPr>
          </a:lstStyle>
          <a:p>
            <a:fld id="{9334D819-9F07-4261-B09B-9E467E5D9002}" type="datetimeFigureOut">
              <a:rPr lang="en-US" smtClean="0"/>
              <a:pPr/>
              <a:t>5/12/2020</a:t>
            </a:fld>
            <a:endParaRPr lang="en-US" dirty="0"/>
          </a:p>
        </p:txBody>
      </p:sp>
      <p:sp>
        <p:nvSpPr>
          <p:cNvPr id="5" name="Footer Placeholder 4"/>
          <p:cNvSpPr>
            <a:spLocks noGrp="1"/>
          </p:cNvSpPr>
          <p:nvPr>
            <p:ph type="ftr" sz="quarter" idx="11"/>
          </p:nvPr>
        </p:nvSpPr>
        <p:spPr>
          <a:xfrm>
            <a:off x="3959298" y="6375679"/>
            <a:ext cx="3086100" cy="345796"/>
          </a:xfrm>
        </p:spPr>
        <p:txBody>
          <a:bodyPr/>
          <a:lstStyle>
            <a:lvl1pP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7456825" y="6375679"/>
            <a:ext cx="1115675" cy="345796"/>
          </a:xfrm>
        </p:spPr>
        <p:txBody>
          <a:bodyPr/>
          <a:lstStyle>
            <a:lvl1pPr>
              <a:defRPr baseline="0">
                <a:solidFill>
                  <a:schemeClr val="tx2"/>
                </a:solidFill>
              </a:defRPr>
            </a:lvl1pPr>
          </a:lstStyle>
          <a:p>
            <a:fld id="{71766878-3199-4EAB-94E7-2D6D11070E14}" type="slidenum">
              <a:rPr lang="en-US" smtClean="0"/>
              <a:pPr/>
              <a:t>‹#›</a:t>
            </a:fld>
            <a:endParaRPr lang="en-US" dirty="0"/>
          </a:p>
        </p:txBody>
      </p:sp>
      <p:sp>
        <p:nvSpPr>
          <p:cNvPr id="16" name="Freeform 11"/>
          <p:cNvSpPr/>
          <p:nvPr/>
        </p:nvSpPr>
        <p:spPr bwMode="auto">
          <a:xfrm>
            <a:off x="655786" y="0"/>
            <a:ext cx="1234679"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nvGrpSpPr>
          <p:cNvPr id="7" name="Group 6" title="left scallop shape"/>
          <p:cNvGrpSpPr/>
          <p:nvPr/>
        </p:nvGrpSpPr>
        <p:grpSpPr>
          <a:xfrm>
            <a:off x="0" y="0"/>
            <a:ext cx="2110979" cy="6858000"/>
            <a:chOff x="0" y="0"/>
            <a:chExt cx="2110979" cy="6858000"/>
          </a:xfrm>
        </p:grpSpPr>
        <p:sp>
          <p:nvSpPr>
            <p:cNvPr id="9" name="Freeform 8" title="left scallop shape"/>
            <p:cNvSpPr/>
            <p:nvPr/>
          </p:nvSpPr>
          <p:spPr bwMode="auto">
            <a:xfrm>
              <a:off x="0" y="0"/>
              <a:ext cx="2110979"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0" name="Freeform 11" title="left scallop inline"/>
            <p:cNvSpPr/>
            <p:nvPr/>
          </p:nvSpPr>
          <p:spPr bwMode="auto">
            <a:xfrm>
              <a:off x="655786" y="0"/>
              <a:ext cx="1234679"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extLst>
      <p:ext uri="{BB962C8B-B14F-4D97-AF65-F5344CB8AC3E}">
        <p14:creationId xmlns:p14="http://schemas.microsoft.com/office/powerpoint/2010/main" val="1020739507"/>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42975" y="2286000"/>
            <a:ext cx="3593592" cy="36195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985846" y="2286000"/>
            <a:ext cx="3593592" cy="36195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334D819-9F07-4261-B09B-9E467E5D9002}" type="datetimeFigureOut">
              <a:rPr lang="en-US" smtClean="0"/>
              <a:t>5/12/2020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1766878-3199-4EAB-94E7-2D6D11070E14}" type="slidenum">
              <a:rPr lang="en-US" smtClean="0"/>
              <a:t>‹#›</a:t>
            </a:fld>
            <a:endParaRPr lang="en-US" dirty="0"/>
          </a:p>
        </p:txBody>
      </p:sp>
    </p:spTree>
    <p:extLst>
      <p:ext uri="{BB962C8B-B14F-4D97-AF65-F5344CB8AC3E}">
        <p14:creationId xmlns:p14="http://schemas.microsoft.com/office/powerpoint/2010/main" val="1653837797"/>
      </p:ext>
    </p:extLst>
  </p:cSld>
  <p:clrMapOvr>
    <a:masterClrMapping/>
  </p:clrMapOvr>
  <p:extLst mod="1">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42975" y="381001"/>
            <a:ext cx="7629525" cy="149351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41832" y="2199634"/>
            <a:ext cx="3611880" cy="632529"/>
          </a:xfrm>
        </p:spPr>
        <p:txBody>
          <a:bodyPr anchor="b">
            <a:noAutofit/>
          </a:bodyPr>
          <a:lstStyle>
            <a:lvl1pPr marL="0" indent="0">
              <a:lnSpc>
                <a:spcPct val="100000"/>
              </a:lnSpc>
              <a:buNone/>
              <a:defRPr sz="1800" b="1" cap="all" spc="150"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941832" y="2909102"/>
            <a:ext cx="3611880" cy="299639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975398" y="2199634"/>
            <a:ext cx="3611880" cy="632529"/>
          </a:xfrm>
        </p:spPr>
        <p:txBody>
          <a:bodyPr anchor="b">
            <a:noAutofit/>
          </a:bodyPr>
          <a:lstStyle>
            <a:lvl1pPr marL="0" indent="0">
              <a:lnSpc>
                <a:spcPct val="100000"/>
              </a:lnSpc>
              <a:buNone/>
              <a:defRPr sz="1800" b="1" cap="all" spc="150"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975398" y="2909102"/>
            <a:ext cx="3611880" cy="299639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334D819-9F07-4261-B09B-9E467E5D9002}" type="datetimeFigureOut">
              <a:rPr lang="en-US" smtClean="0"/>
              <a:t>5/12/2020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1766878-3199-4EAB-94E7-2D6D11070E14}" type="slidenum">
              <a:rPr lang="en-US" smtClean="0"/>
              <a:t>‹#›</a:t>
            </a:fld>
            <a:endParaRPr lang="en-US" dirty="0"/>
          </a:p>
        </p:txBody>
      </p:sp>
    </p:spTree>
    <p:extLst>
      <p:ext uri="{BB962C8B-B14F-4D97-AF65-F5344CB8AC3E}">
        <p14:creationId xmlns:p14="http://schemas.microsoft.com/office/powerpoint/2010/main" val="912963661"/>
      </p:ext>
    </p:extLst>
  </p:cSld>
  <p:clrMapOvr>
    <a:masterClrMapping/>
  </p:clrMapOvr>
  <p:extLst mod="1">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334D819-9F07-4261-B09B-9E467E5D9002}" type="datetimeFigureOut">
              <a:rPr lang="en-US" smtClean="0"/>
              <a:t>5/12/2020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1766878-3199-4EAB-94E7-2D6D11070E14}" type="slidenum">
              <a:rPr lang="en-US" smtClean="0"/>
              <a:t>‹#›</a:t>
            </a:fld>
            <a:endParaRPr lang="en-US" dirty="0"/>
          </a:p>
        </p:txBody>
      </p:sp>
    </p:spTree>
    <p:extLst>
      <p:ext uri="{BB962C8B-B14F-4D97-AF65-F5344CB8AC3E}">
        <p14:creationId xmlns:p14="http://schemas.microsoft.com/office/powerpoint/2010/main" val="36766275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34D819-9F07-4261-B09B-9E467E5D9002}" type="datetimeFigureOut">
              <a:rPr lang="en-US" smtClean="0"/>
              <a:t>5/12/2020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1766878-3199-4EAB-94E7-2D6D11070E14}" type="slidenum">
              <a:rPr lang="en-US" smtClean="0"/>
              <a:t>‹#›</a:t>
            </a:fld>
            <a:endParaRPr lang="en-US" dirty="0"/>
          </a:p>
        </p:txBody>
      </p:sp>
    </p:spTree>
    <p:extLst>
      <p:ext uri="{BB962C8B-B14F-4D97-AF65-F5344CB8AC3E}">
        <p14:creationId xmlns:p14="http://schemas.microsoft.com/office/powerpoint/2010/main" val="25988106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5542359" y="0"/>
            <a:ext cx="3601641"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6253414" y="457200"/>
            <a:ext cx="2319086" cy="1196671"/>
          </a:xfrm>
        </p:spPr>
        <p:txBody>
          <a:bodyPr anchor="b">
            <a:normAutofit/>
          </a:bodyPr>
          <a:lstStyle>
            <a:lvl1pPr>
              <a:lnSpc>
                <a:spcPct val="100000"/>
              </a:lnSpc>
              <a:defRPr sz="1800" b="1" i="0" cap="all" spc="225" baseline="0">
                <a:solidFill>
                  <a:schemeClr val="accent1"/>
                </a:solidFill>
                <a:latin typeface="+mn-lt"/>
              </a:defRPr>
            </a:lvl1pPr>
          </a:lstStyle>
          <a:p>
            <a:r>
              <a:rPr lang="en-US" smtClean="0"/>
              <a:t>Click to edit Master title style</a:t>
            </a:r>
            <a:endParaRPr lang="en-US" dirty="0"/>
          </a:p>
        </p:txBody>
      </p:sp>
      <p:sp>
        <p:nvSpPr>
          <p:cNvPr id="3" name="Content Placeholder 2"/>
          <p:cNvSpPr>
            <a:spLocks noGrp="1"/>
          </p:cNvSpPr>
          <p:nvPr>
            <p:ph idx="1"/>
          </p:nvPr>
        </p:nvSpPr>
        <p:spPr>
          <a:xfrm>
            <a:off x="573788" y="920377"/>
            <a:ext cx="4618814" cy="4985124"/>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53414" y="1741336"/>
            <a:ext cx="2319086" cy="4164164"/>
          </a:xfrm>
        </p:spPr>
        <p:txBody>
          <a:bodyPr>
            <a:normAutofit/>
          </a:bodyPr>
          <a:lstStyle>
            <a:lvl1pPr marL="0" indent="0">
              <a:lnSpc>
                <a:spcPct val="110000"/>
              </a:lnSpc>
              <a:spcBef>
                <a:spcPts val="1200"/>
              </a:spcBef>
              <a:buNone/>
              <a:defRPr sz="1400" baseline="0">
                <a:solidFill>
                  <a:schemeClr val="bg2"/>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a:xfrm>
            <a:off x="573789" y="6375679"/>
            <a:ext cx="925016" cy="348462"/>
          </a:xfrm>
        </p:spPr>
        <p:txBody>
          <a:bodyPr/>
          <a:lstStyle/>
          <a:p>
            <a:fld id="{9334D819-9F07-4261-B09B-9E467E5D9002}" type="datetimeFigureOut">
              <a:rPr lang="en-US" smtClean="0"/>
              <a:t>5/12/2020</a:t>
            </a:fld>
            <a:endParaRPr lang="en-US" dirty="0"/>
          </a:p>
        </p:txBody>
      </p:sp>
      <p:sp>
        <p:nvSpPr>
          <p:cNvPr id="6" name="Footer Placeholder 5"/>
          <p:cNvSpPr>
            <a:spLocks noGrp="1"/>
          </p:cNvSpPr>
          <p:nvPr>
            <p:ph type="ftr" sz="quarter" idx="11"/>
          </p:nvPr>
        </p:nvSpPr>
        <p:spPr>
          <a:xfrm>
            <a:off x="1577716" y="6375679"/>
            <a:ext cx="2611634" cy="345796"/>
          </a:xfrm>
        </p:spPr>
        <p:txBody>
          <a:bodyPr/>
          <a:lstStyle/>
          <a:p>
            <a:endParaRPr lang="en-US" dirty="0"/>
          </a:p>
        </p:txBody>
      </p:sp>
      <p:sp>
        <p:nvSpPr>
          <p:cNvPr id="7" name="Slide Number Placeholder 6"/>
          <p:cNvSpPr>
            <a:spLocks noGrp="1"/>
          </p:cNvSpPr>
          <p:nvPr>
            <p:ph type="sldNum" sz="quarter" idx="12"/>
          </p:nvPr>
        </p:nvSpPr>
        <p:spPr>
          <a:xfrm>
            <a:off x="4268261" y="6375679"/>
            <a:ext cx="924342" cy="345796"/>
          </a:xfrm>
        </p:spPr>
        <p:txBody>
          <a:bodyPr/>
          <a:lstStyle/>
          <a:p>
            <a:fld id="{71766878-3199-4EAB-94E7-2D6D11070E14}" type="slidenum">
              <a:rPr lang="en-US" smtClean="0"/>
              <a:t>‹#›</a:t>
            </a:fld>
            <a:endParaRPr lang="en-US" dirty="0"/>
          </a:p>
        </p:txBody>
      </p:sp>
      <p:sp>
        <p:nvSpPr>
          <p:cNvPr id="8" name="Rectangle 7"/>
          <p:cNvSpPr/>
          <p:nvPr/>
        </p:nvSpPr>
        <p:spPr>
          <a:xfrm>
            <a:off x="0"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title="left edge border"/>
          <p:cNvSpPr/>
          <p:nvPr/>
        </p:nvSpPr>
        <p:spPr>
          <a:xfrm>
            <a:off x="0"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338751211"/>
      </p:ext>
    </p:extLst>
  </p:cSld>
  <p:clrMapOvr>
    <a:masterClrMapping/>
  </p:clrMapOvr>
  <p:extLst mod="1">
    <p:ext uri="{DCECCB84-F9BA-43D5-87BE-67443E8EF086}">
      <p15:sldGuideLst xmlns:p15="http://schemas.microsoft.com/office/powerpoint/2012/main">
        <p15:guide id="1" orient="horz" pos="696"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12598" y="1"/>
            <a:ext cx="5516689" cy="685799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11" name="Freeform 11" title="right scallop background shape"/>
          <p:cNvSpPr/>
          <p:nvPr/>
        </p:nvSpPr>
        <p:spPr bwMode="auto">
          <a:xfrm>
            <a:off x="5542359" y="0"/>
            <a:ext cx="3601641"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p:cNvSpPr/>
          <p:nvPr/>
        </p:nvSpPr>
        <p:spPr>
          <a:xfrm>
            <a:off x="0"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253413" y="457200"/>
            <a:ext cx="2319088" cy="1196670"/>
          </a:xfrm>
        </p:spPr>
        <p:txBody>
          <a:bodyPr anchor="b">
            <a:normAutofit/>
          </a:bodyPr>
          <a:lstStyle>
            <a:lvl1pPr>
              <a:lnSpc>
                <a:spcPct val="100000"/>
              </a:lnSpc>
              <a:defRPr sz="1800" b="1" i="0" spc="225" baseline="0">
                <a:solidFill>
                  <a:schemeClr val="accent1"/>
                </a:solidFill>
                <a:latin typeface="+mn-lt"/>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6253413" y="1741336"/>
            <a:ext cx="2319088" cy="4164164"/>
          </a:xfrm>
        </p:spPr>
        <p:txBody>
          <a:bodyPr>
            <a:normAutofit/>
          </a:bodyPr>
          <a:lstStyle>
            <a:lvl1pPr marL="0" indent="0">
              <a:lnSpc>
                <a:spcPct val="110000"/>
              </a:lnSpc>
              <a:spcBef>
                <a:spcPts val="1200"/>
              </a:spcBef>
              <a:buNone/>
              <a:defRPr sz="1400" baseline="0">
                <a:solidFill>
                  <a:schemeClr val="bg2"/>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a:xfrm>
            <a:off x="574463" y="6375679"/>
            <a:ext cx="924342" cy="348462"/>
          </a:xfrm>
        </p:spPr>
        <p:txBody>
          <a:bodyPr/>
          <a:lstStyle/>
          <a:p>
            <a:fld id="{9334D819-9F07-4261-B09B-9E467E5D9002}" type="datetimeFigureOut">
              <a:rPr lang="en-US" smtClean="0"/>
              <a:t>5/12/2020</a:t>
            </a:fld>
            <a:endParaRPr lang="en-US" dirty="0"/>
          </a:p>
        </p:txBody>
      </p:sp>
      <p:sp>
        <p:nvSpPr>
          <p:cNvPr id="6" name="Footer Placeholder 5"/>
          <p:cNvSpPr>
            <a:spLocks noGrp="1"/>
          </p:cNvSpPr>
          <p:nvPr>
            <p:ph type="ftr" sz="quarter" idx="11"/>
          </p:nvPr>
        </p:nvSpPr>
        <p:spPr>
          <a:xfrm>
            <a:off x="1577716" y="6375679"/>
            <a:ext cx="2611634" cy="345796"/>
          </a:xfrm>
        </p:spPr>
        <p:txBody>
          <a:bodyPr/>
          <a:lstStyle/>
          <a:p>
            <a:endParaRPr lang="en-US" dirty="0"/>
          </a:p>
        </p:txBody>
      </p:sp>
      <p:sp>
        <p:nvSpPr>
          <p:cNvPr id="7" name="Slide Number Placeholder 6"/>
          <p:cNvSpPr>
            <a:spLocks noGrp="1"/>
          </p:cNvSpPr>
          <p:nvPr>
            <p:ph type="sldNum" sz="quarter" idx="12"/>
          </p:nvPr>
        </p:nvSpPr>
        <p:spPr>
          <a:xfrm>
            <a:off x="4256153" y="6375679"/>
            <a:ext cx="947460" cy="345796"/>
          </a:xfrm>
        </p:spPr>
        <p:txBody>
          <a:bodyPr/>
          <a:lstStyle/>
          <a:p>
            <a:fld id="{71766878-3199-4EAB-94E7-2D6D11070E14}" type="slidenum">
              <a:rPr lang="en-US" smtClean="0"/>
              <a:t>‹#›</a:t>
            </a:fld>
            <a:endParaRPr lang="en-US" dirty="0"/>
          </a:p>
        </p:txBody>
      </p:sp>
      <p:sp>
        <p:nvSpPr>
          <p:cNvPr id="13" name="Rectangle 12" title="left edge border"/>
          <p:cNvSpPr/>
          <p:nvPr/>
        </p:nvSpPr>
        <p:spPr>
          <a:xfrm>
            <a:off x="0"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5306699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smtClean="0"/>
              <a:t>5/12/2020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smtClean="0"/>
              <a:t>‹#›</a:t>
            </a:fld>
            <a:endParaRPr lang="en-US" dirty="0"/>
          </a:p>
        </p:txBody>
      </p:sp>
    </p:spTree>
    <p:extLst>
      <p:ext uri="{BB962C8B-B14F-4D97-AF65-F5344CB8AC3E}">
        <p14:creationId xmlns:p14="http://schemas.microsoft.com/office/powerpoint/2010/main" val="2927324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96911" y="382386"/>
            <a:ext cx="1771930" cy="560040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42974" y="382386"/>
            <a:ext cx="5809517" cy="560040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smtClean="0"/>
              <a:t>5/12/2020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smtClean="0"/>
              <a:t>‹#›</a:t>
            </a:fld>
            <a:endParaRPr lang="en-US" dirty="0"/>
          </a:p>
        </p:txBody>
      </p:sp>
    </p:spTree>
    <p:extLst>
      <p:ext uri="{BB962C8B-B14F-4D97-AF65-F5344CB8AC3E}">
        <p14:creationId xmlns:p14="http://schemas.microsoft.com/office/powerpoint/2010/main" val="16142262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38758" y="382385"/>
            <a:ext cx="7633742" cy="1492132"/>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38758" y="2286002"/>
            <a:ext cx="7633742" cy="359359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38758" y="6375679"/>
            <a:ext cx="1747292" cy="348462"/>
          </a:xfrm>
          <a:prstGeom prst="rect">
            <a:avLst/>
          </a:prstGeom>
        </p:spPr>
        <p:txBody>
          <a:bodyPr vert="horz" lIns="91440" tIns="45720" rIns="91440" bIns="45720" rtlCol="0" anchor="ctr"/>
          <a:lstStyle>
            <a:lvl1pPr algn="l">
              <a:defRPr sz="1000">
                <a:solidFill>
                  <a:schemeClr val="tx1">
                    <a:lumMod val="65000"/>
                    <a:lumOff val="35000"/>
                  </a:schemeClr>
                </a:solidFill>
              </a:defRPr>
            </a:lvl1pPr>
          </a:lstStyle>
          <a:p>
            <a:fld id="{9334D819-9F07-4261-B09B-9E467E5D9002}" type="datetimeFigureOut">
              <a:rPr lang="en-US" smtClean="0"/>
              <a:pPr/>
              <a:t>5/12/2020</a:t>
            </a:fld>
            <a:endParaRPr lang="en-US" dirty="0"/>
          </a:p>
        </p:txBody>
      </p:sp>
      <p:sp>
        <p:nvSpPr>
          <p:cNvPr id="5" name="Footer Placeholder 4"/>
          <p:cNvSpPr>
            <a:spLocks noGrp="1"/>
          </p:cNvSpPr>
          <p:nvPr>
            <p:ph type="ftr" sz="quarter" idx="3"/>
          </p:nvPr>
        </p:nvSpPr>
        <p:spPr>
          <a:xfrm>
            <a:off x="3028950" y="6375679"/>
            <a:ext cx="3086100" cy="345796"/>
          </a:xfrm>
          <a:prstGeom prst="rect">
            <a:avLst/>
          </a:prstGeom>
        </p:spPr>
        <p:txBody>
          <a:bodyPr vert="horz" lIns="91440" tIns="45720" rIns="91440" bIns="45720" rtlCol="0" anchor="ctr"/>
          <a:lstStyle>
            <a:lvl1pPr algn="ctr">
              <a:defRPr sz="1000">
                <a:solidFill>
                  <a:schemeClr val="tx1">
                    <a:lumMod val="65000"/>
                    <a:lumOff val="35000"/>
                  </a:schemeClr>
                </a:solidFill>
              </a:defRPr>
            </a:lvl1pPr>
          </a:lstStyle>
          <a:p>
            <a:endParaRPr lang="en-US" dirty="0"/>
          </a:p>
        </p:txBody>
      </p:sp>
      <p:sp>
        <p:nvSpPr>
          <p:cNvPr id="6" name="Slide Number Placeholder 5"/>
          <p:cNvSpPr>
            <a:spLocks noGrp="1"/>
          </p:cNvSpPr>
          <p:nvPr>
            <p:ph type="sldNum" sz="quarter" idx="4"/>
          </p:nvPr>
        </p:nvSpPr>
        <p:spPr>
          <a:xfrm>
            <a:off x="6457951" y="6375679"/>
            <a:ext cx="2114549" cy="345796"/>
          </a:xfrm>
          <a:prstGeom prst="rect">
            <a:avLst/>
          </a:prstGeom>
        </p:spPr>
        <p:txBody>
          <a:bodyPr vert="horz" lIns="91440" tIns="45720" rIns="91440" bIns="45720" rtlCol="0" anchor="ctr"/>
          <a:lstStyle>
            <a:lvl1pPr algn="r">
              <a:defRPr sz="1000">
                <a:solidFill>
                  <a:schemeClr val="tx1">
                    <a:lumMod val="65000"/>
                    <a:lumOff val="35000"/>
                  </a:schemeClr>
                </a:solidFill>
              </a:defRPr>
            </a:lvl1pPr>
          </a:lstStyle>
          <a:p>
            <a:fld id="{71766878-3199-4EAB-94E7-2D6D11070E14}" type="slidenum">
              <a:rPr lang="en-US" smtClean="0"/>
              <a:pPr/>
              <a:t>‹#›</a:t>
            </a:fld>
            <a:endParaRPr lang="en-US" dirty="0"/>
          </a:p>
        </p:txBody>
      </p:sp>
      <p:sp>
        <p:nvSpPr>
          <p:cNvPr id="12" name="Rectangle 11"/>
          <p:cNvSpPr/>
          <p:nvPr/>
        </p:nvSpPr>
        <p:spPr>
          <a:xfrm>
            <a:off x="8931402"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title="right edge border"/>
          <p:cNvSpPr/>
          <p:nvPr/>
        </p:nvSpPr>
        <p:spPr>
          <a:xfrm>
            <a:off x="8931402"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Freeform 5"/>
          <p:cNvSpPr/>
          <p:nvPr/>
        </p:nvSpPr>
        <p:spPr bwMode="auto">
          <a:xfrm>
            <a:off x="1" y="0"/>
            <a:ext cx="679090" cy="6858000"/>
          </a:xfrm>
          <a:custGeom>
            <a:avLst/>
            <a:gdLst/>
            <a:ahLst/>
            <a:cxnLst/>
            <a:rect l="0" t="0" r="r" b="b"/>
            <a:pathLst>
              <a:path w="211" h="2160">
                <a:moveTo>
                  <a:pt x="155" y="1728"/>
                </a:moveTo>
                <a:cubicBezTo>
                  <a:pt x="155" y="1620"/>
                  <a:pt x="211" y="1620"/>
                  <a:pt x="211" y="1512"/>
                </a:cubicBezTo>
                <a:cubicBezTo>
                  <a:pt x="211" y="1404"/>
                  <a:pt x="155" y="1404"/>
                  <a:pt x="155" y="1296"/>
                </a:cubicBezTo>
                <a:cubicBezTo>
                  <a:pt x="155" y="1188"/>
                  <a:pt x="211" y="1188"/>
                  <a:pt x="211" y="1080"/>
                </a:cubicBezTo>
                <a:cubicBezTo>
                  <a:pt x="211" y="972"/>
                  <a:pt x="155" y="972"/>
                  <a:pt x="155" y="864"/>
                </a:cubicBezTo>
                <a:cubicBezTo>
                  <a:pt x="155" y="756"/>
                  <a:pt x="211" y="756"/>
                  <a:pt x="211" y="648"/>
                </a:cubicBezTo>
                <a:cubicBezTo>
                  <a:pt x="211" y="540"/>
                  <a:pt x="155" y="540"/>
                  <a:pt x="155" y="432"/>
                </a:cubicBezTo>
                <a:cubicBezTo>
                  <a:pt x="155" y="324"/>
                  <a:pt x="211" y="324"/>
                  <a:pt x="211" y="216"/>
                </a:cubicBezTo>
                <a:cubicBezTo>
                  <a:pt x="211" y="108"/>
                  <a:pt x="155" y="108"/>
                  <a:pt x="155" y="0"/>
                </a:cubicBezTo>
                <a:cubicBezTo>
                  <a:pt x="0" y="0"/>
                  <a:pt x="0" y="0"/>
                  <a:pt x="0" y="0"/>
                </a:cubicBezTo>
                <a:cubicBezTo>
                  <a:pt x="0" y="2160"/>
                  <a:pt x="0" y="2160"/>
                  <a:pt x="0" y="2160"/>
                </a:cubicBezTo>
                <a:cubicBezTo>
                  <a:pt x="155" y="2160"/>
                  <a:pt x="155" y="2160"/>
                  <a:pt x="155" y="2160"/>
                </a:cubicBezTo>
                <a:cubicBezTo>
                  <a:pt x="155" y="2052"/>
                  <a:pt x="211" y="2052"/>
                  <a:pt x="211" y="1944"/>
                </a:cubicBezTo>
                <a:cubicBezTo>
                  <a:pt x="211" y="1836"/>
                  <a:pt x="155" y="1836"/>
                  <a:pt x="155" y="1728"/>
                </a:cubicBezTo>
                <a:close/>
              </a:path>
            </a:pathLst>
          </a:custGeom>
          <a:solidFill>
            <a:schemeClr val="tx2"/>
          </a:solidFill>
          <a:ln>
            <a:noFill/>
          </a:ln>
        </p:spPr>
      </p:sp>
    </p:spTree>
    <p:extLst>
      <p:ext uri="{BB962C8B-B14F-4D97-AF65-F5344CB8AC3E}">
        <p14:creationId xmlns:p14="http://schemas.microsoft.com/office/powerpoint/2010/main" val="39728924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5100" kern="1200" cap="all" spc="150" baseline="0">
          <a:solidFill>
            <a:schemeClr val="tx2"/>
          </a:solidFill>
          <a:latin typeface="+mj-lt"/>
          <a:ea typeface="+mj-ea"/>
          <a:cs typeface="+mj-cs"/>
        </a:defRPr>
      </a:lvl1pPr>
    </p:titleStyle>
    <p:body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792">
          <p15:clr>
            <a:srgbClr val="F26B43"/>
          </p15:clr>
        </p15:guide>
        <p15:guide id="2" pos="7200">
          <p15:clr>
            <a:srgbClr val="F26B43"/>
          </p15:clr>
        </p15:guide>
        <p15:guide id="8" pos="594" userDrawn="1">
          <p15:clr>
            <a:srgbClr val="F26B43"/>
          </p15:clr>
        </p15:guide>
        <p15:guide id="9" pos="5400" userDrawn="1">
          <p15:clr>
            <a:srgbClr val="F26B43"/>
          </p15:clr>
        </p15:guide>
        <p15:guide id="10" orient="horz" pos="4008" userDrawn="1">
          <p15:clr>
            <a:srgbClr val="F26B43"/>
          </p15:clr>
        </p15:guide>
        <p15:guide id="11" orient="horz" pos="1440" userDrawn="1">
          <p15:clr>
            <a:srgbClr val="F26B43"/>
          </p15:clr>
        </p15:guide>
        <p15:guide id="12" orient="horz" pos="3720" userDrawn="1">
          <p15:clr>
            <a:srgbClr val="F26B43"/>
          </p15:clr>
        </p15:guide>
        <p15:guide id="13" orient="horz" pos="24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The Appeal of Nazism and communism </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5334208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38758" y="1306286"/>
            <a:ext cx="7633742" cy="4573307"/>
          </a:xfrm>
        </p:spPr>
        <p:txBody>
          <a:bodyPr>
            <a:noAutofit/>
          </a:bodyPr>
          <a:lstStyle/>
          <a:p>
            <a:r>
              <a:rPr lang="en-GB" sz="2800" dirty="0" smtClean="0">
                <a:solidFill>
                  <a:schemeClr val="tx1"/>
                </a:solidFill>
              </a:rPr>
              <a:t>What can you remember about Hitler and the Nazi party?</a:t>
            </a:r>
          </a:p>
          <a:p>
            <a:r>
              <a:rPr lang="en-GB" sz="2800" dirty="0" smtClean="0">
                <a:solidFill>
                  <a:schemeClr val="tx1"/>
                </a:solidFill>
              </a:rPr>
              <a:t>What </a:t>
            </a:r>
            <a:r>
              <a:rPr lang="en-GB" sz="2800" dirty="0" smtClean="0">
                <a:solidFill>
                  <a:schemeClr val="tx1"/>
                </a:solidFill>
              </a:rPr>
              <a:t>was the appeal of Nazism?</a:t>
            </a:r>
          </a:p>
          <a:p>
            <a:r>
              <a:rPr lang="en-GB" sz="2800" dirty="0" smtClean="0">
                <a:solidFill>
                  <a:schemeClr val="tx1"/>
                </a:solidFill>
              </a:rPr>
              <a:t>Who </a:t>
            </a:r>
            <a:r>
              <a:rPr lang="en-GB" sz="2800" dirty="0">
                <a:solidFill>
                  <a:schemeClr val="tx1"/>
                </a:solidFill>
              </a:rPr>
              <a:t>supported the Nazis</a:t>
            </a:r>
            <a:r>
              <a:rPr lang="en-GB" sz="2800" dirty="0" smtClean="0">
                <a:solidFill>
                  <a:schemeClr val="tx1"/>
                </a:solidFill>
              </a:rPr>
              <a:t>?</a:t>
            </a:r>
          </a:p>
          <a:p>
            <a:r>
              <a:rPr lang="en-GB" sz="2800" dirty="0">
                <a:solidFill>
                  <a:schemeClr val="tx1"/>
                </a:solidFill>
              </a:rPr>
              <a:t>What else contributed to Nazi success during this time</a:t>
            </a:r>
            <a:r>
              <a:rPr lang="en-GB" sz="2800" dirty="0" smtClean="0">
                <a:solidFill>
                  <a:schemeClr val="tx1"/>
                </a:solidFill>
              </a:rPr>
              <a:t>?</a:t>
            </a:r>
            <a:endParaRPr lang="en-GB" sz="2800" dirty="0" smtClean="0">
              <a:solidFill>
                <a:schemeClr val="tx1"/>
              </a:solidFill>
            </a:endParaRPr>
          </a:p>
          <a:p>
            <a:r>
              <a:rPr lang="en-GB" sz="2800" dirty="0" smtClean="0">
                <a:solidFill>
                  <a:schemeClr val="tx1"/>
                </a:solidFill>
              </a:rPr>
              <a:t>What were the strengths and weaknesses of the communists?</a:t>
            </a:r>
          </a:p>
        </p:txBody>
      </p:sp>
      <p:sp>
        <p:nvSpPr>
          <p:cNvPr id="4" name="Rectangle 3"/>
          <p:cNvSpPr/>
          <p:nvPr/>
        </p:nvSpPr>
        <p:spPr>
          <a:xfrm>
            <a:off x="1436914" y="287384"/>
            <a:ext cx="6583680" cy="79683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smtClean="0">
                <a:solidFill>
                  <a:schemeClr val="tx1"/>
                </a:solidFill>
              </a:rPr>
              <a:t>Key Questions </a:t>
            </a:r>
            <a:endParaRPr lang="en-GB" sz="4400" b="1" dirty="0">
              <a:solidFill>
                <a:schemeClr val="tx1"/>
              </a:solidFill>
            </a:endParaRPr>
          </a:p>
        </p:txBody>
      </p:sp>
    </p:spTree>
    <p:extLst>
      <p:ext uri="{BB962C8B-B14F-4D97-AF65-F5344CB8AC3E}">
        <p14:creationId xmlns:p14="http://schemas.microsoft.com/office/powerpoint/2010/main" val="9784378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38758" y="222070"/>
            <a:ext cx="7289074" cy="79683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smtClean="0">
                <a:solidFill>
                  <a:schemeClr val="tx1"/>
                </a:solidFill>
              </a:rPr>
              <a:t>What can you remember?</a:t>
            </a:r>
            <a:endParaRPr lang="en-GB" sz="4400" b="1" dirty="0">
              <a:solidFill>
                <a:schemeClr val="tx1"/>
              </a:solidFill>
            </a:endParaRPr>
          </a:p>
        </p:txBody>
      </p:sp>
      <p:sp>
        <p:nvSpPr>
          <p:cNvPr id="5" name="Oval 4"/>
          <p:cNvSpPr/>
          <p:nvPr/>
        </p:nvSpPr>
        <p:spPr>
          <a:xfrm>
            <a:off x="2351314" y="3866604"/>
            <a:ext cx="2116182" cy="1867989"/>
          </a:xfrm>
          <a:prstGeom prst="ellipse">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sz="2800" dirty="0" smtClean="0"/>
              <a:t>The Nazi Party</a:t>
            </a:r>
            <a:endParaRPr lang="en-GB" sz="2800" dirty="0"/>
          </a:p>
        </p:txBody>
      </p:sp>
      <p:sp>
        <p:nvSpPr>
          <p:cNvPr id="8" name="Rounded Rectangle 7"/>
          <p:cNvSpPr/>
          <p:nvPr/>
        </p:nvSpPr>
        <p:spPr>
          <a:xfrm>
            <a:off x="5865223" y="2312126"/>
            <a:ext cx="2834640" cy="41148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marL="285750" indent="-285750">
              <a:buFont typeface="Arial" panose="020B0604020202020204" pitchFamily="34" charset="0"/>
              <a:buChar char="•"/>
            </a:pPr>
            <a:r>
              <a:rPr lang="en-GB" sz="2000" dirty="0" smtClean="0"/>
              <a:t>Who founded the party and when?</a:t>
            </a:r>
          </a:p>
          <a:p>
            <a:pPr marL="285750" indent="-285750">
              <a:buFont typeface="Arial" panose="020B0604020202020204" pitchFamily="34" charset="0"/>
              <a:buChar char="•"/>
            </a:pPr>
            <a:r>
              <a:rPr lang="en-GB" sz="2000" dirty="0" smtClean="0"/>
              <a:t>What was outlined in the 25 point programme?</a:t>
            </a:r>
          </a:p>
          <a:p>
            <a:pPr marL="285750" indent="-285750">
              <a:buFont typeface="Arial" panose="020B0604020202020204" pitchFamily="34" charset="0"/>
              <a:buChar char="•"/>
            </a:pPr>
            <a:r>
              <a:rPr lang="en-GB" sz="2000" dirty="0" smtClean="0"/>
              <a:t>What happened during the Munich Putsch </a:t>
            </a:r>
          </a:p>
          <a:p>
            <a:pPr marL="285750" indent="-285750">
              <a:buFont typeface="Arial" panose="020B0604020202020204" pitchFamily="34" charset="0"/>
              <a:buChar char="•"/>
            </a:pPr>
            <a:r>
              <a:rPr lang="en-GB" sz="2000" dirty="0" smtClean="0"/>
              <a:t>How were they affected by the Great Depression?</a:t>
            </a:r>
          </a:p>
          <a:p>
            <a:pPr marL="285750" indent="-285750">
              <a:buFont typeface="Arial" panose="020B0604020202020204" pitchFamily="34" charset="0"/>
              <a:buChar char="•"/>
            </a:pPr>
            <a:endParaRPr lang="en-GB" dirty="0" smtClean="0"/>
          </a:p>
          <a:p>
            <a:pPr marL="285750" indent="-285750" algn="ctr">
              <a:buFont typeface="Arial" panose="020B0604020202020204" pitchFamily="34" charset="0"/>
              <a:buChar char="•"/>
            </a:pPr>
            <a:endParaRPr lang="en-GB" dirty="0"/>
          </a:p>
        </p:txBody>
      </p:sp>
      <p:sp>
        <p:nvSpPr>
          <p:cNvPr id="10" name="Rectangle 9"/>
          <p:cNvSpPr/>
          <p:nvPr/>
        </p:nvSpPr>
        <p:spPr>
          <a:xfrm>
            <a:off x="287382" y="1436914"/>
            <a:ext cx="4519749" cy="1045029"/>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2000" dirty="0" smtClean="0"/>
              <a:t>Create a spider diagram – if you have forgotten any details, use your notes to complete this</a:t>
            </a:r>
            <a:endParaRPr lang="en-GB" sz="2000" dirty="0"/>
          </a:p>
        </p:txBody>
      </p:sp>
      <p:cxnSp>
        <p:nvCxnSpPr>
          <p:cNvPr id="12" name="Straight Connector 11"/>
          <p:cNvCxnSpPr/>
          <p:nvPr/>
        </p:nvCxnSpPr>
        <p:spPr>
          <a:xfrm flipV="1">
            <a:off x="3931920" y="3135086"/>
            <a:ext cx="651375" cy="875212"/>
          </a:xfrm>
          <a:prstGeom prst="line">
            <a:avLst/>
          </a:prstGeom>
        </p:spPr>
        <p:style>
          <a:lnRef idx="3">
            <a:schemeClr val="dk1"/>
          </a:lnRef>
          <a:fillRef idx="0">
            <a:schemeClr val="dk1"/>
          </a:fillRef>
          <a:effectRef idx="2">
            <a:schemeClr val="dk1"/>
          </a:effectRef>
          <a:fontRef idx="minor">
            <a:schemeClr val="tx1"/>
          </a:fontRef>
        </p:style>
      </p:cxnSp>
      <p:cxnSp>
        <p:nvCxnSpPr>
          <p:cNvPr id="13" name="Straight Connector 12"/>
          <p:cNvCxnSpPr/>
          <p:nvPr/>
        </p:nvCxnSpPr>
        <p:spPr>
          <a:xfrm>
            <a:off x="4192734" y="5394959"/>
            <a:ext cx="549524" cy="770707"/>
          </a:xfrm>
          <a:prstGeom prst="line">
            <a:avLst/>
          </a:prstGeom>
        </p:spPr>
        <p:style>
          <a:lnRef idx="3">
            <a:schemeClr val="dk1"/>
          </a:lnRef>
          <a:fillRef idx="0">
            <a:schemeClr val="dk1"/>
          </a:fillRef>
          <a:effectRef idx="2">
            <a:schemeClr val="dk1"/>
          </a:effectRef>
          <a:fontRef idx="minor">
            <a:schemeClr val="tx1"/>
          </a:fontRef>
        </p:style>
      </p:cxnSp>
      <p:cxnSp>
        <p:nvCxnSpPr>
          <p:cNvPr id="15" name="Straight Connector 14"/>
          <p:cNvCxnSpPr/>
          <p:nvPr/>
        </p:nvCxnSpPr>
        <p:spPr>
          <a:xfrm flipH="1">
            <a:off x="1815737" y="5349239"/>
            <a:ext cx="729751" cy="816427"/>
          </a:xfrm>
          <a:prstGeom prst="line">
            <a:avLst/>
          </a:prstGeom>
        </p:spPr>
        <p:style>
          <a:lnRef idx="3">
            <a:schemeClr val="dk1"/>
          </a:lnRef>
          <a:fillRef idx="0">
            <a:schemeClr val="dk1"/>
          </a:fillRef>
          <a:effectRef idx="2">
            <a:schemeClr val="dk1"/>
          </a:effectRef>
          <a:fontRef idx="minor">
            <a:schemeClr val="tx1"/>
          </a:fontRef>
        </p:style>
      </p:cxnSp>
      <p:cxnSp>
        <p:nvCxnSpPr>
          <p:cNvPr id="17" name="Straight Connector 16"/>
          <p:cNvCxnSpPr/>
          <p:nvPr/>
        </p:nvCxnSpPr>
        <p:spPr>
          <a:xfrm>
            <a:off x="2309584" y="3167740"/>
            <a:ext cx="654248" cy="796837"/>
          </a:xfrm>
          <a:prstGeom prst="line">
            <a:avLst/>
          </a:prstGeom>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42556957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7566" y="143693"/>
            <a:ext cx="8817429" cy="79683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smtClean="0">
                <a:solidFill>
                  <a:schemeClr val="tx1"/>
                </a:solidFill>
              </a:rPr>
              <a:t>The Nazi party 1924 onwards…</a:t>
            </a:r>
            <a:endParaRPr lang="en-GB" sz="4400" b="1" dirty="0">
              <a:solidFill>
                <a:schemeClr val="tx1"/>
              </a:solidFill>
            </a:endParaRPr>
          </a:p>
        </p:txBody>
      </p:sp>
      <p:sp>
        <p:nvSpPr>
          <p:cNvPr id="5" name="Rectangle 4"/>
          <p:cNvSpPr/>
          <p:nvPr/>
        </p:nvSpPr>
        <p:spPr>
          <a:xfrm>
            <a:off x="176349" y="1058093"/>
            <a:ext cx="8699862" cy="453281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marL="285750" indent="-285750">
              <a:buFont typeface="Arial" panose="020B0604020202020204" pitchFamily="34" charset="0"/>
              <a:buChar char="•"/>
            </a:pPr>
            <a:r>
              <a:rPr lang="en-GB" sz="2000" dirty="0" smtClean="0"/>
              <a:t>After the Munich Putsch Hitler was arrested and put on trial in Feb- March 1924</a:t>
            </a:r>
          </a:p>
          <a:p>
            <a:pPr marL="285750" indent="-285750">
              <a:buFont typeface="Arial" panose="020B0604020202020204" pitchFamily="34" charset="0"/>
              <a:buChar char="•"/>
            </a:pPr>
            <a:r>
              <a:rPr lang="en-GB" sz="2000" dirty="0" smtClean="0"/>
              <a:t>Hitler used his trial as a platform for Nazi propaganda and ran rings around the prosecutor </a:t>
            </a:r>
          </a:p>
          <a:p>
            <a:pPr marL="285750" indent="-285750">
              <a:buFont typeface="Arial" panose="020B0604020202020204" pitchFamily="34" charset="0"/>
              <a:buChar char="•"/>
            </a:pPr>
            <a:r>
              <a:rPr lang="en-GB" sz="2000" dirty="0" smtClean="0"/>
              <a:t>He was found guilty but only given a sentence of 5 years </a:t>
            </a:r>
          </a:p>
          <a:p>
            <a:pPr marL="285750" indent="-285750">
              <a:buFont typeface="Arial" panose="020B0604020202020204" pitchFamily="34" charset="0"/>
              <a:buChar char="•"/>
            </a:pPr>
            <a:r>
              <a:rPr lang="en-GB" sz="2000" dirty="0" smtClean="0"/>
              <a:t>He was released on parole after less than a year </a:t>
            </a:r>
          </a:p>
          <a:p>
            <a:pPr marL="285750" indent="-285750">
              <a:buFont typeface="Arial" panose="020B0604020202020204" pitchFamily="34" charset="0"/>
              <a:buChar char="•"/>
            </a:pPr>
            <a:r>
              <a:rPr lang="en-GB" sz="2000" dirty="0" smtClean="0"/>
              <a:t>Whilst in prison he wrote </a:t>
            </a:r>
            <a:r>
              <a:rPr lang="en-GB" sz="2000" dirty="0"/>
              <a:t>M</a:t>
            </a:r>
            <a:r>
              <a:rPr lang="en-GB" sz="2000" dirty="0" smtClean="0"/>
              <a:t>ein </a:t>
            </a:r>
            <a:r>
              <a:rPr lang="en-GB" sz="2000" dirty="0" err="1"/>
              <a:t>K</a:t>
            </a:r>
            <a:r>
              <a:rPr lang="en-GB" sz="2000" dirty="0" err="1" smtClean="0"/>
              <a:t>ampf</a:t>
            </a:r>
            <a:r>
              <a:rPr lang="en-GB" sz="2000" dirty="0" smtClean="0"/>
              <a:t> (my struggle). It was more than 750 pages and outlined many of the Nazi beliefs.</a:t>
            </a:r>
          </a:p>
          <a:p>
            <a:pPr marL="285750" indent="-285750">
              <a:buFont typeface="Arial" panose="020B0604020202020204" pitchFamily="34" charset="0"/>
              <a:buChar char="•"/>
            </a:pPr>
            <a:r>
              <a:rPr lang="en-GB" sz="2000" dirty="0" smtClean="0"/>
              <a:t>The trial was important in gaining publicity for the Nazi party and it made Hitler a nationally known figure in Germany </a:t>
            </a:r>
          </a:p>
          <a:p>
            <a:pPr marL="285750" indent="-285750">
              <a:buFont typeface="Arial" panose="020B0604020202020204" pitchFamily="34" charset="0"/>
              <a:buChar char="•"/>
            </a:pPr>
            <a:r>
              <a:rPr lang="en-GB" sz="2000" dirty="0" smtClean="0"/>
              <a:t>Before the trial, Hitler saw himself as someone who was helping to prepare for a saviour to rise up and restore Germany’s greatness, after this trial he believed he was that saviour. This would give him the impetus he needed to attempt to gain power through more legal means this time</a:t>
            </a:r>
            <a:endParaRPr lang="en-GB" sz="2000" dirty="0"/>
          </a:p>
        </p:txBody>
      </p:sp>
      <p:pic>
        <p:nvPicPr>
          <p:cNvPr id="2050" name="Picture 2" descr="How Hitler went from fringe politician to dictator—and what it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29935" y="5217297"/>
            <a:ext cx="3046276" cy="15231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44526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17566" y="143693"/>
            <a:ext cx="8843554" cy="5878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smtClean="0">
                <a:solidFill>
                  <a:schemeClr val="tx1"/>
                </a:solidFill>
              </a:rPr>
              <a:t>Time fo</a:t>
            </a:r>
            <a:r>
              <a:rPr lang="en-GB" sz="2800" b="1" dirty="0" smtClean="0">
                <a:solidFill>
                  <a:schemeClr val="tx1"/>
                </a:solidFill>
              </a:rPr>
              <a:t>r Hitler to regain control over the party…</a:t>
            </a:r>
            <a:endParaRPr lang="en-GB" sz="2800" b="1" dirty="0">
              <a:solidFill>
                <a:schemeClr val="tx1"/>
              </a:solidFill>
            </a:endParaRPr>
          </a:p>
        </p:txBody>
      </p:sp>
      <p:sp>
        <p:nvSpPr>
          <p:cNvPr id="7" name="Rectangle 6"/>
          <p:cNvSpPr/>
          <p:nvPr/>
        </p:nvSpPr>
        <p:spPr>
          <a:xfrm>
            <a:off x="117566" y="731520"/>
            <a:ext cx="8643348" cy="4611187"/>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marL="285750" indent="-285750">
              <a:buFont typeface="Arial" panose="020B0604020202020204" pitchFamily="34" charset="0"/>
              <a:buChar char="•"/>
            </a:pPr>
            <a:r>
              <a:rPr lang="en-GB" sz="1900" dirty="0" smtClean="0"/>
              <a:t>Whilst in prison the NSDAP was in disarray, they had been banned by law from campaigning, leaders were scattered and disagreements broke out between those who remained especially between Hitler’s Munich based group and the anti-capitalist north German wing of the party led by Gregor </a:t>
            </a:r>
            <a:r>
              <a:rPr lang="en-GB" sz="1900" dirty="0" err="1" smtClean="0"/>
              <a:t>Strasser</a:t>
            </a:r>
            <a:r>
              <a:rPr lang="en-GB" sz="1900" dirty="0" smtClean="0"/>
              <a:t> </a:t>
            </a:r>
          </a:p>
          <a:p>
            <a:pPr marL="285750" indent="-285750">
              <a:buFont typeface="Arial" panose="020B0604020202020204" pitchFamily="34" charset="0"/>
              <a:buChar char="•"/>
            </a:pPr>
            <a:r>
              <a:rPr lang="en-GB" sz="1900" dirty="0" smtClean="0"/>
              <a:t>Hitler’s first priority was to unify the party under his control </a:t>
            </a:r>
          </a:p>
          <a:p>
            <a:pPr marL="285750" indent="-285750">
              <a:buFont typeface="Arial" panose="020B0604020202020204" pitchFamily="34" charset="0"/>
              <a:buChar char="•"/>
            </a:pPr>
            <a:r>
              <a:rPr lang="en-GB" sz="1900" dirty="0" smtClean="0"/>
              <a:t>He did this at the Bamberg conference in 1926. 60 of the top NSDAP leaders endured a 2 hour rant in which Hitler demanded obedience and acceptance of his authority.</a:t>
            </a:r>
          </a:p>
          <a:p>
            <a:pPr marL="285750" indent="-285750">
              <a:buFont typeface="Arial" panose="020B0604020202020204" pitchFamily="34" charset="0"/>
              <a:buChar char="•"/>
            </a:pPr>
            <a:r>
              <a:rPr lang="en-GB" sz="1900" dirty="0" smtClean="0"/>
              <a:t>He also announced that there would be no changes to the Nazi policy along the anti-capitalist lines favoured by </a:t>
            </a:r>
            <a:r>
              <a:rPr lang="en-GB" sz="1900" dirty="0" err="1" smtClean="0"/>
              <a:t>Strasser</a:t>
            </a:r>
            <a:endParaRPr lang="en-GB" sz="1900" dirty="0" smtClean="0"/>
          </a:p>
          <a:p>
            <a:pPr marL="285750" indent="-285750">
              <a:buFont typeface="Arial" panose="020B0604020202020204" pitchFamily="34" charset="0"/>
              <a:buChar char="•"/>
            </a:pPr>
            <a:r>
              <a:rPr lang="en-GB" sz="1900" dirty="0" err="1" smtClean="0"/>
              <a:t>Strasser</a:t>
            </a:r>
            <a:r>
              <a:rPr lang="en-GB" sz="1900" dirty="0" smtClean="0"/>
              <a:t> accepted and was rewarded by being given the role of propaganda chief</a:t>
            </a:r>
          </a:p>
          <a:p>
            <a:pPr marL="285750" indent="-285750">
              <a:buFont typeface="Arial" panose="020B0604020202020204" pitchFamily="34" charset="0"/>
              <a:buChar char="•"/>
            </a:pPr>
            <a:r>
              <a:rPr lang="en-GB" sz="1900" dirty="0" smtClean="0"/>
              <a:t>He tightened his grip over the party even more by insisting that at every level of the party hierarchy individuals at each level must show obedience to all their superiors. Hitler was at the top of the hierarchy he had complete authority and was answerable to no one within the party</a:t>
            </a:r>
          </a:p>
        </p:txBody>
      </p:sp>
      <p:pic>
        <p:nvPicPr>
          <p:cNvPr id="4098" name="Picture 2" descr="Heil Hitler GIFs | Teno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675119" y="5025008"/>
            <a:ext cx="1976755" cy="1832992"/>
          </a:xfrm>
          <a:prstGeom prst="rect">
            <a:avLst/>
          </a:prstGeom>
          <a:noFill/>
          <a:extLst>
            <a:ext uri="{909E8E84-426E-40DD-AFC4-6F175D3DCCD1}">
              <a14:hiddenFill xmlns:a14="http://schemas.microsoft.com/office/drawing/2010/main">
                <a:solidFill>
                  <a:srgbClr val="FFFFFF"/>
                </a:solidFill>
              </a14:hiddenFill>
            </a:ext>
          </a:extLst>
        </p:spPr>
      </p:pic>
      <p:sp>
        <p:nvSpPr>
          <p:cNvPr id="8" name="Rounded Rectangle 7"/>
          <p:cNvSpPr/>
          <p:nvPr/>
        </p:nvSpPr>
        <p:spPr>
          <a:xfrm>
            <a:off x="600891" y="5760720"/>
            <a:ext cx="5839098" cy="809897"/>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r>
              <a:rPr lang="en-GB" dirty="0"/>
              <a:t>From 1926 onwards NSDAP party members would use the Hitler salute when greeting each other </a:t>
            </a:r>
            <a:endParaRPr lang="en-GB" dirty="0"/>
          </a:p>
        </p:txBody>
      </p:sp>
    </p:spTree>
    <p:extLst>
      <p:ext uri="{BB962C8B-B14F-4D97-AF65-F5344CB8AC3E}">
        <p14:creationId xmlns:p14="http://schemas.microsoft.com/office/powerpoint/2010/main" val="294851228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7566" y="143693"/>
            <a:ext cx="8817429" cy="70539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smtClean="0">
                <a:solidFill>
                  <a:schemeClr val="tx1"/>
                </a:solidFill>
              </a:rPr>
              <a:t>A new political strategy…</a:t>
            </a:r>
            <a:endParaRPr lang="en-GB" sz="4400" b="1" dirty="0">
              <a:solidFill>
                <a:schemeClr val="tx1"/>
              </a:solidFill>
            </a:endParaRPr>
          </a:p>
        </p:txBody>
      </p:sp>
      <p:sp>
        <p:nvSpPr>
          <p:cNvPr id="5" name="Rectangle 4"/>
          <p:cNvSpPr/>
          <p:nvPr/>
        </p:nvSpPr>
        <p:spPr>
          <a:xfrm>
            <a:off x="457200" y="1045029"/>
            <a:ext cx="8347166" cy="5473337"/>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marL="285750" indent="-285750">
              <a:buFont typeface="Arial" panose="020B0604020202020204" pitchFamily="34" charset="0"/>
              <a:buChar char="•"/>
            </a:pPr>
            <a:r>
              <a:rPr lang="en-GB" sz="2000" dirty="0" smtClean="0"/>
              <a:t>After the failure of the Munich Putsch Hitler decided to abandon the putsch as a way of taking control, instead they would try to gain control ‘legally’</a:t>
            </a:r>
          </a:p>
          <a:p>
            <a:pPr marL="285750" indent="-285750">
              <a:buFont typeface="Arial" panose="020B0604020202020204" pitchFamily="34" charset="0"/>
              <a:buChar char="•"/>
            </a:pPr>
            <a:r>
              <a:rPr lang="en-GB" sz="2000" dirty="0" smtClean="0"/>
              <a:t>This essentially meant trying to get into the Reichstag by wining votes </a:t>
            </a:r>
          </a:p>
          <a:p>
            <a:pPr marL="285750" indent="-285750">
              <a:buFont typeface="Arial" panose="020B0604020202020204" pitchFamily="34" charset="0"/>
              <a:buChar char="•"/>
            </a:pPr>
            <a:r>
              <a:rPr lang="en-GB" sz="2000" dirty="0" smtClean="0"/>
              <a:t>This did not however mean that they stopped using violence all together, nor did it mean that the Nazis now believed in democracy </a:t>
            </a:r>
          </a:p>
          <a:p>
            <a:pPr marL="285750" indent="-285750">
              <a:buFont typeface="Arial" panose="020B0604020202020204" pitchFamily="34" charset="0"/>
              <a:buChar char="•"/>
            </a:pPr>
            <a:r>
              <a:rPr lang="en-GB" sz="2000" dirty="0" smtClean="0"/>
              <a:t>The SA were now given a new role: to attack communist paramilitaries on the streets – to weaken the Weimar Republic by showing that they couldn’t maintain law and order </a:t>
            </a:r>
          </a:p>
          <a:p>
            <a:pPr marL="285750" indent="-285750">
              <a:buFont typeface="Arial" panose="020B0604020202020204" pitchFamily="34" charset="0"/>
              <a:buChar char="•"/>
            </a:pPr>
            <a:r>
              <a:rPr lang="en-GB" sz="2000" dirty="0" smtClean="0"/>
              <a:t>The Nazi idea of  gaining control ‘legally’ involved the use of violence alongside participation in the electoral process </a:t>
            </a:r>
          </a:p>
          <a:p>
            <a:pPr marL="285750" indent="-285750">
              <a:buFont typeface="Arial" panose="020B0604020202020204" pitchFamily="34" charset="0"/>
              <a:buChar char="•"/>
            </a:pPr>
            <a:r>
              <a:rPr lang="en-GB" sz="2000" dirty="0" smtClean="0"/>
              <a:t>Hitler also ordered a reorganisation of the NSDAP – the party was divided into 35 areas or </a:t>
            </a:r>
            <a:r>
              <a:rPr lang="en-GB" sz="2000" i="1" dirty="0" err="1" smtClean="0"/>
              <a:t>Gaue</a:t>
            </a:r>
            <a:r>
              <a:rPr lang="en-GB" sz="2000" i="1" dirty="0" smtClean="0"/>
              <a:t> </a:t>
            </a:r>
            <a:r>
              <a:rPr lang="en-GB" sz="2000" dirty="0" smtClean="0"/>
              <a:t>with borders that corresponded to the 35 electoral districts. Each area had its own leader or </a:t>
            </a:r>
            <a:r>
              <a:rPr lang="en-GB" sz="2000" i="1" dirty="0" err="1" smtClean="0"/>
              <a:t>Gauleiter</a:t>
            </a:r>
            <a:r>
              <a:rPr lang="en-GB" sz="2000" i="1" dirty="0" smtClean="0"/>
              <a:t> </a:t>
            </a:r>
            <a:r>
              <a:rPr lang="en-GB" sz="2000" dirty="0" smtClean="0"/>
              <a:t>who was responsible for political activity within that area. All </a:t>
            </a:r>
            <a:r>
              <a:rPr lang="en-GB" sz="2000" dirty="0" err="1" smtClean="0"/>
              <a:t>Gauleiters</a:t>
            </a:r>
            <a:r>
              <a:rPr lang="en-GB" sz="2000" dirty="0" smtClean="0"/>
              <a:t> were accountable to Hitler </a:t>
            </a:r>
          </a:p>
          <a:p>
            <a:pPr marL="285750" indent="-285750">
              <a:buFont typeface="Arial" panose="020B0604020202020204" pitchFamily="34" charset="0"/>
              <a:buChar char="•"/>
            </a:pPr>
            <a:r>
              <a:rPr lang="en-GB" sz="2000" dirty="0" smtClean="0"/>
              <a:t>He did this to improve their chances of gaining  votes and having electoral success</a:t>
            </a:r>
            <a:endParaRPr lang="en-GB" sz="2000" dirty="0"/>
          </a:p>
        </p:txBody>
      </p:sp>
    </p:spTree>
    <p:extLst>
      <p:ext uri="{BB962C8B-B14F-4D97-AF65-F5344CB8AC3E}">
        <p14:creationId xmlns:p14="http://schemas.microsoft.com/office/powerpoint/2010/main" val="34250424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7566" y="143693"/>
            <a:ext cx="8817429" cy="70539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smtClean="0">
                <a:solidFill>
                  <a:schemeClr val="tx1"/>
                </a:solidFill>
              </a:rPr>
              <a:t>Did this all work?</a:t>
            </a:r>
            <a:endParaRPr lang="en-GB" sz="4400" b="1" dirty="0">
              <a:solidFill>
                <a:schemeClr val="tx1"/>
              </a:solidFill>
            </a:endParaRPr>
          </a:p>
        </p:txBody>
      </p:sp>
      <p:graphicFrame>
        <p:nvGraphicFramePr>
          <p:cNvPr id="5" name="Content Placeholder 5">
            <a:extLst>
              <a:ext uri="{FF2B5EF4-FFF2-40B4-BE49-F238E27FC236}">
                <a16:creationId xmlns:a16="http://schemas.microsoft.com/office/drawing/2014/main" id="{8E38777F-2AA9-48D8-BB81-6D3CA4F5DFDE}"/>
              </a:ext>
            </a:extLst>
          </p:cNvPr>
          <p:cNvGraphicFramePr>
            <a:graphicFrameLocks noGrp="1"/>
          </p:cNvGraphicFramePr>
          <p:nvPr>
            <p:ph sz="half" idx="1"/>
            <p:extLst>
              <p:ext uri="{D42A27DB-BD31-4B8C-83A1-F6EECF244321}">
                <p14:modId xmlns:p14="http://schemas.microsoft.com/office/powerpoint/2010/main" val="2190867982"/>
              </p:ext>
            </p:extLst>
          </p:nvPr>
        </p:nvGraphicFramePr>
        <p:xfrm>
          <a:off x="117566" y="1257969"/>
          <a:ext cx="4152377" cy="3825240"/>
        </p:xfrm>
        <a:graphic>
          <a:graphicData uri="http://schemas.openxmlformats.org/drawingml/2006/table">
            <a:tbl>
              <a:tblPr firstRow="1" bandRow="1">
                <a:tableStyleId>{5C22544A-7EE6-4342-B048-85BDC9FD1C3A}</a:tableStyleId>
              </a:tblPr>
              <a:tblGrid>
                <a:gridCol w="1949726">
                  <a:extLst>
                    <a:ext uri="{9D8B030D-6E8A-4147-A177-3AD203B41FA5}">
                      <a16:colId xmlns:a16="http://schemas.microsoft.com/office/drawing/2014/main" val="1909874259"/>
                    </a:ext>
                  </a:extLst>
                </a:gridCol>
                <a:gridCol w="1298934">
                  <a:extLst>
                    <a:ext uri="{9D8B030D-6E8A-4147-A177-3AD203B41FA5}">
                      <a16:colId xmlns:a16="http://schemas.microsoft.com/office/drawing/2014/main" val="283599576"/>
                    </a:ext>
                  </a:extLst>
                </a:gridCol>
                <a:gridCol w="903717">
                  <a:extLst>
                    <a:ext uri="{9D8B030D-6E8A-4147-A177-3AD203B41FA5}">
                      <a16:colId xmlns:a16="http://schemas.microsoft.com/office/drawing/2014/main" val="2982598618"/>
                    </a:ext>
                  </a:extLst>
                </a:gridCol>
              </a:tblGrid>
              <a:tr h="685800">
                <a:tc>
                  <a:txBody>
                    <a:bodyPr/>
                    <a:lstStyle/>
                    <a:p>
                      <a:r>
                        <a:rPr lang="en-GB" sz="1600" dirty="0">
                          <a:solidFill>
                            <a:schemeClr val="tx1"/>
                          </a:solidFill>
                        </a:rPr>
                        <a:t>Election / year </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600" dirty="0">
                          <a:solidFill>
                            <a:schemeClr val="tx1"/>
                          </a:solidFill>
                        </a:rPr>
                        <a:t>Total votes for party (millions)</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600" dirty="0">
                          <a:solidFill>
                            <a:schemeClr val="tx1"/>
                          </a:solidFill>
                        </a:rPr>
                        <a:t>% of votes for party</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18300532"/>
                  </a:ext>
                </a:extLst>
              </a:tr>
              <a:tr h="480060">
                <a:tc>
                  <a:txBody>
                    <a:bodyPr/>
                    <a:lstStyle/>
                    <a:p>
                      <a:r>
                        <a:rPr lang="en-GB" sz="1600" dirty="0">
                          <a:solidFill>
                            <a:schemeClr val="tx1"/>
                          </a:solidFill>
                        </a:rPr>
                        <a:t>1928 Reichstag elections</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600" dirty="0">
                          <a:solidFill>
                            <a:schemeClr val="tx1"/>
                          </a:solidFill>
                        </a:rPr>
                        <a:t>0.81</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600" dirty="0">
                          <a:solidFill>
                            <a:schemeClr val="tx1"/>
                          </a:solidFill>
                        </a:rPr>
                        <a:t>2.6</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38860999"/>
                  </a:ext>
                </a:extLst>
              </a:tr>
              <a:tr h="480060">
                <a:tc>
                  <a:txBody>
                    <a:bodyPr/>
                    <a:lstStyle/>
                    <a:p>
                      <a:r>
                        <a:rPr lang="en-GB" sz="1600" dirty="0">
                          <a:solidFill>
                            <a:schemeClr val="tx1"/>
                          </a:solidFill>
                        </a:rPr>
                        <a:t>1930 Reichstag elections</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600" dirty="0">
                          <a:solidFill>
                            <a:schemeClr val="tx1"/>
                          </a:solidFill>
                        </a:rPr>
                        <a:t>6.40</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600" dirty="0">
                          <a:solidFill>
                            <a:schemeClr val="tx1"/>
                          </a:solidFill>
                        </a:rPr>
                        <a:t>10.6</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17528617"/>
                  </a:ext>
                </a:extLst>
              </a:tr>
              <a:tr h="480060">
                <a:tc>
                  <a:txBody>
                    <a:bodyPr/>
                    <a:lstStyle/>
                    <a:p>
                      <a:r>
                        <a:rPr lang="en-GB" sz="1600" dirty="0">
                          <a:solidFill>
                            <a:schemeClr val="tx1"/>
                          </a:solidFill>
                        </a:rPr>
                        <a:t>1932 Presidential elections (1</a:t>
                      </a:r>
                      <a:r>
                        <a:rPr lang="en-GB" sz="1600" baseline="30000" dirty="0">
                          <a:solidFill>
                            <a:schemeClr val="tx1"/>
                          </a:solidFill>
                        </a:rPr>
                        <a:t>st</a:t>
                      </a:r>
                      <a:r>
                        <a:rPr lang="en-GB" sz="1600" dirty="0">
                          <a:solidFill>
                            <a:schemeClr val="tx1"/>
                          </a:solidFill>
                        </a:rPr>
                        <a:t> ballot)</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600" dirty="0">
                          <a:solidFill>
                            <a:schemeClr val="tx1"/>
                          </a:solidFill>
                        </a:rPr>
                        <a:t>11.30</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600" dirty="0">
                          <a:solidFill>
                            <a:schemeClr val="tx1"/>
                          </a:solidFill>
                        </a:rPr>
                        <a:t>36.8</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66360986"/>
                  </a:ext>
                </a:extLst>
              </a:tr>
              <a:tr h="480060">
                <a:tc>
                  <a:txBody>
                    <a:bodyPr/>
                    <a:lstStyle/>
                    <a:p>
                      <a:r>
                        <a:rPr lang="en-GB" sz="1600" dirty="0">
                          <a:solidFill>
                            <a:schemeClr val="tx1"/>
                          </a:solidFill>
                        </a:rPr>
                        <a:t>1932 Presidential elections (2</a:t>
                      </a:r>
                      <a:r>
                        <a:rPr lang="en-GB" sz="1600" baseline="30000" dirty="0">
                          <a:solidFill>
                            <a:schemeClr val="tx1"/>
                          </a:solidFill>
                        </a:rPr>
                        <a:t>nd</a:t>
                      </a:r>
                      <a:r>
                        <a:rPr lang="en-GB" sz="1600" dirty="0">
                          <a:solidFill>
                            <a:schemeClr val="tx1"/>
                          </a:solidFill>
                        </a:rPr>
                        <a:t> ballot)</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600" dirty="0">
                          <a:solidFill>
                            <a:schemeClr val="tx1"/>
                          </a:solidFill>
                        </a:rPr>
                        <a:t>13.40</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600" dirty="0">
                          <a:solidFill>
                            <a:schemeClr val="tx1"/>
                          </a:solidFill>
                        </a:rPr>
                        <a:t>36.8</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65119090"/>
                  </a:ext>
                </a:extLst>
              </a:tr>
              <a:tr h="480060">
                <a:tc>
                  <a:txBody>
                    <a:bodyPr/>
                    <a:lstStyle/>
                    <a:p>
                      <a:r>
                        <a:rPr lang="en-GB" sz="1600" dirty="0">
                          <a:solidFill>
                            <a:schemeClr val="tx1"/>
                          </a:solidFill>
                        </a:rPr>
                        <a:t>July 1932 Reichstag elections</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600" dirty="0">
                          <a:solidFill>
                            <a:schemeClr val="tx1"/>
                          </a:solidFill>
                        </a:rPr>
                        <a:t>13.75</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600" dirty="0">
                          <a:solidFill>
                            <a:schemeClr val="tx1"/>
                          </a:solidFill>
                        </a:rPr>
                        <a:t>37.3</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60820579"/>
                  </a:ext>
                </a:extLst>
              </a:tr>
            </a:tbl>
          </a:graphicData>
        </a:graphic>
      </p:graphicFrame>
      <p:sp>
        <p:nvSpPr>
          <p:cNvPr id="6" name="Content Placeholder 4">
            <a:extLst>
              <a:ext uri="{FF2B5EF4-FFF2-40B4-BE49-F238E27FC236}">
                <a16:creationId xmlns:a16="http://schemas.microsoft.com/office/drawing/2014/main" id="{BF719D12-6801-4F01-8B65-A84AFE6C6393}"/>
              </a:ext>
            </a:extLst>
          </p:cNvPr>
          <p:cNvSpPr txBox="1">
            <a:spLocks/>
          </p:cNvSpPr>
          <p:nvPr/>
        </p:nvSpPr>
        <p:spPr>
          <a:xfrm>
            <a:off x="4526280" y="985146"/>
            <a:ext cx="4408715" cy="5624659"/>
          </a:xfrm>
          <a:prstGeom prst="rect">
            <a:avLst/>
          </a:prstGeom>
        </p:spPr>
        <p:style>
          <a:lnRef idx="2">
            <a:schemeClr val="accent3"/>
          </a:lnRef>
          <a:fillRef idx="1">
            <a:schemeClr val="lt1"/>
          </a:fillRef>
          <a:effectRef idx="0">
            <a:schemeClr val="accent3"/>
          </a:effectRef>
          <a:fontRef idx="minor">
            <a:schemeClr val="dk1"/>
          </a:fontRef>
        </p:style>
        <p:txBody>
          <a:bodyPr>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r>
              <a:rPr lang="en-GB" sz="1800" dirty="0" smtClean="0">
                <a:solidFill>
                  <a:schemeClr val="tx1"/>
                </a:solidFill>
              </a:rPr>
              <a:t>Despite all the hard work 1928 was a huge disappointment – the Nazis were still a minor fringe party</a:t>
            </a:r>
          </a:p>
          <a:p>
            <a:r>
              <a:rPr lang="en-GB" sz="1800" dirty="0" smtClean="0">
                <a:solidFill>
                  <a:schemeClr val="tx1"/>
                </a:solidFill>
              </a:rPr>
              <a:t>Between September 1930 and July 1932 the Nazi party more than doubled their electoral support</a:t>
            </a:r>
          </a:p>
          <a:p>
            <a:r>
              <a:rPr lang="en-GB" sz="1800" dirty="0" smtClean="0">
                <a:solidFill>
                  <a:schemeClr val="tx1"/>
                </a:solidFill>
              </a:rPr>
              <a:t>1930 was the breakthrough year – 107 seats (second biggest party in Reichstag)</a:t>
            </a:r>
          </a:p>
          <a:p>
            <a:r>
              <a:rPr lang="en-GB" sz="1800" dirty="0" smtClean="0">
                <a:solidFill>
                  <a:schemeClr val="tx1"/>
                </a:solidFill>
              </a:rPr>
              <a:t>By July 1932 it had over one third of the votes and was the biggest single party in the Reichstag</a:t>
            </a:r>
          </a:p>
          <a:p>
            <a:r>
              <a:rPr lang="en-GB" sz="1800" dirty="0" smtClean="0">
                <a:solidFill>
                  <a:schemeClr val="tx1"/>
                </a:solidFill>
              </a:rPr>
              <a:t>It had become the main party of protest, winning support across the country </a:t>
            </a:r>
          </a:p>
          <a:p>
            <a:r>
              <a:rPr lang="en-GB" sz="1800" dirty="0" smtClean="0">
                <a:solidFill>
                  <a:schemeClr val="tx1"/>
                </a:solidFill>
              </a:rPr>
              <a:t>However, the party never gained a majority in elections and that even in July 1932 63.7% of the people voted for other parties</a:t>
            </a:r>
            <a:endParaRPr lang="en-GB" sz="1800" dirty="0">
              <a:solidFill>
                <a:schemeClr val="tx1"/>
              </a:solidFill>
            </a:endParaRPr>
          </a:p>
        </p:txBody>
      </p:sp>
      <p:sp>
        <p:nvSpPr>
          <p:cNvPr id="7" name="Rounded Rectangle 6"/>
          <p:cNvSpPr/>
          <p:nvPr/>
        </p:nvSpPr>
        <p:spPr>
          <a:xfrm>
            <a:off x="222069" y="5191646"/>
            <a:ext cx="4047874" cy="1502228"/>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sz="2000" dirty="0" smtClean="0"/>
              <a:t>The rest of this lesson will look who was voting for the Nazis and how they managed to gain all these extra votes</a:t>
            </a:r>
            <a:endParaRPr lang="en-GB" sz="2000" dirty="0"/>
          </a:p>
        </p:txBody>
      </p:sp>
    </p:spTree>
    <p:extLst>
      <p:ext uri="{BB962C8B-B14F-4D97-AF65-F5344CB8AC3E}">
        <p14:creationId xmlns:p14="http://schemas.microsoft.com/office/powerpoint/2010/main" val="12284507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7566" y="143693"/>
            <a:ext cx="8817429" cy="14761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smtClean="0">
                <a:solidFill>
                  <a:schemeClr val="tx1"/>
                </a:solidFill>
              </a:rPr>
              <a:t>Who voted for the Nazis and why?</a:t>
            </a:r>
            <a:endParaRPr lang="en-GB" sz="4400" b="1" dirty="0">
              <a:solidFill>
                <a:schemeClr val="tx1"/>
              </a:solidFill>
            </a:endParaRPr>
          </a:p>
        </p:txBody>
      </p:sp>
      <p:sp>
        <p:nvSpPr>
          <p:cNvPr id="5" name="Rectangle 4"/>
          <p:cNvSpPr/>
          <p:nvPr/>
        </p:nvSpPr>
        <p:spPr>
          <a:xfrm>
            <a:off x="378823" y="1985555"/>
            <a:ext cx="8294914" cy="1580605"/>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GB" sz="2800" dirty="0" smtClean="0"/>
              <a:t>Look at the sources on the ‘who voted for the Nazis sheet’. What do they tell you about who was supporting the Nazis?</a:t>
            </a:r>
            <a:endParaRPr lang="en-GB" sz="2800" dirty="0"/>
          </a:p>
        </p:txBody>
      </p:sp>
      <p:sp>
        <p:nvSpPr>
          <p:cNvPr id="6" name="Oval 5"/>
          <p:cNvSpPr/>
          <p:nvPr/>
        </p:nvSpPr>
        <p:spPr>
          <a:xfrm>
            <a:off x="494212" y="3847011"/>
            <a:ext cx="1619794" cy="1306286"/>
          </a:xfrm>
          <a:prstGeom prst="ellipse">
            <a:avLst/>
          </a:prstGeom>
          <a:ln w="38100"/>
        </p:spPr>
        <p:style>
          <a:lnRef idx="2">
            <a:schemeClr val="accent1"/>
          </a:lnRef>
          <a:fillRef idx="1">
            <a:schemeClr val="lt1"/>
          </a:fillRef>
          <a:effectRef idx="0">
            <a:schemeClr val="accent1"/>
          </a:effectRef>
          <a:fontRef idx="minor">
            <a:schemeClr val="dk1"/>
          </a:fontRef>
        </p:style>
        <p:txBody>
          <a:bodyPr rtlCol="0" anchor="ctr"/>
          <a:lstStyle/>
          <a:p>
            <a:pPr algn="ctr"/>
            <a:r>
              <a:rPr lang="en-GB" sz="2000" dirty="0" smtClean="0"/>
              <a:t>Gender?</a:t>
            </a:r>
            <a:endParaRPr lang="en-GB" sz="2000" dirty="0"/>
          </a:p>
        </p:txBody>
      </p:sp>
      <p:sp>
        <p:nvSpPr>
          <p:cNvPr id="7" name="Oval 6"/>
          <p:cNvSpPr/>
          <p:nvPr/>
        </p:nvSpPr>
        <p:spPr>
          <a:xfrm>
            <a:off x="378823" y="5499462"/>
            <a:ext cx="1619794" cy="1306286"/>
          </a:xfrm>
          <a:prstGeom prst="ellipse">
            <a:avLst/>
          </a:prstGeom>
          <a:ln w="38100"/>
        </p:spPr>
        <p:style>
          <a:lnRef idx="2">
            <a:schemeClr val="accent3"/>
          </a:lnRef>
          <a:fillRef idx="1">
            <a:schemeClr val="lt1"/>
          </a:fillRef>
          <a:effectRef idx="0">
            <a:schemeClr val="accent3"/>
          </a:effectRef>
          <a:fontRef idx="minor">
            <a:schemeClr val="dk1"/>
          </a:fontRef>
        </p:style>
        <p:txBody>
          <a:bodyPr rtlCol="0" anchor="ctr"/>
          <a:lstStyle/>
          <a:p>
            <a:pPr algn="ctr"/>
            <a:r>
              <a:rPr lang="en-GB" sz="2000" dirty="0" smtClean="0"/>
              <a:t>Class?</a:t>
            </a:r>
            <a:endParaRPr lang="en-GB" sz="2000" dirty="0"/>
          </a:p>
        </p:txBody>
      </p:sp>
      <p:sp>
        <p:nvSpPr>
          <p:cNvPr id="8" name="Oval 7"/>
          <p:cNvSpPr/>
          <p:nvPr/>
        </p:nvSpPr>
        <p:spPr>
          <a:xfrm>
            <a:off x="6596743" y="3931921"/>
            <a:ext cx="1619794" cy="1306286"/>
          </a:xfrm>
          <a:prstGeom prst="ellipse">
            <a:avLst/>
          </a:prstGeom>
          <a:ln w="38100"/>
        </p:spPr>
        <p:style>
          <a:lnRef idx="2">
            <a:schemeClr val="accent4"/>
          </a:lnRef>
          <a:fillRef idx="1">
            <a:schemeClr val="lt1"/>
          </a:fillRef>
          <a:effectRef idx="0">
            <a:schemeClr val="accent4"/>
          </a:effectRef>
          <a:fontRef idx="minor">
            <a:schemeClr val="dk1"/>
          </a:fontRef>
        </p:style>
        <p:txBody>
          <a:bodyPr rtlCol="0" anchor="ctr"/>
          <a:lstStyle/>
          <a:p>
            <a:pPr algn="ctr"/>
            <a:r>
              <a:rPr lang="en-GB" sz="2000" dirty="0" smtClean="0"/>
              <a:t>Religion </a:t>
            </a:r>
            <a:endParaRPr lang="en-GB" sz="2000" dirty="0"/>
          </a:p>
        </p:txBody>
      </p:sp>
      <p:sp>
        <p:nvSpPr>
          <p:cNvPr id="9" name="Oval 8"/>
          <p:cNvSpPr/>
          <p:nvPr/>
        </p:nvSpPr>
        <p:spPr>
          <a:xfrm>
            <a:off x="3522617" y="3847011"/>
            <a:ext cx="2198914" cy="1391196"/>
          </a:xfrm>
          <a:prstGeom prst="ellipse">
            <a:avLst/>
          </a:prstGeom>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en-GB" sz="2000" dirty="0" smtClean="0"/>
              <a:t>Geographical Location?</a:t>
            </a:r>
            <a:endParaRPr lang="en-GB" sz="2000" dirty="0"/>
          </a:p>
        </p:txBody>
      </p:sp>
      <p:sp>
        <p:nvSpPr>
          <p:cNvPr id="10" name="Oval 9"/>
          <p:cNvSpPr/>
          <p:nvPr/>
        </p:nvSpPr>
        <p:spPr>
          <a:xfrm>
            <a:off x="6858000" y="5434149"/>
            <a:ext cx="1619794" cy="1306286"/>
          </a:xfrm>
          <a:prstGeom prst="ellipse">
            <a:avLst/>
          </a:prstGeom>
          <a:ln w="38100"/>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dirty="0" smtClean="0"/>
              <a:t>Age?</a:t>
            </a:r>
            <a:endParaRPr lang="en-GB" sz="2000" dirty="0"/>
          </a:p>
        </p:txBody>
      </p:sp>
      <p:sp>
        <p:nvSpPr>
          <p:cNvPr id="11" name="Oval 10"/>
          <p:cNvSpPr/>
          <p:nvPr/>
        </p:nvSpPr>
        <p:spPr>
          <a:xfrm>
            <a:off x="3503023" y="5499462"/>
            <a:ext cx="2218508" cy="1306286"/>
          </a:xfrm>
          <a:prstGeom prst="ellipse">
            <a:avLst/>
          </a:prstGeom>
          <a:ln w="38100"/>
        </p:spPr>
        <p:style>
          <a:lnRef idx="2">
            <a:schemeClr val="accent5"/>
          </a:lnRef>
          <a:fillRef idx="1">
            <a:schemeClr val="lt1"/>
          </a:fillRef>
          <a:effectRef idx="0">
            <a:schemeClr val="accent5"/>
          </a:effectRef>
          <a:fontRef idx="minor">
            <a:schemeClr val="dk1"/>
          </a:fontRef>
        </p:style>
        <p:txBody>
          <a:bodyPr rtlCol="0" anchor="ctr"/>
          <a:lstStyle/>
          <a:p>
            <a:pPr algn="ctr"/>
            <a:r>
              <a:rPr lang="en-GB" sz="2000" dirty="0" smtClean="0"/>
              <a:t>Occupation?</a:t>
            </a:r>
            <a:endParaRPr lang="en-GB" sz="2000" dirty="0"/>
          </a:p>
        </p:txBody>
      </p:sp>
    </p:spTree>
    <p:extLst>
      <p:ext uri="{BB962C8B-B14F-4D97-AF65-F5344CB8AC3E}">
        <p14:creationId xmlns:p14="http://schemas.microsoft.com/office/powerpoint/2010/main" val="36435144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0300" y="2259876"/>
            <a:ext cx="2248579" cy="3213461"/>
          </a:xfrm>
          <a:ln/>
        </p:spPr>
        <p:style>
          <a:lnRef idx="2">
            <a:schemeClr val="accent4"/>
          </a:lnRef>
          <a:fillRef idx="1">
            <a:schemeClr val="lt1"/>
          </a:fillRef>
          <a:effectRef idx="0">
            <a:schemeClr val="accent4"/>
          </a:effectRef>
          <a:fontRef idx="minor">
            <a:schemeClr val="dk1"/>
          </a:fontRef>
        </p:style>
        <p:txBody>
          <a:bodyPr>
            <a:normAutofit fontScale="85000" lnSpcReduction="20000"/>
          </a:bodyPr>
          <a:lstStyle/>
          <a:p>
            <a:pPr marL="0" indent="0" algn="ctr">
              <a:buNone/>
            </a:pPr>
            <a:r>
              <a:rPr lang="en-GB" sz="3200" dirty="0" smtClean="0">
                <a:solidFill>
                  <a:schemeClr val="tx1"/>
                </a:solidFill>
              </a:rPr>
              <a:t>Complete the worksheet using the scanned in information</a:t>
            </a:r>
          </a:p>
          <a:p>
            <a:pPr marL="0" indent="0" algn="ctr">
              <a:buNone/>
            </a:pPr>
            <a:r>
              <a:rPr lang="en-GB" sz="3200" dirty="0" smtClean="0">
                <a:solidFill>
                  <a:schemeClr val="tx1"/>
                </a:solidFill>
              </a:rPr>
              <a:t>(labelled ‘who voted Nazis information’</a:t>
            </a:r>
            <a:endParaRPr lang="en-GB" sz="3200" dirty="0">
              <a:solidFill>
                <a:schemeClr val="tx1"/>
              </a:solidFill>
            </a:endParaRPr>
          </a:p>
        </p:txBody>
      </p:sp>
      <p:sp>
        <p:nvSpPr>
          <p:cNvPr id="4" name="Rectangle 3"/>
          <p:cNvSpPr/>
          <p:nvPr/>
        </p:nvSpPr>
        <p:spPr>
          <a:xfrm>
            <a:off x="117566" y="143693"/>
            <a:ext cx="8817429" cy="14761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smtClean="0">
                <a:solidFill>
                  <a:schemeClr val="tx1"/>
                </a:solidFill>
              </a:rPr>
              <a:t>Who voted for the Nazis and why?</a:t>
            </a:r>
            <a:endParaRPr lang="en-GB" sz="4400" b="1" dirty="0">
              <a:solidFill>
                <a:schemeClr val="tx1"/>
              </a:solidFill>
            </a:endParaRPr>
          </a:p>
        </p:txBody>
      </p:sp>
      <p:pic>
        <p:nvPicPr>
          <p:cNvPr id="5122" name="Picture 2" descr="Timeline: Nazi Path To Pow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91394" y="1815737"/>
            <a:ext cx="5994048" cy="47940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31129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6968" t="54200" r="46373" b="2177"/>
          <a:stretch/>
        </p:blipFill>
        <p:spPr bwMode="auto">
          <a:xfrm>
            <a:off x="1619671" y="104503"/>
            <a:ext cx="4863411" cy="64208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233464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38758" y="2286002"/>
            <a:ext cx="7633742" cy="2416627"/>
          </a:xfrm>
        </p:spPr>
        <p:txBody>
          <a:bodyPr>
            <a:normAutofit/>
          </a:bodyPr>
          <a:lstStyle/>
          <a:p>
            <a:pPr marL="0" indent="0" algn="ctr">
              <a:buNone/>
            </a:pPr>
            <a:r>
              <a:rPr lang="en-GB" sz="2800" dirty="0" smtClean="0">
                <a:solidFill>
                  <a:schemeClr val="tx1"/>
                </a:solidFill>
              </a:rPr>
              <a:t>Look at the Nazi posters for each one identify the group of people it is targeting. </a:t>
            </a:r>
          </a:p>
          <a:p>
            <a:pPr marL="0" indent="0" algn="ctr">
              <a:buNone/>
            </a:pPr>
            <a:r>
              <a:rPr lang="en-GB" sz="2800" dirty="0" smtClean="0">
                <a:solidFill>
                  <a:schemeClr val="tx1"/>
                </a:solidFill>
              </a:rPr>
              <a:t>Explain how they are trying to get this group to vote for the Nazis </a:t>
            </a:r>
            <a:endParaRPr lang="en-GB" sz="2800" dirty="0">
              <a:solidFill>
                <a:schemeClr val="tx1"/>
              </a:solidFill>
            </a:endParaRPr>
          </a:p>
        </p:txBody>
      </p:sp>
      <p:sp>
        <p:nvSpPr>
          <p:cNvPr id="4" name="Rectangle 3"/>
          <p:cNvSpPr/>
          <p:nvPr/>
        </p:nvSpPr>
        <p:spPr>
          <a:xfrm>
            <a:off x="117566" y="143693"/>
            <a:ext cx="8817429" cy="14761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smtClean="0">
                <a:solidFill>
                  <a:schemeClr val="tx1"/>
                </a:solidFill>
              </a:rPr>
              <a:t>Who voted for the Nazis and why?</a:t>
            </a:r>
            <a:endParaRPr lang="en-GB" sz="4400" b="1" dirty="0">
              <a:solidFill>
                <a:schemeClr val="tx1"/>
              </a:solidFill>
            </a:endParaRPr>
          </a:p>
        </p:txBody>
      </p:sp>
    </p:spTree>
    <p:extLst>
      <p:ext uri="{BB962C8B-B14F-4D97-AF65-F5344CB8AC3E}">
        <p14:creationId xmlns:p14="http://schemas.microsoft.com/office/powerpoint/2010/main" val="25119733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hitler"/>
          <p:cNvPicPr>
            <a:picLocks noChangeAspect="1" noChangeArrowheads="1"/>
          </p:cNvPicPr>
          <p:nvPr/>
        </p:nvPicPr>
        <p:blipFill rotWithShape="1">
          <a:blip r:embed="rId2">
            <a:extLst>
              <a:ext uri="{28A0092B-C50C-407E-A947-70E740481C1C}">
                <a14:useLocalDpi xmlns:a14="http://schemas.microsoft.com/office/drawing/2010/main" val="0"/>
              </a:ext>
            </a:extLst>
          </a:blip>
          <a:srcRect l="20747" r="23103"/>
          <a:stretch/>
        </p:blipFill>
        <p:spPr bwMode="auto">
          <a:xfrm>
            <a:off x="732568" y="3941664"/>
            <a:ext cx="2333361" cy="2770391"/>
          </a:xfrm>
          <a:prstGeom prst="rect">
            <a:avLst/>
          </a:prstGeom>
          <a:noFill/>
          <a:extLst>
            <a:ext uri="{909E8E84-426E-40DD-AFC4-6F175D3DCCD1}">
              <a14:hiddenFill xmlns:a14="http://schemas.microsoft.com/office/drawing/2010/main">
                <a:solidFill>
                  <a:srgbClr val="FFFFFF"/>
                </a:solidFill>
              </a14:hiddenFill>
            </a:ext>
          </a:extLst>
        </p:spPr>
      </p:pic>
      <p:sp>
        <p:nvSpPr>
          <p:cNvPr id="5" name="Oval Callout 4"/>
          <p:cNvSpPr/>
          <p:nvPr/>
        </p:nvSpPr>
        <p:spPr>
          <a:xfrm>
            <a:off x="3991532" y="3334871"/>
            <a:ext cx="5152468" cy="3209365"/>
          </a:xfrm>
          <a:prstGeom prst="wedgeEllipseCallout">
            <a:avLst>
              <a:gd name="adj1" fmla="val -83794"/>
              <a:gd name="adj2" fmla="val 6406"/>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a:p>
            <a:pPr algn="ctr"/>
            <a:r>
              <a:rPr lang="en-GB"/>
              <a:t>The </a:t>
            </a:r>
            <a:r>
              <a:rPr lang="en-GB" dirty="0"/>
              <a:t>NSDAP is not the movement of any particular class or of a particular status group or profession… instead it is in the highest sense of the word a German national party. It aims to encompass all elements of the nation and to embrace all occupational groups, to address each and every German of good will</a:t>
            </a:r>
          </a:p>
        </p:txBody>
      </p:sp>
      <p:sp>
        <p:nvSpPr>
          <p:cNvPr id="7" name="Rectangle 6"/>
          <p:cNvSpPr/>
          <p:nvPr/>
        </p:nvSpPr>
        <p:spPr>
          <a:xfrm>
            <a:off x="1018903" y="391886"/>
            <a:ext cx="7093131" cy="2442754"/>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sz="3600" dirty="0" smtClean="0"/>
              <a:t>From what you have just learnt do you agree with what Hitler is saying here?</a:t>
            </a:r>
            <a:endParaRPr lang="en-GB" sz="3600" dirty="0"/>
          </a:p>
        </p:txBody>
      </p:sp>
    </p:spTree>
    <p:extLst>
      <p:ext uri="{BB962C8B-B14F-4D97-AF65-F5344CB8AC3E}">
        <p14:creationId xmlns:p14="http://schemas.microsoft.com/office/powerpoint/2010/main" val="22955192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38758" y="222070"/>
            <a:ext cx="7289074" cy="79683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smtClean="0">
                <a:solidFill>
                  <a:schemeClr val="tx1"/>
                </a:solidFill>
              </a:rPr>
              <a:t>Nazi ideology </a:t>
            </a:r>
            <a:endParaRPr lang="en-GB" sz="4400" b="1" dirty="0">
              <a:solidFill>
                <a:schemeClr val="tx1"/>
              </a:solidFill>
            </a:endParaRPr>
          </a:p>
        </p:txBody>
      </p:sp>
      <p:sp>
        <p:nvSpPr>
          <p:cNvPr id="5" name="Rounded Rectangle 4"/>
          <p:cNvSpPr/>
          <p:nvPr/>
        </p:nvSpPr>
        <p:spPr>
          <a:xfrm>
            <a:off x="248195" y="2082068"/>
            <a:ext cx="3135086" cy="1345474"/>
          </a:xfrm>
          <a:prstGeom prst="roundRect">
            <a:avLst/>
          </a:prstGeom>
          <a:ln w="38100"/>
        </p:spPr>
        <p:style>
          <a:lnRef idx="2">
            <a:schemeClr val="accent5"/>
          </a:lnRef>
          <a:fillRef idx="1">
            <a:schemeClr val="lt1"/>
          </a:fillRef>
          <a:effectRef idx="0">
            <a:schemeClr val="accent5"/>
          </a:effectRef>
          <a:fontRef idx="minor">
            <a:schemeClr val="dk1"/>
          </a:fontRef>
        </p:style>
        <p:txBody>
          <a:bodyPr rtlCol="0" anchor="ctr"/>
          <a:lstStyle/>
          <a:p>
            <a:pPr algn="ctr"/>
            <a:r>
              <a:rPr lang="en-GB" dirty="0" smtClean="0"/>
              <a:t>Nationalism – wanted to restore Germany’s former glory, eradicate treaty of Versailles, lebensraum</a:t>
            </a:r>
            <a:endParaRPr lang="en-GB" dirty="0"/>
          </a:p>
        </p:txBody>
      </p:sp>
      <p:sp>
        <p:nvSpPr>
          <p:cNvPr id="6" name="Rounded Rectangle 5"/>
          <p:cNvSpPr/>
          <p:nvPr/>
        </p:nvSpPr>
        <p:spPr>
          <a:xfrm>
            <a:off x="5589723" y="5351417"/>
            <a:ext cx="3135086" cy="1345474"/>
          </a:xfrm>
          <a:prstGeom prst="roundRect">
            <a:avLst/>
          </a:prstGeom>
          <a:ln w="38100"/>
        </p:spPr>
        <p:style>
          <a:lnRef idx="2">
            <a:schemeClr val="accent4"/>
          </a:lnRef>
          <a:fillRef idx="1">
            <a:schemeClr val="lt1"/>
          </a:fillRef>
          <a:effectRef idx="0">
            <a:schemeClr val="accent4"/>
          </a:effectRef>
          <a:fontRef idx="minor">
            <a:schemeClr val="dk1"/>
          </a:fontRef>
        </p:style>
        <p:txBody>
          <a:bodyPr rtlCol="0" anchor="ctr"/>
          <a:lstStyle/>
          <a:p>
            <a:pPr algn="ctr"/>
            <a:r>
              <a:rPr lang="en-GB" dirty="0" smtClean="0"/>
              <a:t>Racism – some races are more superior than others, extremely anti-Semitic </a:t>
            </a:r>
            <a:endParaRPr lang="en-GB" dirty="0"/>
          </a:p>
        </p:txBody>
      </p:sp>
      <p:sp>
        <p:nvSpPr>
          <p:cNvPr id="7" name="Rounded Rectangle 6"/>
          <p:cNvSpPr/>
          <p:nvPr/>
        </p:nvSpPr>
        <p:spPr>
          <a:xfrm>
            <a:off x="5757183" y="2069005"/>
            <a:ext cx="3135086" cy="1345474"/>
          </a:xfrm>
          <a:prstGeom prst="roundRect">
            <a:avLst/>
          </a:prstGeom>
          <a:ln w="38100"/>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Authoritarian – there should be one strong leader in charge of Germany. Do not believe in democracy</a:t>
            </a:r>
            <a:endParaRPr lang="en-GB" dirty="0"/>
          </a:p>
        </p:txBody>
      </p:sp>
      <p:sp>
        <p:nvSpPr>
          <p:cNvPr id="8" name="Rounded Rectangle 7"/>
          <p:cNvSpPr/>
          <p:nvPr/>
        </p:nvSpPr>
        <p:spPr>
          <a:xfrm>
            <a:off x="248195" y="5307874"/>
            <a:ext cx="3135086" cy="1345474"/>
          </a:xfrm>
          <a:prstGeom prst="roundRect">
            <a:avLst/>
          </a:prstGeom>
          <a:ln w="38100"/>
        </p:spPr>
        <p:style>
          <a:lnRef idx="2">
            <a:schemeClr val="accent3"/>
          </a:lnRef>
          <a:fillRef idx="1">
            <a:schemeClr val="lt1"/>
          </a:fillRef>
          <a:effectRef idx="0">
            <a:schemeClr val="accent3"/>
          </a:effectRef>
          <a:fontRef idx="minor">
            <a:schemeClr val="dk1"/>
          </a:fontRef>
        </p:style>
        <p:txBody>
          <a:bodyPr rtlCol="0" anchor="ctr"/>
          <a:lstStyle/>
          <a:p>
            <a:pPr algn="ctr"/>
            <a:r>
              <a:rPr lang="en-GB" dirty="0" smtClean="0"/>
              <a:t>Socialism – do not agree with capitalism, hostile towards big businesses and sympathised with small businessmen</a:t>
            </a:r>
            <a:endParaRPr lang="en-GB" dirty="0"/>
          </a:p>
        </p:txBody>
      </p:sp>
      <p:pic>
        <p:nvPicPr>
          <p:cNvPr id="1028" name="Picture 4" descr="Nazi Party - Wikipe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0921" y="3303466"/>
            <a:ext cx="3138622" cy="204795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1604963" y="1172382"/>
            <a:ext cx="5930537" cy="730083"/>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GB" dirty="0" smtClean="0"/>
              <a:t>Hopefully you remember the basis of Nazi ideology from when we looked at the 25 point programme</a:t>
            </a:r>
            <a:endParaRPr lang="en-GB" dirty="0"/>
          </a:p>
        </p:txBody>
      </p:sp>
    </p:spTree>
    <p:extLst>
      <p:ext uri="{BB962C8B-B14F-4D97-AF65-F5344CB8AC3E}">
        <p14:creationId xmlns:p14="http://schemas.microsoft.com/office/powerpoint/2010/main" val="3353390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1484" y="1227910"/>
            <a:ext cx="7763622" cy="2442753"/>
          </a:xfrm>
        </p:spPr>
        <p:txBody>
          <a:bodyPr>
            <a:noAutofit/>
          </a:bodyPr>
          <a:lstStyle/>
          <a:p>
            <a:pPr marL="0" indent="0" algn="ctr">
              <a:buNone/>
            </a:pPr>
            <a:r>
              <a:rPr lang="en-GB" sz="2800" dirty="0" smtClean="0">
                <a:solidFill>
                  <a:schemeClr val="tx1"/>
                </a:solidFill>
              </a:rPr>
              <a:t>Using p75-78 fill in the sheet about the core elements of Nazi ideology</a:t>
            </a:r>
          </a:p>
          <a:p>
            <a:pPr marL="0" indent="0" algn="ctr">
              <a:buNone/>
            </a:pPr>
            <a:r>
              <a:rPr lang="en-GB" sz="2800" dirty="0" smtClean="0">
                <a:solidFill>
                  <a:schemeClr val="tx1"/>
                </a:solidFill>
              </a:rPr>
              <a:t>(If you can’t print the sheet, type straight on to the document or just make notes on the different areas)</a:t>
            </a:r>
            <a:endParaRPr lang="en-GB" sz="2800" dirty="0">
              <a:solidFill>
                <a:schemeClr val="tx1"/>
              </a:solidFill>
            </a:endParaRPr>
          </a:p>
        </p:txBody>
      </p:sp>
      <p:sp>
        <p:nvSpPr>
          <p:cNvPr id="4" name="Rectangle 3"/>
          <p:cNvSpPr/>
          <p:nvPr/>
        </p:nvSpPr>
        <p:spPr>
          <a:xfrm>
            <a:off x="938758" y="222070"/>
            <a:ext cx="7289074" cy="79683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smtClean="0">
                <a:solidFill>
                  <a:schemeClr val="tx1"/>
                </a:solidFill>
              </a:rPr>
              <a:t>Nazi ideology </a:t>
            </a:r>
            <a:endParaRPr lang="en-GB" sz="4400" b="1" dirty="0">
              <a:solidFill>
                <a:schemeClr val="tx1"/>
              </a:solidFill>
            </a:endParaRPr>
          </a:p>
        </p:txBody>
      </p:sp>
      <p:pic>
        <p:nvPicPr>
          <p:cNvPr id="5" name="Picture 4"/>
          <p:cNvPicPr>
            <a:picLocks noChangeAspect="1"/>
          </p:cNvPicPr>
          <p:nvPr/>
        </p:nvPicPr>
        <p:blipFill>
          <a:blip r:embed="rId2"/>
          <a:stretch>
            <a:fillRect/>
          </a:stretch>
        </p:blipFill>
        <p:spPr>
          <a:xfrm>
            <a:off x="2142309" y="3225629"/>
            <a:ext cx="5102537" cy="3501741"/>
          </a:xfrm>
          <a:prstGeom prst="rect">
            <a:avLst/>
          </a:prstGeom>
        </p:spPr>
      </p:pic>
    </p:spTree>
    <p:extLst>
      <p:ext uri="{BB962C8B-B14F-4D97-AF65-F5344CB8AC3E}">
        <p14:creationId xmlns:p14="http://schemas.microsoft.com/office/powerpoint/2010/main" val="36056272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95943" y="186904"/>
            <a:ext cx="8647611" cy="6531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smtClean="0">
                <a:solidFill>
                  <a:schemeClr val="tx1"/>
                </a:solidFill>
              </a:rPr>
              <a:t>The growing appeal of the Nazis </a:t>
            </a:r>
            <a:endParaRPr lang="en-GB" sz="4400" b="1" dirty="0">
              <a:solidFill>
                <a:schemeClr val="tx1"/>
              </a:solidFill>
            </a:endParaRPr>
          </a:p>
        </p:txBody>
      </p:sp>
      <p:pic>
        <p:nvPicPr>
          <p:cNvPr id="5" name="Picture 4"/>
          <p:cNvPicPr>
            <a:picLocks noChangeAspect="1"/>
          </p:cNvPicPr>
          <p:nvPr/>
        </p:nvPicPr>
        <p:blipFill rotWithShape="1">
          <a:blip r:embed="rId2"/>
          <a:srcRect l="39474" t="26717" r="43303" b="35607"/>
          <a:stretch/>
        </p:blipFill>
        <p:spPr>
          <a:xfrm>
            <a:off x="284090" y="840047"/>
            <a:ext cx="3015457" cy="3708666"/>
          </a:xfrm>
          <a:prstGeom prst="rect">
            <a:avLst/>
          </a:prstGeom>
        </p:spPr>
      </p:pic>
      <p:sp>
        <p:nvSpPr>
          <p:cNvPr id="6" name="TextBox 5"/>
          <p:cNvSpPr txBox="1"/>
          <p:nvPr/>
        </p:nvSpPr>
        <p:spPr>
          <a:xfrm>
            <a:off x="3387694" y="840046"/>
            <a:ext cx="3000043" cy="341632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dirty="0"/>
              <a:t>Source B</a:t>
            </a:r>
          </a:p>
          <a:p>
            <a:endParaRPr lang="en-GB" dirty="0"/>
          </a:p>
          <a:p>
            <a:r>
              <a:rPr lang="en-GB" dirty="0"/>
              <a:t>[Hitler's policies] were half-baked, racist clap-trap... but among the jumble of hysterical ideas Hitler showed a sure sense of how to appeal to the lowest instincts of frightened masses. </a:t>
            </a:r>
          </a:p>
          <a:p>
            <a:endParaRPr lang="en-GB" dirty="0"/>
          </a:p>
          <a:p>
            <a:r>
              <a:rPr lang="en-GB" dirty="0"/>
              <a:t>Tony Howarth, a modern historian</a:t>
            </a:r>
          </a:p>
        </p:txBody>
      </p:sp>
      <p:sp>
        <p:nvSpPr>
          <p:cNvPr id="7" name="TextBox 6"/>
          <p:cNvSpPr txBox="1"/>
          <p:nvPr/>
        </p:nvSpPr>
        <p:spPr>
          <a:xfrm>
            <a:off x="6520993" y="880546"/>
            <a:ext cx="2322561" cy="424731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b="1" dirty="0"/>
              <a:t>Source C </a:t>
            </a:r>
          </a:p>
          <a:p>
            <a:r>
              <a:rPr lang="en-GB" dirty="0"/>
              <a:t>He was holding the masses, and me with them, under an hypnotic spell by the sheer force of his beliefs.   His words were like a whip.   When he spoke of the disgrace of Germany, I felt ready to attack any enemy. </a:t>
            </a:r>
          </a:p>
          <a:p>
            <a:r>
              <a:rPr lang="en-GB" dirty="0"/>
              <a:t>Karl </a:t>
            </a:r>
            <a:r>
              <a:rPr lang="en-GB" dirty="0" err="1"/>
              <a:t>Ludecke</a:t>
            </a:r>
            <a:r>
              <a:rPr lang="en-GB" dirty="0"/>
              <a:t>, an early follower of Hitler (1924).</a:t>
            </a:r>
            <a:endParaRPr lang="en-GB" dirty="0">
              <a:effectLst/>
            </a:endParaRPr>
          </a:p>
        </p:txBody>
      </p:sp>
      <p:sp>
        <p:nvSpPr>
          <p:cNvPr id="8" name="TextBox 7"/>
          <p:cNvSpPr txBox="1"/>
          <p:nvPr/>
        </p:nvSpPr>
        <p:spPr>
          <a:xfrm>
            <a:off x="60989" y="4533365"/>
            <a:ext cx="3461657" cy="230832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b="1" dirty="0"/>
              <a:t>Source D </a:t>
            </a:r>
          </a:p>
          <a:p>
            <a:r>
              <a:rPr lang="en-GB" dirty="0"/>
              <a:t>Of course, I was ripe for this experience.   I was a man of 32, weary with disgust and disillusionment, a wanderer seeking a cause, patriot seeking an outlet for his patriotism.</a:t>
            </a:r>
          </a:p>
          <a:p>
            <a:r>
              <a:rPr lang="en-GB" dirty="0"/>
              <a:t>Karl </a:t>
            </a:r>
            <a:r>
              <a:rPr lang="en-GB" dirty="0" err="1"/>
              <a:t>Ludecke</a:t>
            </a:r>
            <a:r>
              <a:rPr lang="en-GB" dirty="0"/>
              <a:t> (1924).</a:t>
            </a:r>
            <a:endParaRPr lang="en-GB" dirty="0">
              <a:effectLst/>
            </a:endParaRPr>
          </a:p>
        </p:txBody>
      </p:sp>
      <p:sp>
        <p:nvSpPr>
          <p:cNvPr id="10" name="Rectangle 9"/>
          <p:cNvSpPr/>
          <p:nvPr/>
        </p:nvSpPr>
        <p:spPr>
          <a:xfrm>
            <a:off x="4062549" y="5381897"/>
            <a:ext cx="4545874" cy="1307597"/>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GB" sz="2000" dirty="0" smtClean="0"/>
              <a:t>What do these sources suggest are the reasons for the growth in support for the Nazis?</a:t>
            </a:r>
            <a:endParaRPr lang="en-GB" sz="2000" dirty="0"/>
          </a:p>
        </p:txBody>
      </p:sp>
    </p:spTree>
    <p:extLst>
      <p:ext uri="{BB962C8B-B14F-4D97-AF65-F5344CB8AC3E}">
        <p14:creationId xmlns:p14="http://schemas.microsoft.com/office/powerpoint/2010/main" val="14456399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8194" y="222070"/>
            <a:ext cx="8778240" cy="11364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smtClean="0">
                <a:solidFill>
                  <a:schemeClr val="tx1"/>
                </a:solidFill>
              </a:rPr>
              <a:t>What other factors helped to increase support for the Nazi party?</a:t>
            </a:r>
            <a:endParaRPr lang="en-GB" sz="3600" b="1" dirty="0">
              <a:solidFill>
                <a:schemeClr val="tx1"/>
              </a:solidFill>
            </a:endParaRPr>
          </a:p>
        </p:txBody>
      </p:sp>
      <p:sp>
        <p:nvSpPr>
          <p:cNvPr id="6" name="Rounded Rectangle 5"/>
          <p:cNvSpPr/>
          <p:nvPr/>
        </p:nvSpPr>
        <p:spPr>
          <a:xfrm>
            <a:off x="470263" y="1920240"/>
            <a:ext cx="2299063" cy="1227909"/>
          </a:xfrm>
          <a:prstGeom prst="roundRect">
            <a:avLst/>
          </a:prstGeom>
          <a:ln w="38100"/>
        </p:spPr>
        <p:style>
          <a:lnRef idx="2">
            <a:schemeClr val="accent6"/>
          </a:lnRef>
          <a:fillRef idx="1">
            <a:schemeClr val="lt1"/>
          </a:fillRef>
          <a:effectRef idx="0">
            <a:schemeClr val="accent6"/>
          </a:effectRef>
          <a:fontRef idx="minor">
            <a:schemeClr val="dk1"/>
          </a:fontRef>
        </p:style>
        <p:txBody>
          <a:bodyPr rtlCol="0" anchor="ctr"/>
          <a:lstStyle/>
          <a:p>
            <a:pPr algn="ctr"/>
            <a:r>
              <a:rPr lang="en-GB" sz="3200" dirty="0" smtClean="0"/>
              <a:t>Hitler</a:t>
            </a:r>
            <a:r>
              <a:rPr lang="en-GB" sz="3600" dirty="0" smtClean="0"/>
              <a:t> </a:t>
            </a:r>
            <a:endParaRPr lang="en-GB" sz="3600" dirty="0"/>
          </a:p>
        </p:txBody>
      </p:sp>
      <p:sp>
        <p:nvSpPr>
          <p:cNvPr id="7" name="Rounded Rectangle 6"/>
          <p:cNvSpPr/>
          <p:nvPr/>
        </p:nvSpPr>
        <p:spPr>
          <a:xfrm>
            <a:off x="3387634" y="1920240"/>
            <a:ext cx="2368732" cy="1227909"/>
          </a:xfrm>
          <a:prstGeom prst="roundRect">
            <a:avLst/>
          </a:prstGeom>
          <a:ln w="38100"/>
        </p:spPr>
        <p:style>
          <a:lnRef idx="2">
            <a:schemeClr val="accent1"/>
          </a:lnRef>
          <a:fillRef idx="1">
            <a:schemeClr val="lt1"/>
          </a:fillRef>
          <a:effectRef idx="0">
            <a:schemeClr val="accent1"/>
          </a:effectRef>
          <a:fontRef idx="minor">
            <a:schemeClr val="dk1"/>
          </a:fontRef>
        </p:style>
        <p:txBody>
          <a:bodyPr rtlCol="0" anchor="ctr"/>
          <a:lstStyle/>
          <a:p>
            <a:pPr algn="ctr"/>
            <a:r>
              <a:rPr lang="en-GB" sz="3200" dirty="0" smtClean="0"/>
              <a:t>Party organisation</a:t>
            </a:r>
            <a:endParaRPr lang="en-GB" sz="3200" dirty="0"/>
          </a:p>
        </p:txBody>
      </p:sp>
      <p:sp>
        <p:nvSpPr>
          <p:cNvPr id="8" name="Rounded Rectangle 7"/>
          <p:cNvSpPr/>
          <p:nvPr/>
        </p:nvSpPr>
        <p:spPr>
          <a:xfrm>
            <a:off x="1362892" y="3435531"/>
            <a:ext cx="2299063" cy="1227909"/>
          </a:xfrm>
          <a:prstGeom prst="roundRect">
            <a:avLst/>
          </a:prstGeom>
          <a:ln w="38100"/>
        </p:spPr>
        <p:style>
          <a:lnRef idx="2">
            <a:schemeClr val="accent4"/>
          </a:lnRef>
          <a:fillRef idx="1">
            <a:schemeClr val="lt1"/>
          </a:fillRef>
          <a:effectRef idx="0">
            <a:schemeClr val="accent4"/>
          </a:effectRef>
          <a:fontRef idx="minor">
            <a:schemeClr val="dk1"/>
          </a:fontRef>
        </p:style>
        <p:txBody>
          <a:bodyPr rtlCol="0" anchor="ctr"/>
          <a:lstStyle/>
          <a:p>
            <a:pPr algn="ctr"/>
            <a:r>
              <a:rPr lang="en-GB" sz="3200" dirty="0" smtClean="0"/>
              <a:t>The SA and violence  </a:t>
            </a:r>
            <a:endParaRPr lang="en-GB" sz="3200" dirty="0"/>
          </a:p>
        </p:txBody>
      </p:sp>
      <p:sp>
        <p:nvSpPr>
          <p:cNvPr id="9" name="Rounded Rectangle 8"/>
          <p:cNvSpPr/>
          <p:nvPr/>
        </p:nvSpPr>
        <p:spPr>
          <a:xfrm>
            <a:off x="5329647" y="3435531"/>
            <a:ext cx="2299063" cy="1227909"/>
          </a:xfrm>
          <a:prstGeom prst="roundRect">
            <a:avLst/>
          </a:prstGeom>
          <a:ln w="38100"/>
        </p:spPr>
        <p:style>
          <a:lnRef idx="2">
            <a:schemeClr val="accent5"/>
          </a:lnRef>
          <a:fillRef idx="1">
            <a:schemeClr val="lt1"/>
          </a:fillRef>
          <a:effectRef idx="0">
            <a:schemeClr val="accent5"/>
          </a:effectRef>
          <a:fontRef idx="minor">
            <a:schemeClr val="dk1"/>
          </a:fontRef>
        </p:style>
        <p:txBody>
          <a:bodyPr rtlCol="0" anchor="ctr"/>
          <a:lstStyle/>
          <a:p>
            <a:pPr algn="ctr"/>
            <a:r>
              <a:rPr lang="en-GB" sz="3200" dirty="0" smtClean="0"/>
              <a:t>Propaganda</a:t>
            </a:r>
            <a:endParaRPr lang="en-GB" sz="3200" dirty="0"/>
          </a:p>
        </p:txBody>
      </p:sp>
      <p:sp>
        <p:nvSpPr>
          <p:cNvPr id="10" name="Rectangle 9"/>
          <p:cNvSpPr/>
          <p:nvPr/>
        </p:nvSpPr>
        <p:spPr>
          <a:xfrm>
            <a:off x="0" y="5695406"/>
            <a:ext cx="9144000" cy="116259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2400" dirty="0" smtClean="0"/>
              <a:t>Use the scanned information &amp; p78-80 to make notes in your table. You need to explain how all these different factors contributed to an increase in support for the Nazis. Aim for 5-10 bullet points on each one</a:t>
            </a:r>
            <a:endParaRPr lang="en-GB" sz="2400" dirty="0"/>
          </a:p>
        </p:txBody>
      </p:sp>
      <p:sp>
        <p:nvSpPr>
          <p:cNvPr id="11" name="Rounded Rectangle 10"/>
          <p:cNvSpPr/>
          <p:nvPr/>
        </p:nvSpPr>
        <p:spPr>
          <a:xfrm>
            <a:off x="6230983" y="1920240"/>
            <a:ext cx="2368732" cy="1227909"/>
          </a:xfrm>
          <a:prstGeom prst="roundRect">
            <a:avLst/>
          </a:prstGeom>
          <a:ln w="38100"/>
        </p:spPr>
        <p:style>
          <a:lnRef idx="2">
            <a:schemeClr val="accent3"/>
          </a:lnRef>
          <a:fillRef idx="1">
            <a:schemeClr val="lt1"/>
          </a:fillRef>
          <a:effectRef idx="0">
            <a:schemeClr val="accent3"/>
          </a:effectRef>
          <a:fontRef idx="minor">
            <a:schemeClr val="dk1"/>
          </a:fontRef>
        </p:style>
        <p:txBody>
          <a:bodyPr rtlCol="0" anchor="ctr"/>
          <a:lstStyle/>
          <a:p>
            <a:pPr algn="ctr"/>
            <a:r>
              <a:rPr lang="en-GB" sz="3200" dirty="0" smtClean="0"/>
              <a:t>Anti-Semitism</a:t>
            </a:r>
            <a:endParaRPr lang="en-GB" sz="3200" dirty="0"/>
          </a:p>
        </p:txBody>
      </p:sp>
    </p:spTree>
    <p:extLst>
      <p:ext uri="{BB962C8B-B14F-4D97-AF65-F5344CB8AC3E}">
        <p14:creationId xmlns:p14="http://schemas.microsoft.com/office/powerpoint/2010/main" val="24991143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95943" y="186904"/>
            <a:ext cx="8647611" cy="6531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smtClean="0">
                <a:solidFill>
                  <a:schemeClr val="tx1"/>
                </a:solidFill>
              </a:rPr>
              <a:t>Most important factor so far?</a:t>
            </a:r>
            <a:endParaRPr lang="en-GB" sz="4400" b="1" dirty="0">
              <a:solidFill>
                <a:schemeClr val="tx1"/>
              </a:solidFill>
            </a:endParaRPr>
          </a:p>
        </p:txBody>
      </p:sp>
      <p:sp>
        <p:nvSpPr>
          <p:cNvPr id="5" name="Rectangle 4"/>
          <p:cNvSpPr/>
          <p:nvPr/>
        </p:nvSpPr>
        <p:spPr>
          <a:xfrm>
            <a:off x="287382" y="5212076"/>
            <a:ext cx="8464732" cy="1645924"/>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GB" sz="2000" dirty="0" smtClean="0"/>
              <a:t>All of these factors contributed to the success of the Nazi party. You need to rank them in order of important 1 being the most important in your opinion and 7 being the least important. You have to explain your choice. Think about whether any of them link? This will help with your next essay so make sure you think this through properly.</a:t>
            </a:r>
            <a:endParaRPr lang="en-GB" sz="2000" dirty="0"/>
          </a:p>
        </p:txBody>
      </p:sp>
      <p:sp>
        <p:nvSpPr>
          <p:cNvPr id="6" name="Rounded Rectangle 5"/>
          <p:cNvSpPr/>
          <p:nvPr/>
        </p:nvSpPr>
        <p:spPr>
          <a:xfrm>
            <a:off x="195943" y="1127428"/>
            <a:ext cx="2299063" cy="1227909"/>
          </a:xfrm>
          <a:prstGeom prst="roundRect">
            <a:avLst/>
          </a:prstGeom>
          <a:ln w="38100"/>
        </p:spPr>
        <p:style>
          <a:lnRef idx="2">
            <a:schemeClr val="accent6"/>
          </a:lnRef>
          <a:fillRef idx="1">
            <a:schemeClr val="lt1"/>
          </a:fillRef>
          <a:effectRef idx="0">
            <a:schemeClr val="accent6"/>
          </a:effectRef>
          <a:fontRef idx="minor">
            <a:schemeClr val="dk1"/>
          </a:fontRef>
        </p:style>
        <p:txBody>
          <a:bodyPr rtlCol="0" anchor="ctr"/>
          <a:lstStyle/>
          <a:p>
            <a:pPr algn="ctr"/>
            <a:r>
              <a:rPr lang="en-GB" sz="3200" dirty="0" smtClean="0"/>
              <a:t>Hitler</a:t>
            </a:r>
            <a:r>
              <a:rPr lang="en-GB" sz="3600" dirty="0" smtClean="0"/>
              <a:t> </a:t>
            </a:r>
            <a:endParaRPr lang="en-GB" sz="3600" dirty="0"/>
          </a:p>
        </p:txBody>
      </p:sp>
      <p:sp>
        <p:nvSpPr>
          <p:cNvPr id="7" name="Rounded Rectangle 6"/>
          <p:cNvSpPr/>
          <p:nvPr/>
        </p:nvSpPr>
        <p:spPr>
          <a:xfrm>
            <a:off x="3335382" y="1127428"/>
            <a:ext cx="2368732" cy="1227909"/>
          </a:xfrm>
          <a:prstGeom prst="roundRect">
            <a:avLst/>
          </a:prstGeom>
          <a:ln w="38100"/>
        </p:spPr>
        <p:style>
          <a:lnRef idx="2">
            <a:schemeClr val="accent1"/>
          </a:lnRef>
          <a:fillRef idx="1">
            <a:schemeClr val="lt1"/>
          </a:fillRef>
          <a:effectRef idx="0">
            <a:schemeClr val="accent1"/>
          </a:effectRef>
          <a:fontRef idx="minor">
            <a:schemeClr val="dk1"/>
          </a:fontRef>
        </p:style>
        <p:txBody>
          <a:bodyPr rtlCol="0" anchor="ctr"/>
          <a:lstStyle/>
          <a:p>
            <a:pPr algn="ctr"/>
            <a:r>
              <a:rPr lang="en-GB" sz="3200" dirty="0" smtClean="0"/>
              <a:t>Party organisation</a:t>
            </a:r>
            <a:endParaRPr lang="en-GB" sz="3200" dirty="0"/>
          </a:p>
        </p:txBody>
      </p:sp>
      <p:sp>
        <p:nvSpPr>
          <p:cNvPr id="8" name="Rounded Rectangle 7"/>
          <p:cNvSpPr/>
          <p:nvPr/>
        </p:nvSpPr>
        <p:spPr>
          <a:xfrm>
            <a:off x="195943" y="2499027"/>
            <a:ext cx="2299063" cy="1227909"/>
          </a:xfrm>
          <a:prstGeom prst="roundRect">
            <a:avLst/>
          </a:prstGeom>
          <a:ln w="38100"/>
        </p:spPr>
        <p:style>
          <a:lnRef idx="2">
            <a:schemeClr val="accent4"/>
          </a:lnRef>
          <a:fillRef idx="1">
            <a:schemeClr val="lt1"/>
          </a:fillRef>
          <a:effectRef idx="0">
            <a:schemeClr val="accent4"/>
          </a:effectRef>
          <a:fontRef idx="minor">
            <a:schemeClr val="dk1"/>
          </a:fontRef>
        </p:style>
        <p:txBody>
          <a:bodyPr rtlCol="0" anchor="ctr"/>
          <a:lstStyle/>
          <a:p>
            <a:pPr algn="ctr"/>
            <a:r>
              <a:rPr lang="en-GB" sz="3200" dirty="0" smtClean="0"/>
              <a:t>The SA and violence  </a:t>
            </a:r>
            <a:endParaRPr lang="en-GB" sz="3200" dirty="0"/>
          </a:p>
        </p:txBody>
      </p:sp>
      <p:sp>
        <p:nvSpPr>
          <p:cNvPr id="9" name="Rounded Rectangle 8"/>
          <p:cNvSpPr/>
          <p:nvPr/>
        </p:nvSpPr>
        <p:spPr>
          <a:xfrm>
            <a:off x="3370216" y="2510078"/>
            <a:ext cx="2299063" cy="1227909"/>
          </a:xfrm>
          <a:prstGeom prst="roundRect">
            <a:avLst/>
          </a:prstGeom>
          <a:ln w="38100"/>
        </p:spPr>
        <p:style>
          <a:lnRef idx="2">
            <a:schemeClr val="accent5"/>
          </a:lnRef>
          <a:fillRef idx="1">
            <a:schemeClr val="lt1"/>
          </a:fillRef>
          <a:effectRef idx="0">
            <a:schemeClr val="accent5"/>
          </a:effectRef>
          <a:fontRef idx="minor">
            <a:schemeClr val="dk1"/>
          </a:fontRef>
        </p:style>
        <p:txBody>
          <a:bodyPr rtlCol="0" anchor="ctr"/>
          <a:lstStyle/>
          <a:p>
            <a:pPr algn="ctr"/>
            <a:r>
              <a:rPr lang="en-GB" sz="3200" dirty="0" smtClean="0"/>
              <a:t>Propaganda</a:t>
            </a:r>
            <a:endParaRPr lang="en-GB" sz="3200" dirty="0"/>
          </a:p>
        </p:txBody>
      </p:sp>
      <p:sp>
        <p:nvSpPr>
          <p:cNvPr id="10" name="Rounded Rectangle 9"/>
          <p:cNvSpPr/>
          <p:nvPr/>
        </p:nvSpPr>
        <p:spPr>
          <a:xfrm>
            <a:off x="6270172" y="1127427"/>
            <a:ext cx="2368732" cy="1227909"/>
          </a:xfrm>
          <a:prstGeom prst="roundRect">
            <a:avLst/>
          </a:prstGeom>
          <a:ln w="38100"/>
        </p:spPr>
        <p:style>
          <a:lnRef idx="2">
            <a:schemeClr val="accent3"/>
          </a:lnRef>
          <a:fillRef idx="1">
            <a:schemeClr val="lt1"/>
          </a:fillRef>
          <a:effectRef idx="0">
            <a:schemeClr val="accent3"/>
          </a:effectRef>
          <a:fontRef idx="minor">
            <a:schemeClr val="dk1"/>
          </a:fontRef>
        </p:style>
        <p:txBody>
          <a:bodyPr rtlCol="0" anchor="ctr"/>
          <a:lstStyle/>
          <a:p>
            <a:pPr algn="ctr"/>
            <a:r>
              <a:rPr lang="en-GB" sz="3200" dirty="0" smtClean="0"/>
              <a:t>Anti-Semitism</a:t>
            </a:r>
            <a:endParaRPr lang="en-GB" sz="3200" dirty="0"/>
          </a:p>
        </p:txBody>
      </p:sp>
      <p:sp>
        <p:nvSpPr>
          <p:cNvPr id="11" name="Rounded Rectangle 10"/>
          <p:cNvSpPr/>
          <p:nvPr/>
        </p:nvSpPr>
        <p:spPr>
          <a:xfrm>
            <a:off x="6305006" y="2521132"/>
            <a:ext cx="2299063" cy="1227909"/>
          </a:xfrm>
          <a:prstGeom prst="roundRect">
            <a:avLst/>
          </a:prstGeom>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en-GB" sz="3200" dirty="0" smtClean="0"/>
              <a:t>The Great Depression</a:t>
            </a:r>
            <a:endParaRPr lang="en-GB" sz="3200" dirty="0"/>
          </a:p>
        </p:txBody>
      </p:sp>
      <p:sp>
        <p:nvSpPr>
          <p:cNvPr id="12" name="Rounded Rectangle 11"/>
          <p:cNvSpPr/>
          <p:nvPr/>
        </p:nvSpPr>
        <p:spPr>
          <a:xfrm>
            <a:off x="3335382" y="3840476"/>
            <a:ext cx="2299063" cy="1227909"/>
          </a:xfrm>
          <a:prstGeom prst="roundRect">
            <a:avLst/>
          </a:prstGeom>
          <a:ln w="38100">
            <a:solidFill>
              <a:srgbClr val="F151B8"/>
            </a:solidFill>
          </a:ln>
        </p:spPr>
        <p:style>
          <a:lnRef idx="2">
            <a:schemeClr val="accent5"/>
          </a:lnRef>
          <a:fillRef idx="1">
            <a:schemeClr val="lt1"/>
          </a:fillRef>
          <a:effectRef idx="0">
            <a:schemeClr val="accent5"/>
          </a:effectRef>
          <a:fontRef idx="minor">
            <a:schemeClr val="dk1"/>
          </a:fontRef>
        </p:style>
        <p:txBody>
          <a:bodyPr rtlCol="0" anchor="ctr"/>
          <a:lstStyle/>
          <a:p>
            <a:pPr algn="ctr"/>
            <a:r>
              <a:rPr lang="en-GB" sz="3200" dirty="0" smtClean="0"/>
              <a:t>Nazi ideology</a:t>
            </a:r>
            <a:endParaRPr lang="en-GB" sz="3200" dirty="0"/>
          </a:p>
        </p:txBody>
      </p:sp>
    </p:spTree>
    <p:extLst>
      <p:ext uri="{BB962C8B-B14F-4D97-AF65-F5344CB8AC3E}">
        <p14:creationId xmlns:p14="http://schemas.microsoft.com/office/powerpoint/2010/main" val="35598304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2877" y="1227911"/>
            <a:ext cx="7633742" cy="1449975"/>
          </a:xfrm>
        </p:spPr>
        <p:txBody>
          <a:bodyPr>
            <a:normAutofit/>
          </a:bodyPr>
          <a:lstStyle/>
          <a:p>
            <a:pPr marL="0" indent="0">
              <a:buNone/>
            </a:pPr>
            <a:r>
              <a:rPr lang="en-GB" sz="2800" dirty="0" smtClean="0">
                <a:solidFill>
                  <a:schemeClr val="tx1"/>
                </a:solidFill>
              </a:rPr>
              <a:t>Read P80-81 an complete the worksheet about the communist parties</a:t>
            </a:r>
            <a:endParaRPr lang="en-GB" sz="2800" dirty="0">
              <a:solidFill>
                <a:schemeClr val="tx1"/>
              </a:solidFill>
            </a:endParaRPr>
          </a:p>
        </p:txBody>
      </p:sp>
      <p:sp>
        <p:nvSpPr>
          <p:cNvPr id="4" name="Rectangle 3"/>
          <p:cNvSpPr/>
          <p:nvPr/>
        </p:nvSpPr>
        <p:spPr>
          <a:xfrm>
            <a:off x="195943" y="186904"/>
            <a:ext cx="8647611" cy="6531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smtClean="0">
                <a:solidFill>
                  <a:schemeClr val="tx1"/>
                </a:solidFill>
              </a:rPr>
              <a:t>The appeal of communism</a:t>
            </a:r>
            <a:endParaRPr lang="en-GB" sz="4400" b="1" dirty="0">
              <a:solidFill>
                <a:schemeClr val="tx1"/>
              </a:solidFill>
            </a:endParaRPr>
          </a:p>
        </p:txBody>
      </p:sp>
      <p:pic>
        <p:nvPicPr>
          <p:cNvPr id="5" name="Picture 4" descr="Image result for kpd in germany"/>
          <p:cNvPicPr/>
          <p:nvPr/>
        </p:nvPicPr>
        <p:blipFill>
          <a:blip r:embed="rId2">
            <a:extLst>
              <a:ext uri="{28A0092B-C50C-407E-A947-70E740481C1C}">
                <a14:useLocalDpi xmlns:a14="http://schemas.microsoft.com/office/drawing/2010/main" val="0"/>
              </a:ext>
            </a:extLst>
          </a:blip>
          <a:srcRect/>
          <a:stretch>
            <a:fillRect/>
          </a:stretch>
        </p:blipFill>
        <p:spPr bwMode="auto">
          <a:xfrm>
            <a:off x="4476070" y="2445158"/>
            <a:ext cx="2904444" cy="4282213"/>
          </a:xfrm>
          <a:prstGeom prst="rect">
            <a:avLst/>
          </a:prstGeom>
          <a:noFill/>
          <a:ln>
            <a:noFill/>
          </a:ln>
        </p:spPr>
      </p:pic>
      <p:sp>
        <p:nvSpPr>
          <p:cNvPr id="6" name="Rounded Rectangle 5"/>
          <p:cNvSpPr/>
          <p:nvPr/>
        </p:nvSpPr>
        <p:spPr>
          <a:xfrm>
            <a:off x="365760" y="3513909"/>
            <a:ext cx="3853543" cy="2076994"/>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2400" dirty="0" smtClean="0"/>
              <a:t>After you have made all of your notes you should be able to add ‘fear of communism’ as a reason for Nazi success.</a:t>
            </a:r>
            <a:endParaRPr lang="en-GB" sz="2400" dirty="0"/>
          </a:p>
        </p:txBody>
      </p:sp>
    </p:spTree>
    <p:extLst>
      <p:ext uri="{BB962C8B-B14F-4D97-AF65-F5344CB8AC3E}">
        <p14:creationId xmlns:p14="http://schemas.microsoft.com/office/powerpoint/2010/main" val="29313775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91497" y="199967"/>
            <a:ext cx="7328263" cy="6531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smtClean="0">
                <a:solidFill>
                  <a:schemeClr val="tx1"/>
                </a:solidFill>
              </a:rPr>
              <a:t>Source practice </a:t>
            </a:r>
            <a:endParaRPr lang="en-GB" sz="4400" b="1" dirty="0">
              <a:solidFill>
                <a:schemeClr val="tx1"/>
              </a:solidFill>
            </a:endParaRPr>
          </a:p>
        </p:txBody>
      </p:sp>
      <p:sp>
        <p:nvSpPr>
          <p:cNvPr id="5" name="Rectangle 4"/>
          <p:cNvSpPr/>
          <p:nvPr/>
        </p:nvSpPr>
        <p:spPr>
          <a:xfrm>
            <a:off x="966652" y="1436912"/>
            <a:ext cx="7453108" cy="2860767"/>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2800" dirty="0" smtClean="0"/>
              <a:t>Complete the planning sheets for both of the sources.</a:t>
            </a:r>
          </a:p>
          <a:p>
            <a:pPr algn="ctr"/>
            <a:endParaRPr lang="en-GB" sz="2800" dirty="0"/>
          </a:p>
          <a:p>
            <a:pPr algn="ctr"/>
            <a:r>
              <a:rPr lang="en-GB" sz="2800" dirty="0" smtClean="0"/>
              <a:t>Write up an answer for the first source and send it to me to be marked. If you would like to do both sources and send them to me you can do. </a:t>
            </a:r>
          </a:p>
        </p:txBody>
      </p:sp>
      <p:sp>
        <p:nvSpPr>
          <p:cNvPr id="6" name="Rounded Rectangle 5"/>
          <p:cNvSpPr/>
          <p:nvPr/>
        </p:nvSpPr>
        <p:spPr>
          <a:xfrm>
            <a:off x="1384663" y="4885509"/>
            <a:ext cx="6648994" cy="1606731"/>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sz="2400" dirty="0" smtClean="0"/>
              <a:t>Remember if there are any words you don’t understand in the sources you need to look this up and build up your vocabulary.</a:t>
            </a:r>
            <a:endParaRPr lang="en-GB" sz="2400" dirty="0"/>
          </a:p>
        </p:txBody>
      </p:sp>
    </p:spTree>
    <p:extLst>
      <p:ext uri="{BB962C8B-B14F-4D97-AF65-F5344CB8AC3E}">
        <p14:creationId xmlns:p14="http://schemas.microsoft.com/office/powerpoint/2010/main" val="18941728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86018" y="966654"/>
            <a:ext cx="7633742" cy="2390501"/>
          </a:xfrm>
        </p:spPr>
        <p:txBody>
          <a:bodyPr>
            <a:normAutofit/>
          </a:bodyPr>
          <a:lstStyle/>
          <a:p>
            <a:pPr marL="0" indent="0" algn="ctr">
              <a:buNone/>
            </a:pPr>
            <a:r>
              <a:rPr lang="en-GB" sz="3200" dirty="0" smtClean="0">
                <a:solidFill>
                  <a:schemeClr val="tx1"/>
                </a:solidFill>
              </a:rPr>
              <a:t>Fear of communism was the main reason why increasing numbers of Germans voted for the Nazis in the years 1930-32. Assess the validity of this view</a:t>
            </a:r>
            <a:endParaRPr lang="en-GB" sz="3200" dirty="0">
              <a:solidFill>
                <a:schemeClr val="tx1"/>
              </a:solidFill>
            </a:endParaRPr>
          </a:p>
        </p:txBody>
      </p:sp>
      <p:sp>
        <p:nvSpPr>
          <p:cNvPr id="4" name="Rectangle 3"/>
          <p:cNvSpPr/>
          <p:nvPr/>
        </p:nvSpPr>
        <p:spPr>
          <a:xfrm>
            <a:off x="1091497" y="199967"/>
            <a:ext cx="7328263" cy="6531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smtClean="0">
                <a:solidFill>
                  <a:schemeClr val="tx1"/>
                </a:solidFill>
              </a:rPr>
              <a:t>Essay practice </a:t>
            </a:r>
            <a:endParaRPr lang="en-GB" sz="4400" b="1" dirty="0">
              <a:solidFill>
                <a:schemeClr val="tx1"/>
              </a:solidFill>
            </a:endParaRPr>
          </a:p>
        </p:txBody>
      </p:sp>
      <p:sp>
        <p:nvSpPr>
          <p:cNvPr id="5" name="Rounded Rectangle 4"/>
          <p:cNvSpPr/>
          <p:nvPr/>
        </p:nvSpPr>
        <p:spPr>
          <a:xfrm>
            <a:off x="13002" y="3440554"/>
            <a:ext cx="1854926" cy="892297"/>
          </a:xfrm>
          <a:prstGeom prst="roundRect">
            <a:avLst/>
          </a:prstGeom>
          <a:ln w="38100"/>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smtClean="0"/>
              <a:t>Hitler</a:t>
            </a:r>
            <a:r>
              <a:rPr lang="en-GB" sz="2800" dirty="0" smtClean="0"/>
              <a:t> </a:t>
            </a:r>
            <a:endParaRPr lang="en-GB" sz="2800" dirty="0"/>
          </a:p>
        </p:txBody>
      </p:sp>
      <p:sp>
        <p:nvSpPr>
          <p:cNvPr id="6" name="Rounded Rectangle 5"/>
          <p:cNvSpPr/>
          <p:nvPr/>
        </p:nvSpPr>
        <p:spPr>
          <a:xfrm>
            <a:off x="2253808" y="3440553"/>
            <a:ext cx="1911136" cy="892297"/>
          </a:xfrm>
          <a:prstGeom prst="roundRect">
            <a:avLst/>
          </a:prstGeom>
          <a:ln w="38100"/>
        </p:spPr>
        <p:style>
          <a:lnRef idx="2">
            <a:schemeClr val="accent1"/>
          </a:lnRef>
          <a:fillRef idx="1">
            <a:schemeClr val="lt1"/>
          </a:fillRef>
          <a:effectRef idx="0">
            <a:schemeClr val="accent1"/>
          </a:effectRef>
          <a:fontRef idx="minor">
            <a:schemeClr val="dk1"/>
          </a:fontRef>
        </p:style>
        <p:txBody>
          <a:bodyPr rtlCol="0" anchor="ctr"/>
          <a:lstStyle/>
          <a:p>
            <a:pPr algn="ctr"/>
            <a:r>
              <a:rPr lang="en-GB" sz="2400" dirty="0" smtClean="0"/>
              <a:t>Party organisation</a:t>
            </a:r>
            <a:endParaRPr lang="en-GB" sz="2400" dirty="0"/>
          </a:p>
        </p:txBody>
      </p:sp>
      <p:sp>
        <p:nvSpPr>
          <p:cNvPr id="7" name="Rounded Rectangle 6"/>
          <p:cNvSpPr/>
          <p:nvPr/>
        </p:nvSpPr>
        <p:spPr>
          <a:xfrm>
            <a:off x="50694" y="4354958"/>
            <a:ext cx="1854926" cy="892297"/>
          </a:xfrm>
          <a:prstGeom prst="roundRect">
            <a:avLst/>
          </a:prstGeom>
          <a:ln w="38100"/>
        </p:spPr>
        <p:style>
          <a:lnRef idx="2">
            <a:schemeClr val="accent4"/>
          </a:lnRef>
          <a:fillRef idx="1">
            <a:schemeClr val="lt1"/>
          </a:fillRef>
          <a:effectRef idx="0">
            <a:schemeClr val="accent4"/>
          </a:effectRef>
          <a:fontRef idx="minor">
            <a:schemeClr val="dk1"/>
          </a:fontRef>
        </p:style>
        <p:txBody>
          <a:bodyPr rtlCol="0" anchor="ctr"/>
          <a:lstStyle/>
          <a:p>
            <a:pPr algn="ctr"/>
            <a:r>
              <a:rPr lang="en-GB" sz="2400" dirty="0" smtClean="0"/>
              <a:t>The SA and violence  </a:t>
            </a:r>
            <a:endParaRPr lang="en-GB" sz="2400" dirty="0"/>
          </a:p>
        </p:txBody>
      </p:sp>
      <p:sp>
        <p:nvSpPr>
          <p:cNvPr id="8" name="Rounded Rectangle 7"/>
          <p:cNvSpPr/>
          <p:nvPr/>
        </p:nvSpPr>
        <p:spPr>
          <a:xfrm>
            <a:off x="4607652" y="3462661"/>
            <a:ext cx="1854926" cy="892297"/>
          </a:xfrm>
          <a:prstGeom prst="roundRect">
            <a:avLst/>
          </a:prstGeom>
          <a:ln w="38100"/>
        </p:spPr>
        <p:style>
          <a:lnRef idx="2">
            <a:schemeClr val="accent5"/>
          </a:lnRef>
          <a:fillRef idx="1">
            <a:schemeClr val="lt1"/>
          </a:fillRef>
          <a:effectRef idx="0">
            <a:schemeClr val="accent5"/>
          </a:effectRef>
          <a:fontRef idx="minor">
            <a:schemeClr val="dk1"/>
          </a:fontRef>
        </p:style>
        <p:txBody>
          <a:bodyPr rtlCol="0" anchor="ctr"/>
          <a:lstStyle/>
          <a:p>
            <a:pPr algn="ctr"/>
            <a:r>
              <a:rPr lang="en-GB" sz="2400" dirty="0" smtClean="0"/>
              <a:t>Propaganda</a:t>
            </a:r>
            <a:endParaRPr lang="en-GB" sz="2400" dirty="0"/>
          </a:p>
        </p:txBody>
      </p:sp>
      <p:sp>
        <p:nvSpPr>
          <p:cNvPr id="9" name="Rounded Rectangle 8"/>
          <p:cNvSpPr/>
          <p:nvPr/>
        </p:nvSpPr>
        <p:spPr>
          <a:xfrm>
            <a:off x="6866976" y="3449600"/>
            <a:ext cx="1911136" cy="892297"/>
          </a:xfrm>
          <a:prstGeom prst="roundRect">
            <a:avLst/>
          </a:prstGeom>
          <a:ln w="38100"/>
        </p:spPr>
        <p:style>
          <a:lnRef idx="2">
            <a:schemeClr val="accent3"/>
          </a:lnRef>
          <a:fillRef idx="1">
            <a:schemeClr val="lt1"/>
          </a:fillRef>
          <a:effectRef idx="0">
            <a:schemeClr val="accent3"/>
          </a:effectRef>
          <a:fontRef idx="minor">
            <a:schemeClr val="dk1"/>
          </a:fontRef>
        </p:style>
        <p:txBody>
          <a:bodyPr rtlCol="0" anchor="ctr"/>
          <a:lstStyle/>
          <a:p>
            <a:pPr algn="ctr"/>
            <a:r>
              <a:rPr lang="en-GB" sz="2400" dirty="0" smtClean="0"/>
              <a:t>Anti-Semitism</a:t>
            </a:r>
            <a:endParaRPr lang="en-GB" sz="2400" dirty="0"/>
          </a:p>
        </p:txBody>
      </p:sp>
      <p:sp>
        <p:nvSpPr>
          <p:cNvPr id="10" name="Rounded Rectangle 9"/>
          <p:cNvSpPr/>
          <p:nvPr/>
        </p:nvSpPr>
        <p:spPr>
          <a:xfrm>
            <a:off x="4602889" y="4379049"/>
            <a:ext cx="1854926" cy="892297"/>
          </a:xfrm>
          <a:prstGeom prst="roundRect">
            <a:avLst/>
          </a:prstGeom>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en-GB" sz="2400" dirty="0" smtClean="0"/>
              <a:t>The Great Depression</a:t>
            </a:r>
            <a:endParaRPr lang="en-GB" sz="2400" dirty="0"/>
          </a:p>
        </p:txBody>
      </p:sp>
      <p:sp>
        <p:nvSpPr>
          <p:cNvPr id="11" name="Rounded Rectangle 10"/>
          <p:cNvSpPr/>
          <p:nvPr/>
        </p:nvSpPr>
        <p:spPr>
          <a:xfrm>
            <a:off x="2305564" y="4354957"/>
            <a:ext cx="1854926" cy="892297"/>
          </a:xfrm>
          <a:prstGeom prst="roundRect">
            <a:avLst/>
          </a:prstGeom>
          <a:ln w="38100">
            <a:solidFill>
              <a:srgbClr val="F151B8"/>
            </a:solidFill>
          </a:ln>
        </p:spPr>
        <p:style>
          <a:lnRef idx="2">
            <a:schemeClr val="accent5"/>
          </a:lnRef>
          <a:fillRef idx="1">
            <a:schemeClr val="lt1"/>
          </a:fillRef>
          <a:effectRef idx="0">
            <a:schemeClr val="accent5"/>
          </a:effectRef>
          <a:fontRef idx="minor">
            <a:schemeClr val="dk1"/>
          </a:fontRef>
        </p:style>
        <p:txBody>
          <a:bodyPr rtlCol="0" anchor="ctr"/>
          <a:lstStyle/>
          <a:p>
            <a:pPr algn="ctr"/>
            <a:r>
              <a:rPr lang="en-GB" sz="2400" dirty="0" smtClean="0"/>
              <a:t>Nazi ideology</a:t>
            </a:r>
            <a:endParaRPr lang="en-GB" sz="2400" dirty="0"/>
          </a:p>
        </p:txBody>
      </p:sp>
      <p:sp>
        <p:nvSpPr>
          <p:cNvPr id="12" name="Rounded Rectangle 11"/>
          <p:cNvSpPr/>
          <p:nvPr/>
        </p:nvSpPr>
        <p:spPr>
          <a:xfrm>
            <a:off x="6895081" y="4379048"/>
            <a:ext cx="1854926" cy="892297"/>
          </a:xfrm>
          <a:prstGeom prst="roundRect">
            <a:avLst/>
          </a:prstGeom>
          <a:ln w="38100">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2400" dirty="0" smtClean="0"/>
              <a:t>Fear of communism</a:t>
            </a:r>
            <a:endParaRPr lang="en-GB" sz="2400" dirty="0"/>
          </a:p>
        </p:txBody>
      </p:sp>
      <p:sp>
        <p:nvSpPr>
          <p:cNvPr id="13" name="Rectangle 12"/>
          <p:cNvSpPr/>
          <p:nvPr/>
        </p:nvSpPr>
        <p:spPr>
          <a:xfrm>
            <a:off x="239894" y="5391942"/>
            <a:ext cx="8725989" cy="128317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smtClean="0"/>
              <a:t>Remember you need stated factor + 2. Which of these factors do you think are the most important and should be included in your essay?</a:t>
            </a:r>
            <a:endParaRPr lang="en-GB" sz="2400" dirty="0"/>
          </a:p>
        </p:txBody>
      </p:sp>
    </p:spTree>
    <p:extLst>
      <p:ext uri="{BB962C8B-B14F-4D97-AF65-F5344CB8AC3E}">
        <p14:creationId xmlns:p14="http://schemas.microsoft.com/office/powerpoint/2010/main" val="478668297"/>
      </p:ext>
    </p:extLst>
  </p:cSld>
  <p:clrMapOvr>
    <a:masterClrMapping/>
  </p:clrMapOvr>
</p:sld>
</file>

<file path=ppt/theme/theme1.xml><?xml version="1.0" encoding="utf-8"?>
<a:theme xmlns:a="http://schemas.openxmlformats.org/drawingml/2006/main" name="Badge">
  <a:themeElements>
    <a:clrScheme name="Badge">
      <a:dk1>
        <a:sysClr val="windowText" lastClr="000000"/>
      </a:dk1>
      <a:lt1>
        <a:sysClr val="window" lastClr="FFFFFF"/>
      </a:lt1>
      <a:dk2>
        <a:srgbClr val="2A1A00"/>
      </a:dk2>
      <a:lt2>
        <a:srgbClr val="F3F3F2"/>
      </a:lt2>
      <a:accent1>
        <a:srgbClr val="F8B323"/>
      </a:accent1>
      <a:accent2>
        <a:srgbClr val="656A59"/>
      </a:accent2>
      <a:accent3>
        <a:srgbClr val="46B2B5"/>
      </a:accent3>
      <a:accent4>
        <a:srgbClr val="8CAA7E"/>
      </a:accent4>
      <a:accent5>
        <a:srgbClr val="D36F68"/>
      </a:accent5>
      <a:accent6>
        <a:srgbClr val="826276"/>
      </a:accent6>
      <a:hlink>
        <a:srgbClr val="46B2B5"/>
      </a:hlink>
      <a:folHlink>
        <a:srgbClr val="A46694"/>
      </a:folHlink>
    </a:clrScheme>
    <a:fontScheme name="Badge">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771EA782-DFA6-45B1-AEA3-661F1715B310}"/>
    </a:ext>
  </a:extLst>
</a:theme>
</file>

<file path=docProps/app.xml><?xml version="1.0" encoding="utf-8"?>
<Properties xmlns="http://schemas.openxmlformats.org/officeDocument/2006/extended-properties" xmlns:vt="http://schemas.openxmlformats.org/officeDocument/2006/docPropsVTypes">
  <Template>TM10001106[[fn=Badge]]</Template>
  <TotalTime>510</TotalTime>
  <Words>1645</Words>
  <Application>Microsoft Office PowerPoint</Application>
  <PresentationFormat>On-screen Show (4:3)</PresentationFormat>
  <Paragraphs>138</Paragraphs>
  <Slides>20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Gill Sans MT</vt:lpstr>
      <vt:lpstr>Impact</vt:lpstr>
      <vt:lpstr>Badge</vt:lpstr>
      <vt:lpstr>The Appeal of Nazism and communism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BSFG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Appeal of Nazism and communism </dc:title>
  <dc:creator>remote</dc:creator>
  <cp:lastModifiedBy>remote</cp:lastModifiedBy>
  <cp:revision>30</cp:revision>
  <dcterms:created xsi:type="dcterms:W3CDTF">2020-05-11T10:12:05Z</dcterms:created>
  <dcterms:modified xsi:type="dcterms:W3CDTF">2020-05-12T16:37:35Z</dcterms:modified>
</cp:coreProperties>
</file>