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4"/>
  </p:notesMasterIdLst>
  <p:handoutMasterIdLst>
    <p:handoutMasterId r:id="rId15"/>
  </p:handoutMasterIdLst>
  <p:sldIdLst>
    <p:sldId id="378" r:id="rId5"/>
    <p:sldId id="379" r:id="rId6"/>
    <p:sldId id="380" r:id="rId7"/>
    <p:sldId id="357" r:id="rId8"/>
    <p:sldId id="350" r:id="rId9"/>
    <p:sldId id="358" r:id="rId10"/>
    <p:sldId id="349" r:id="rId11"/>
    <p:sldId id="359" r:id="rId12"/>
    <p:sldId id="348" r:id="rId13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FF"/>
    <a:srgbClr val="009900"/>
    <a:srgbClr val="FFCC00"/>
    <a:srgbClr val="996600"/>
    <a:srgbClr val="6600FF"/>
    <a:srgbClr val="FF33CC"/>
    <a:srgbClr val="993366"/>
    <a:srgbClr val="339933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31" autoAdjust="0"/>
    <p:restoredTop sz="94660"/>
  </p:normalViewPr>
  <p:slideViewPr>
    <p:cSldViewPr>
      <p:cViewPr varScale="1">
        <p:scale>
          <a:sx n="68" d="100"/>
          <a:sy n="68" d="100"/>
        </p:scale>
        <p:origin x="148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 altLang="en-US"/>
          </a:p>
        </p:txBody>
      </p:sp>
      <p:sp>
        <p:nvSpPr>
          <p:cNvPr id="1024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GB" altLang="en-US"/>
          </a:p>
        </p:txBody>
      </p:sp>
      <p:sp>
        <p:nvSpPr>
          <p:cNvPr id="1024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 altLang="en-US"/>
          </a:p>
        </p:txBody>
      </p:sp>
      <p:sp>
        <p:nvSpPr>
          <p:cNvPr id="1024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7B29B89-8C24-4EAE-B11C-E65A7A0EF7E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2360784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 alt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 alt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DF9A04B-70C9-40C3-A1F6-2F2B11411FF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002272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en-GB" altLang="en-US">
                <a:solidFill>
                  <a:srgbClr val="000000"/>
                </a:solidFill>
                <a:latin typeface="Arial" charset="0"/>
              </a:rPr>
              <a:t>Chemsheets AS006 (Electron arrangement)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fld id="{53DBA418-E69D-4BAF-9A8F-1B8F13667996}" type="datetime1">
              <a:rPr lang="en-GB" altLang="en-US" smtClean="0">
                <a:solidFill>
                  <a:srgbClr val="000000"/>
                </a:solidFill>
                <a:latin typeface="Arial" charset="0"/>
              </a:rPr>
              <a:pPr eaLnBrk="1" hangingPunct="1"/>
              <a:t>10/06/2018</a:t>
            </a:fld>
            <a:endParaRPr lang="en-GB" altLang="en-U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98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fld id="{E8E0275D-7A6D-4AD9-AE58-9913048177B9}" type="slidenum">
              <a:rPr lang="en-GB" altLang="en-US" smtClean="0">
                <a:solidFill>
                  <a:srgbClr val="000000"/>
                </a:solidFill>
                <a:latin typeface="Arial" charset="0"/>
              </a:rPr>
              <a:pPr eaLnBrk="1" hangingPunct="1"/>
              <a:t>1</a:t>
            </a:fld>
            <a:endParaRPr lang="en-GB" altLang="en-U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98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9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06A625-68E0-4A2D-8912-B1AC29F2B4E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247969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57BE0D-ED93-4008-A942-EA211E9FD93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827991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C6970A-7F4D-4088-8AF3-8152402A9E9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270486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816537-D758-4A65-8042-9A9D8F390D5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084212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57AE7B-CB28-4174-B399-AD99C598724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02946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4601C0-11E3-46AD-A2A4-B0CF753FFCD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576363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65559A-BBBB-407D-A776-E0EA681F0C6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98145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ABE1AE-9D18-468C-8A19-47EE18789C8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042960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3FA19C-FE77-497A-ACCF-E10219FBF12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48722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23747A-5A47-47B1-8EAB-AD0BEECCC6A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340865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9B65E5-623B-49B9-8181-1D79B23A611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640130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GB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GB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6EA2FC8-6660-41A5-95BC-1B0F26AB8461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0C0"/>
            </a:gs>
            <a:gs pos="50000">
              <a:srgbClr val="00CCFF"/>
            </a:gs>
            <a:gs pos="100000">
              <a:srgbClr val="0070C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3528" y="2492896"/>
            <a:ext cx="8424936" cy="255454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8000" b="1" dirty="0">
                <a:ln w="19050">
                  <a:solidFill>
                    <a:srgbClr val="000000">
                      <a:tint val="1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charset="0"/>
              </a:rPr>
              <a:t>RELATIVE RATES</a:t>
            </a:r>
          </a:p>
        </p:txBody>
      </p:sp>
      <p:pic>
        <p:nvPicPr>
          <p:cNvPr id="14339" name="Picture 6" descr="MC900238955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790575"/>
            <a:ext cx="1152525" cy="120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1763688" y="1132310"/>
            <a:ext cx="6596176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b="1" cap="all" dirty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charset="0"/>
              </a:rPr>
              <a:t>www.</a:t>
            </a:r>
            <a:r>
              <a:rPr lang="en-US" sz="2800" b="1" cap="all" dirty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Arial" charset="0"/>
              </a:rPr>
              <a:t>CHEMSHEETS</a:t>
            </a:r>
            <a:r>
              <a:rPr lang="en-US" sz="2800" b="1" cap="all" dirty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charset="0"/>
              </a:rPr>
              <a:t>.co.uk</a:t>
            </a:r>
          </a:p>
        </p:txBody>
      </p:sp>
      <p:sp>
        <p:nvSpPr>
          <p:cNvPr id="7" name="TextBox 5"/>
          <p:cNvSpPr txBox="1">
            <a:spLocks noChangeArrowheads="1"/>
          </p:cNvSpPr>
          <p:nvPr/>
        </p:nvSpPr>
        <p:spPr bwMode="auto">
          <a:xfrm>
            <a:off x="4139952" y="6581775"/>
            <a:ext cx="503579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en-GB" altLang="en-US" sz="1200" dirty="0">
                <a:solidFill>
                  <a:srgbClr val="000000"/>
                </a:solidFill>
                <a:latin typeface="Verdana" pitchFamily="34" charset="0"/>
              </a:rPr>
              <a:t>© www.chemsheets.co.uk          AS  1032       26-Jun-2016</a:t>
            </a:r>
          </a:p>
        </p:txBody>
      </p:sp>
    </p:spTree>
    <p:extLst>
      <p:ext uri="{BB962C8B-B14F-4D97-AF65-F5344CB8AC3E}">
        <p14:creationId xmlns:p14="http://schemas.microsoft.com/office/powerpoint/2010/main" val="34982142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762000"/>
          </a:xfrm>
          <a:prstGeom prst="rect">
            <a:avLst/>
          </a:prstGeom>
          <a:solidFill>
            <a:srgbClr val="00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endParaRPr lang="en-GB" altLang="en-US" sz="900" b="1">
              <a:latin typeface="Tahoma" pitchFamily="34" charset="0"/>
            </a:endParaRPr>
          </a:p>
          <a:p>
            <a:pPr algn="ctr" eaLnBrk="1" hangingPunct="1"/>
            <a:r>
              <a:rPr lang="en-GB" altLang="en-US" sz="2800" b="1">
                <a:latin typeface="Tahoma" pitchFamily="34" charset="0"/>
              </a:rPr>
              <a:t>RELATIVE REACTION RATES</a:t>
            </a:r>
          </a:p>
          <a:p>
            <a:pPr algn="ctr" eaLnBrk="1" hangingPunct="1"/>
            <a:endParaRPr lang="en-GB" altLang="en-US" sz="1000" b="1" baseline="30000">
              <a:latin typeface="Tahoma" pitchFamily="34" charset="0"/>
            </a:endParaRP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0" y="24209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tabLst>
                <a:tab pos="539750" algn="l"/>
                <a:tab pos="14351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539750" algn="l"/>
                <a:tab pos="14351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539750" algn="l"/>
                <a:tab pos="14351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539750" algn="l"/>
                <a:tab pos="14351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539750" algn="l"/>
                <a:tab pos="14351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14351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14351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14351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14351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130108" name="Group 60"/>
          <p:cNvGraphicFramePr>
            <a:graphicFrameLocks noGrp="1"/>
          </p:cNvGraphicFramePr>
          <p:nvPr/>
        </p:nvGraphicFramePr>
        <p:xfrm>
          <a:off x="539750" y="1196975"/>
          <a:ext cx="8135938" cy="2657476"/>
        </p:xfrm>
        <a:graphic>
          <a:graphicData uri="http://schemas.openxmlformats.org/drawingml/2006/table">
            <a:tbl>
              <a:tblPr/>
              <a:tblGrid>
                <a:gridCol w="8080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319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319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319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319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92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CaCO</a:t>
                      </a:r>
                      <a:r>
                        <a:rPr kumimoji="0" lang="en-GB" sz="2000" b="0" i="0" u="none" strike="noStrike" cap="none" normalizeH="0" baseline="-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3</a:t>
                      </a:r>
                      <a:endParaRPr kumimoji="0" lang="en-GB" sz="4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[HCl]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(mol dm</a:t>
                      </a:r>
                      <a:r>
                        <a:rPr kumimoji="0" lang="en-GB" sz="2000" b="0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-3</a:t>
                      </a: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)</a:t>
                      </a:r>
                      <a:endParaRPr kumimoji="0" lang="en-GB" sz="4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Volume HCl (cm</a:t>
                      </a:r>
                      <a:r>
                        <a:rPr kumimoji="0" lang="en-GB" sz="2000" b="0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3</a:t>
                      </a: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)</a:t>
                      </a:r>
                      <a:endParaRPr kumimoji="0" lang="en-GB" sz="4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Temperature (</a:t>
                      </a: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  <a:sym typeface="Symbol" pitchFamily="18" charset="2"/>
                        </a:rPr>
                        <a:t></a:t>
                      </a: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C)</a:t>
                      </a:r>
                      <a:endParaRPr kumimoji="0" lang="en-GB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67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1</a:t>
                      </a:r>
                      <a:endParaRPr kumimoji="0" lang="en-GB" sz="44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small</a:t>
                      </a:r>
                      <a:endParaRPr kumimoji="0" lang="en-GB" sz="44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</a:t>
                      </a:r>
                      <a:endParaRPr kumimoji="0" lang="en-GB" sz="44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100</a:t>
                      </a:r>
                      <a:endParaRPr kumimoji="0" lang="en-GB" sz="44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20</a:t>
                      </a:r>
                      <a:endParaRPr kumimoji="0" lang="en-GB" sz="44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67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</a:t>
                      </a:r>
                      <a:endParaRPr kumimoji="0" lang="en-GB" sz="4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large</a:t>
                      </a:r>
                      <a:endParaRPr kumimoji="0" lang="en-GB" sz="4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</a:t>
                      </a:r>
                      <a:endParaRPr kumimoji="0" lang="en-GB" sz="4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100</a:t>
                      </a:r>
                      <a:endParaRPr kumimoji="0" lang="en-GB" sz="4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20</a:t>
                      </a:r>
                      <a:endParaRPr kumimoji="0" lang="en-GB" sz="4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51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3</a:t>
                      </a:r>
                      <a:endParaRPr kumimoji="0" lang="en-GB" sz="4400" b="0" i="0" u="none" strike="noStrike" cap="none" normalizeH="0" baseline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large</a:t>
                      </a:r>
                      <a:endParaRPr kumimoji="0" lang="en-GB" sz="4400" b="0" i="0" u="none" strike="noStrike" cap="none" normalizeH="0" baseline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</a:t>
                      </a:r>
                      <a:endParaRPr kumimoji="0" lang="en-GB" sz="4400" b="0" i="0" u="none" strike="noStrike" cap="none" normalizeH="0" baseline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50</a:t>
                      </a:r>
                      <a:endParaRPr kumimoji="0" lang="en-GB" sz="4400" b="0" i="0" u="none" strike="noStrike" cap="none" normalizeH="0" baseline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20</a:t>
                      </a:r>
                      <a:endParaRPr kumimoji="0" lang="en-GB" sz="4400" b="0" i="0" u="none" strike="noStrike" cap="none" normalizeH="0" baseline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67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4</a:t>
                      </a:r>
                      <a:endParaRPr kumimoji="0" lang="en-GB" sz="44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small</a:t>
                      </a:r>
                      <a:endParaRPr kumimoji="0" lang="en-GB" sz="44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4</a:t>
                      </a:r>
                      <a:endParaRPr kumimoji="0" lang="en-GB" sz="44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50</a:t>
                      </a:r>
                      <a:endParaRPr kumimoji="0" lang="en-GB" sz="44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20</a:t>
                      </a:r>
                      <a:endParaRPr kumimoji="0" lang="en-GB" sz="44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6186" name="Picture 6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3933825"/>
            <a:ext cx="3924300" cy="2722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39497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Line 2"/>
          <p:cNvSpPr>
            <a:spLocks noChangeShapeType="1"/>
          </p:cNvSpPr>
          <p:nvPr/>
        </p:nvSpPr>
        <p:spPr bwMode="auto">
          <a:xfrm>
            <a:off x="1763713" y="3357563"/>
            <a:ext cx="0" cy="28082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395288" y="3357563"/>
            <a:ext cx="11525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b="1">
                <a:solidFill>
                  <a:srgbClr val="6600FF"/>
                </a:solidFill>
                <a:latin typeface="Tahoma" pitchFamily="34" charset="0"/>
              </a:rPr>
              <a:t>Volume of CO</a:t>
            </a:r>
            <a:r>
              <a:rPr lang="en-GB" altLang="en-US" b="1" baseline="-25000">
                <a:solidFill>
                  <a:srgbClr val="6600FF"/>
                </a:solidFill>
                <a:latin typeface="Tahoma" pitchFamily="34" charset="0"/>
              </a:rPr>
              <a:t>2</a:t>
            </a:r>
            <a:endParaRPr lang="en-GB" altLang="en-US" b="1">
              <a:solidFill>
                <a:srgbClr val="6600FF"/>
              </a:solidFill>
              <a:latin typeface="Tahoma" pitchFamily="34" charset="0"/>
            </a:endParaRPr>
          </a:p>
        </p:txBody>
      </p:sp>
      <p:sp>
        <p:nvSpPr>
          <p:cNvPr id="7172" name="Line 4"/>
          <p:cNvSpPr>
            <a:spLocks noChangeShapeType="1"/>
          </p:cNvSpPr>
          <p:nvPr/>
        </p:nvSpPr>
        <p:spPr bwMode="auto">
          <a:xfrm>
            <a:off x="1763713" y="6165850"/>
            <a:ext cx="64801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7380288" y="6237288"/>
            <a:ext cx="13684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b="1">
                <a:solidFill>
                  <a:srgbClr val="6600FF"/>
                </a:solidFill>
                <a:latin typeface="Tahoma" pitchFamily="34" charset="0"/>
              </a:rPr>
              <a:t>Time</a:t>
            </a:r>
          </a:p>
        </p:txBody>
      </p:sp>
      <p:sp>
        <p:nvSpPr>
          <p:cNvPr id="7174" name="Arc 6"/>
          <p:cNvSpPr>
            <a:spLocks/>
          </p:cNvSpPr>
          <p:nvPr/>
        </p:nvSpPr>
        <p:spPr bwMode="auto">
          <a:xfrm rot="10800000" flipV="1">
            <a:off x="1763713" y="3932238"/>
            <a:ext cx="2735262" cy="2233612"/>
          </a:xfrm>
          <a:custGeom>
            <a:avLst/>
            <a:gdLst>
              <a:gd name="T0" fmla="*/ 0 w 21600"/>
              <a:gd name="T1" fmla="*/ 0 h 21600"/>
              <a:gd name="T2" fmla="*/ 2735262 w 21600"/>
              <a:gd name="T3" fmla="*/ 2233612 h 21600"/>
              <a:gd name="T4" fmla="*/ 0 w 21600"/>
              <a:gd name="T5" fmla="*/ 2233612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175" name="Line 7"/>
          <p:cNvSpPr>
            <a:spLocks noChangeShapeType="1"/>
          </p:cNvSpPr>
          <p:nvPr/>
        </p:nvSpPr>
        <p:spPr bwMode="auto">
          <a:xfrm>
            <a:off x="4498975" y="3932238"/>
            <a:ext cx="3313113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7176" name="Text Box 8"/>
          <p:cNvSpPr txBox="1">
            <a:spLocks noChangeArrowheads="1"/>
          </p:cNvSpPr>
          <p:nvPr/>
        </p:nvSpPr>
        <p:spPr bwMode="auto">
          <a:xfrm>
            <a:off x="2555875" y="4292600"/>
            <a:ext cx="360363" cy="3667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b="1">
                <a:latin typeface="Tahoma" pitchFamily="34" charset="0"/>
                <a:cs typeface="Tahoma" pitchFamily="34" charset="0"/>
              </a:rPr>
              <a:t>1</a:t>
            </a:r>
          </a:p>
        </p:txBody>
      </p:sp>
      <p:graphicFrame>
        <p:nvGraphicFramePr>
          <p:cNvPr id="137225" name="Group 9"/>
          <p:cNvGraphicFramePr>
            <a:graphicFrameLocks noGrp="1"/>
          </p:cNvGraphicFramePr>
          <p:nvPr/>
        </p:nvGraphicFramePr>
        <p:xfrm>
          <a:off x="539750" y="260350"/>
          <a:ext cx="8135938" cy="2657476"/>
        </p:xfrm>
        <a:graphic>
          <a:graphicData uri="http://schemas.openxmlformats.org/drawingml/2006/table">
            <a:tbl>
              <a:tblPr/>
              <a:tblGrid>
                <a:gridCol w="8080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319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319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319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319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92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CaCO</a:t>
                      </a:r>
                      <a:r>
                        <a:rPr kumimoji="0" lang="en-GB" sz="2000" b="0" i="0" u="none" strike="noStrike" cap="none" normalizeH="0" baseline="-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3</a:t>
                      </a:r>
                      <a:endParaRPr kumimoji="0" lang="en-GB" sz="4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[HCl]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(mol dm</a:t>
                      </a:r>
                      <a:r>
                        <a:rPr kumimoji="0" lang="en-GB" sz="2000" b="0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-3</a:t>
                      </a: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)</a:t>
                      </a:r>
                      <a:endParaRPr kumimoji="0" lang="en-GB" sz="4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Volume HCl (cm</a:t>
                      </a:r>
                      <a:r>
                        <a:rPr kumimoji="0" lang="en-GB" sz="2000" b="0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3</a:t>
                      </a: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)</a:t>
                      </a:r>
                      <a:endParaRPr kumimoji="0" lang="en-GB" sz="4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Temperature (</a:t>
                      </a: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  <a:sym typeface="Symbol" pitchFamily="18" charset="2"/>
                        </a:rPr>
                        <a:t></a:t>
                      </a: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C)</a:t>
                      </a:r>
                      <a:endParaRPr kumimoji="0" lang="en-GB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67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1</a:t>
                      </a:r>
                      <a:endParaRPr kumimoji="0" lang="en-GB" sz="44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small</a:t>
                      </a:r>
                      <a:endParaRPr kumimoji="0" lang="en-GB" sz="44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</a:t>
                      </a:r>
                      <a:endParaRPr kumimoji="0" lang="en-GB" sz="44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100</a:t>
                      </a:r>
                      <a:endParaRPr kumimoji="0" lang="en-GB" sz="44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20</a:t>
                      </a:r>
                      <a:endParaRPr kumimoji="0" lang="en-GB" sz="44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67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</a:t>
                      </a:r>
                      <a:endParaRPr kumimoji="0" lang="en-GB" sz="4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large</a:t>
                      </a:r>
                      <a:endParaRPr kumimoji="0" lang="en-GB" sz="4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</a:t>
                      </a:r>
                      <a:endParaRPr kumimoji="0" lang="en-GB" sz="4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100</a:t>
                      </a:r>
                      <a:endParaRPr kumimoji="0" lang="en-GB" sz="4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20</a:t>
                      </a:r>
                      <a:endParaRPr kumimoji="0" lang="en-GB" sz="4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51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3</a:t>
                      </a:r>
                      <a:endParaRPr kumimoji="0" lang="en-GB" sz="4400" b="0" i="0" u="none" strike="noStrike" cap="none" normalizeH="0" baseline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large</a:t>
                      </a:r>
                      <a:endParaRPr kumimoji="0" lang="en-GB" sz="4400" b="0" i="0" u="none" strike="noStrike" cap="none" normalizeH="0" baseline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</a:t>
                      </a:r>
                      <a:endParaRPr kumimoji="0" lang="en-GB" sz="4400" b="0" i="0" u="none" strike="noStrike" cap="none" normalizeH="0" baseline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50</a:t>
                      </a:r>
                      <a:endParaRPr kumimoji="0" lang="en-GB" sz="4400" b="0" i="0" u="none" strike="noStrike" cap="none" normalizeH="0" baseline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20</a:t>
                      </a:r>
                      <a:endParaRPr kumimoji="0" lang="en-GB" sz="4400" b="0" i="0" u="none" strike="noStrike" cap="none" normalizeH="0" baseline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67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4</a:t>
                      </a:r>
                      <a:endParaRPr kumimoji="0" lang="en-GB" sz="44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small</a:t>
                      </a:r>
                      <a:endParaRPr kumimoji="0" lang="en-GB" sz="44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4</a:t>
                      </a:r>
                      <a:endParaRPr kumimoji="0" lang="en-GB" sz="44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50</a:t>
                      </a:r>
                      <a:endParaRPr kumimoji="0" lang="en-GB" sz="44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20</a:t>
                      </a:r>
                      <a:endParaRPr kumimoji="0" lang="en-GB" sz="44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37270" name="Arc 54"/>
          <p:cNvSpPr>
            <a:spLocks/>
          </p:cNvSpPr>
          <p:nvPr/>
        </p:nvSpPr>
        <p:spPr bwMode="auto">
          <a:xfrm rot="10800000" flipV="1">
            <a:off x="1763713" y="3933825"/>
            <a:ext cx="4895850" cy="2233613"/>
          </a:xfrm>
          <a:custGeom>
            <a:avLst/>
            <a:gdLst>
              <a:gd name="T0" fmla="*/ 0 w 21600"/>
              <a:gd name="T1" fmla="*/ 0 h 21600"/>
              <a:gd name="T2" fmla="*/ 4895850 w 21600"/>
              <a:gd name="T3" fmla="*/ 2233613 h 21600"/>
              <a:gd name="T4" fmla="*/ 0 w 21600"/>
              <a:gd name="T5" fmla="*/ 2233613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37271" name="Text Box 55"/>
          <p:cNvSpPr txBox="1">
            <a:spLocks noChangeArrowheads="1"/>
          </p:cNvSpPr>
          <p:nvPr/>
        </p:nvSpPr>
        <p:spPr bwMode="auto">
          <a:xfrm>
            <a:off x="3132138" y="4365625"/>
            <a:ext cx="360362" cy="3667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b="1">
                <a:latin typeface="Tahoma" pitchFamily="34" charset="0"/>
                <a:cs typeface="Tahoma" pitchFamily="34" charset="0"/>
              </a:rPr>
              <a:t>2</a:t>
            </a:r>
          </a:p>
        </p:txBody>
      </p:sp>
      <p:sp>
        <p:nvSpPr>
          <p:cNvPr id="137272" name="Arc 56"/>
          <p:cNvSpPr>
            <a:spLocks/>
          </p:cNvSpPr>
          <p:nvPr/>
        </p:nvSpPr>
        <p:spPr bwMode="auto">
          <a:xfrm rot="10800000" flipV="1">
            <a:off x="1765300" y="3933825"/>
            <a:ext cx="1511300" cy="2233613"/>
          </a:xfrm>
          <a:custGeom>
            <a:avLst/>
            <a:gdLst>
              <a:gd name="T0" fmla="*/ 0 w 21600"/>
              <a:gd name="T1" fmla="*/ 0 h 21600"/>
              <a:gd name="T2" fmla="*/ 1511300 w 21600"/>
              <a:gd name="T3" fmla="*/ 2233613 h 21600"/>
              <a:gd name="T4" fmla="*/ 0 w 21600"/>
              <a:gd name="T5" fmla="*/ 2233613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9525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37273" name="Line 57"/>
          <p:cNvSpPr>
            <a:spLocks noChangeShapeType="1"/>
          </p:cNvSpPr>
          <p:nvPr/>
        </p:nvSpPr>
        <p:spPr bwMode="auto">
          <a:xfrm>
            <a:off x="3276600" y="3933825"/>
            <a:ext cx="4537075" cy="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37274" name="Text Box 58"/>
          <p:cNvSpPr txBox="1">
            <a:spLocks noChangeArrowheads="1"/>
          </p:cNvSpPr>
          <p:nvPr/>
        </p:nvSpPr>
        <p:spPr bwMode="auto">
          <a:xfrm>
            <a:off x="2484438" y="3933825"/>
            <a:ext cx="360362" cy="3667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b="1">
                <a:latin typeface="Tahoma" pitchFamily="34" charset="0"/>
                <a:cs typeface="Tahoma" pitchFamily="34" charset="0"/>
              </a:rPr>
              <a:t>4</a:t>
            </a:r>
          </a:p>
        </p:txBody>
      </p:sp>
      <p:sp>
        <p:nvSpPr>
          <p:cNvPr id="137275" name="Arc 59"/>
          <p:cNvSpPr>
            <a:spLocks/>
          </p:cNvSpPr>
          <p:nvPr/>
        </p:nvSpPr>
        <p:spPr bwMode="auto">
          <a:xfrm rot="10800000" flipV="1">
            <a:off x="1763713" y="5013325"/>
            <a:ext cx="2663825" cy="1152525"/>
          </a:xfrm>
          <a:custGeom>
            <a:avLst/>
            <a:gdLst>
              <a:gd name="T0" fmla="*/ 0 w 21600"/>
              <a:gd name="T1" fmla="*/ 0 h 21600"/>
              <a:gd name="T2" fmla="*/ 2663825 w 21600"/>
              <a:gd name="T3" fmla="*/ 1152525 h 21600"/>
              <a:gd name="T4" fmla="*/ 0 w 21600"/>
              <a:gd name="T5" fmla="*/ 1152525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9525">
            <a:solidFill>
              <a:srgbClr val="FF99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37276" name="Line 60"/>
          <p:cNvSpPr>
            <a:spLocks noChangeShapeType="1"/>
          </p:cNvSpPr>
          <p:nvPr/>
        </p:nvSpPr>
        <p:spPr bwMode="auto">
          <a:xfrm>
            <a:off x="4427538" y="5013325"/>
            <a:ext cx="3384550" cy="0"/>
          </a:xfrm>
          <a:prstGeom prst="line">
            <a:avLst/>
          </a:prstGeom>
          <a:noFill/>
          <a:ln w="9525">
            <a:solidFill>
              <a:srgbClr val="FF99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37277" name="Text Box 61"/>
          <p:cNvSpPr txBox="1">
            <a:spLocks noChangeArrowheads="1"/>
          </p:cNvSpPr>
          <p:nvPr/>
        </p:nvSpPr>
        <p:spPr bwMode="auto">
          <a:xfrm>
            <a:off x="2987675" y="4940300"/>
            <a:ext cx="360363" cy="3667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b="1">
                <a:latin typeface="Tahoma" pitchFamily="34" charset="0"/>
                <a:cs typeface="Tahoma" pitchFamily="34" charset="0"/>
              </a:rPr>
              <a:t>3</a:t>
            </a:r>
          </a:p>
        </p:txBody>
      </p:sp>
      <p:sp>
        <p:nvSpPr>
          <p:cNvPr id="18" name="TextBox 5"/>
          <p:cNvSpPr txBox="1">
            <a:spLocks noChangeArrowheads="1"/>
          </p:cNvSpPr>
          <p:nvPr/>
        </p:nvSpPr>
        <p:spPr bwMode="auto">
          <a:xfrm>
            <a:off x="4139952" y="6581775"/>
            <a:ext cx="503579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en-GB" altLang="en-US" sz="1200" dirty="0">
                <a:solidFill>
                  <a:srgbClr val="000000"/>
                </a:solidFill>
                <a:latin typeface="Verdana" pitchFamily="34" charset="0"/>
              </a:rPr>
              <a:t>© www.chemsheets.co.uk          AS  1032       26-Jun-2015</a:t>
            </a:r>
          </a:p>
        </p:txBody>
      </p:sp>
    </p:spTree>
    <p:extLst>
      <p:ext uri="{BB962C8B-B14F-4D97-AF65-F5344CB8AC3E}">
        <p14:creationId xmlns:p14="http://schemas.microsoft.com/office/powerpoint/2010/main" val="263611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270" grpId="0" animBg="1"/>
      <p:bldP spid="137271" grpId="0" animBg="1"/>
      <p:bldP spid="137272" grpId="0" animBg="1"/>
      <p:bldP spid="137273" grpId="0" animBg="1"/>
      <p:bldP spid="137274" grpId="0" animBg="1"/>
      <p:bldP spid="137275" grpId="0" animBg="1"/>
      <p:bldP spid="137276" grpId="0" animBg="1"/>
      <p:bldP spid="13727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762000"/>
          </a:xfrm>
          <a:prstGeom prst="rect">
            <a:avLst/>
          </a:prstGeom>
          <a:solidFill>
            <a:srgbClr val="00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endParaRPr lang="en-GB" altLang="en-US" sz="900" b="1">
              <a:latin typeface="Tahoma" pitchFamily="34" charset="0"/>
            </a:endParaRPr>
          </a:p>
          <a:p>
            <a:pPr algn="ctr"/>
            <a:r>
              <a:rPr lang="en-GB" altLang="en-US" sz="2800" b="1">
                <a:latin typeface="Tahoma" pitchFamily="34" charset="0"/>
              </a:rPr>
              <a:t>RELATIVE REACTION RATES</a:t>
            </a:r>
          </a:p>
          <a:p>
            <a:pPr algn="ctr"/>
            <a:endParaRPr lang="en-GB" altLang="en-US" sz="1000" b="1" baseline="30000">
              <a:latin typeface="Tahoma" pitchFamily="34" charset="0"/>
            </a:endParaRPr>
          </a:p>
        </p:txBody>
      </p:sp>
      <p:sp>
        <p:nvSpPr>
          <p:cNvPr id="115715" name="Rectangle 3"/>
          <p:cNvSpPr>
            <a:spLocks noChangeArrowheads="1"/>
          </p:cNvSpPr>
          <p:nvPr/>
        </p:nvSpPr>
        <p:spPr bwMode="auto">
          <a:xfrm>
            <a:off x="0" y="24209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tabLst>
                <a:tab pos="539750" algn="l"/>
                <a:tab pos="14351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tabLst>
                <a:tab pos="539750" algn="l"/>
                <a:tab pos="14351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tabLst>
                <a:tab pos="539750" algn="l"/>
                <a:tab pos="14351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tabLst>
                <a:tab pos="539750" algn="l"/>
                <a:tab pos="14351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tabLst>
                <a:tab pos="539750" algn="l"/>
                <a:tab pos="14351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539750" algn="l"/>
                <a:tab pos="14351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539750" algn="l"/>
                <a:tab pos="14351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539750" algn="l"/>
                <a:tab pos="14351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539750" algn="l"/>
                <a:tab pos="14351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en-US" altLang="en-US"/>
          </a:p>
        </p:txBody>
      </p:sp>
      <p:graphicFrame>
        <p:nvGraphicFramePr>
          <p:cNvPr id="115716" name="Group 4"/>
          <p:cNvGraphicFramePr>
            <a:graphicFrameLocks noGrp="1"/>
          </p:cNvGraphicFramePr>
          <p:nvPr/>
        </p:nvGraphicFramePr>
        <p:xfrm>
          <a:off x="539750" y="1196975"/>
          <a:ext cx="8135938" cy="4057651"/>
        </p:xfrm>
        <a:graphic>
          <a:graphicData uri="http://schemas.openxmlformats.org/drawingml/2006/table">
            <a:tbl>
              <a:tblPr/>
              <a:tblGrid>
                <a:gridCol w="8080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319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319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319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319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921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CaCO</a:t>
                      </a:r>
                      <a:r>
                        <a:rPr kumimoji="0" lang="en-GB" altLang="en-US" sz="2000" b="0" i="0" u="none" strike="noStrike" cap="none" normalizeH="0" baseline="-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3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[HCl]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(mol dm</a:t>
                      </a:r>
                      <a:r>
                        <a:rPr kumimoji="0" lang="en-GB" altLang="en-US" sz="2000" b="0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-3</a:t>
                      </a: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)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Volume HCl (cm</a:t>
                      </a:r>
                      <a:r>
                        <a:rPr kumimoji="0" lang="en-GB" altLang="en-US" sz="2000" b="0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3</a:t>
                      </a: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)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Temperature (</a:t>
                      </a: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  <a:sym typeface="Symbol" pitchFamily="18" charset="2"/>
                        </a:rPr>
                        <a:t></a:t>
                      </a: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C)</a:t>
                      </a:r>
                      <a:endParaRPr kumimoji="0" lang="en-GB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67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1</a:t>
                      </a:r>
                      <a:endParaRPr kumimoji="0" lang="en-GB" altLang="en-US" sz="44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small</a:t>
                      </a:r>
                      <a:endParaRPr kumimoji="0" lang="en-GB" altLang="en-US" sz="44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</a:t>
                      </a:r>
                      <a:endParaRPr kumimoji="0" lang="en-GB" altLang="en-US" sz="44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100</a:t>
                      </a:r>
                      <a:endParaRPr kumimoji="0" lang="en-GB" altLang="en-US" sz="44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20</a:t>
                      </a:r>
                      <a:endParaRPr kumimoji="0" lang="en-GB" altLang="en-US" sz="44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67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large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100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20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51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3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large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50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20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67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4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small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4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50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20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67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339933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5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339933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339933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large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339933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339933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1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339933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339933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100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339933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339933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20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339933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67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993366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6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993366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993366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small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993366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993366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993366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993366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200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993366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993366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40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993366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67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33CC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7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FF33CC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33CC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powder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FF33CC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33CC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FF33CC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33CC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200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FF33CC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33CC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40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FF33CC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5" name="TextBox 5"/>
          <p:cNvSpPr txBox="1">
            <a:spLocks noChangeArrowheads="1"/>
          </p:cNvSpPr>
          <p:nvPr/>
        </p:nvSpPr>
        <p:spPr bwMode="auto">
          <a:xfrm>
            <a:off x="4139952" y="6581775"/>
            <a:ext cx="503579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en-GB" altLang="en-US" sz="1200" dirty="0">
                <a:solidFill>
                  <a:srgbClr val="000000"/>
                </a:solidFill>
                <a:latin typeface="Verdana" pitchFamily="34" charset="0"/>
              </a:rPr>
              <a:t>© www.chemsheets.co.uk          AS  1032       26-Jun-2015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Line 2"/>
          <p:cNvSpPr>
            <a:spLocks noChangeShapeType="1"/>
          </p:cNvSpPr>
          <p:nvPr/>
        </p:nvSpPr>
        <p:spPr bwMode="auto">
          <a:xfrm>
            <a:off x="1692275" y="1341438"/>
            <a:ext cx="0" cy="46085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8547" name="Text Box 3"/>
          <p:cNvSpPr txBox="1">
            <a:spLocks noChangeArrowheads="1"/>
          </p:cNvSpPr>
          <p:nvPr/>
        </p:nvSpPr>
        <p:spPr bwMode="auto">
          <a:xfrm>
            <a:off x="179388" y="1484313"/>
            <a:ext cx="11525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b="1">
                <a:solidFill>
                  <a:srgbClr val="6600FF"/>
                </a:solidFill>
                <a:latin typeface="Tahoma" pitchFamily="34" charset="0"/>
              </a:rPr>
              <a:t>Volume of CO</a:t>
            </a:r>
            <a:r>
              <a:rPr lang="en-GB" altLang="en-US" b="1" baseline="-25000">
                <a:solidFill>
                  <a:srgbClr val="6600FF"/>
                </a:solidFill>
                <a:latin typeface="Tahoma" pitchFamily="34" charset="0"/>
              </a:rPr>
              <a:t>2</a:t>
            </a:r>
            <a:endParaRPr lang="en-GB" altLang="en-US" b="1">
              <a:solidFill>
                <a:srgbClr val="6600FF"/>
              </a:solidFill>
              <a:latin typeface="Tahoma" pitchFamily="34" charset="0"/>
            </a:endParaRPr>
          </a:p>
        </p:txBody>
      </p:sp>
      <p:sp>
        <p:nvSpPr>
          <p:cNvPr id="108548" name="Line 4"/>
          <p:cNvSpPr>
            <a:spLocks noChangeShapeType="1"/>
          </p:cNvSpPr>
          <p:nvPr/>
        </p:nvSpPr>
        <p:spPr bwMode="auto">
          <a:xfrm>
            <a:off x="1692275" y="5949950"/>
            <a:ext cx="64801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8549" name="Text Box 5"/>
          <p:cNvSpPr txBox="1">
            <a:spLocks noChangeArrowheads="1"/>
          </p:cNvSpPr>
          <p:nvPr/>
        </p:nvSpPr>
        <p:spPr bwMode="auto">
          <a:xfrm>
            <a:off x="7308850" y="6021388"/>
            <a:ext cx="13684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b="1">
                <a:solidFill>
                  <a:srgbClr val="6600FF"/>
                </a:solidFill>
                <a:latin typeface="Tahoma" pitchFamily="34" charset="0"/>
              </a:rPr>
              <a:t>Time</a:t>
            </a:r>
          </a:p>
        </p:txBody>
      </p:sp>
      <p:sp>
        <p:nvSpPr>
          <p:cNvPr id="108550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762000"/>
          </a:xfrm>
          <a:prstGeom prst="rect">
            <a:avLst/>
          </a:prstGeom>
          <a:solidFill>
            <a:srgbClr val="00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endParaRPr lang="en-GB" altLang="en-US" sz="900" b="1">
              <a:latin typeface="Tahoma" pitchFamily="34" charset="0"/>
            </a:endParaRPr>
          </a:p>
          <a:p>
            <a:pPr algn="ctr"/>
            <a:r>
              <a:rPr lang="en-GB" altLang="en-US" sz="2800" b="1">
                <a:latin typeface="Tahoma" pitchFamily="34" charset="0"/>
              </a:rPr>
              <a:t>RELATIVE REACTION RATES</a:t>
            </a:r>
          </a:p>
          <a:p>
            <a:pPr algn="ctr"/>
            <a:endParaRPr lang="en-GB" altLang="en-US" sz="1000" b="1" baseline="30000">
              <a:latin typeface="Tahoma" pitchFamily="34" charset="0"/>
            </a:endParaRPr>
          </a:p>
        </p:txBody>
      </p:sp>
      <p:sp>
        <p:nvSpPr>
          <p:cNvPr id="108551" name="Arc 7"/>
          <p:cNvSpPr>
            <a:spLocks/>
          </p:cNvSpPr>
          <p:nvPr/>
        </p:nvSpPr>
        <p:spPr bwMode="auto">
          <a:xfrm rot="10800000" flipV="1">
            <a:off x="1692275" y="3716338"/>
            <a:ext cx="2735263" cy="2233612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08552" name="Line 8"/>
          <p:cNvSpPr>
            <a:spLocks noChangeShapeType="1"/>
          </p:cNvSpPr>
          <p:nvPr/>
        </p:nvSpPr>
        <p:spPr bwMode="auto">
          <a:xfrm>
            <a:off x="4427538" y="3716338"/>
            <a:ext cx="3313112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8553" name="Arc 9"/>
          <p:cNvSpPr>
            <a:spLocks/>
          </p:cNvSpPr>
          <p:nvPr/>
        </p:nvSpPr>
        <p:spPr bwMode="auto">
          <a:xfrm rot="10800000" flipV="1">
            <a:off x="1692275" y="3716338"/>
            <a:ext cx="4895850" cy="2233612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08554" name="Line 10"/>
          <p:cNvSpPr>
            <a:spLocks noChangeShapeType="1"/>
          </p:cNvSpPr>
          <p:nvPr/>
        </p:nvSpPr>
        <p:spPr bwMode="auto">
          <a:xfrm>
            <a:off x="6588125" y="3716338"/>
            <a:ext cx="11525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8555" name="Text Box 11"/>
          <p:cNvSpPr txBox="1">
            <a:spLocks noChangeArrowheads="1"/>
          </p:cNvSpPr>
          <p:nvPr/>
        </p:nvSpPr>
        <p:spPr bwMode="auto">
          <a:xfrm>
            <a:off x="2771775" y="4292600"/>
            <a:ext cx="360363" cy="3667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b="1">
                <a:latin typeface="Tahoma" pitchFamily="34" charset="0"/>
                <a:cs typeface="Tahoma" pitchFamily="34" charset="0"/>
              </a:rPr>
              <a:t>2</a:t>
            </a:r>
          </a:p>
        </p:txBody>
      </p:sp>
      <p:sp>
        <p:nvSpPr>
          <p:cNvPr id="108556" name="Arc 12"/>
          <p:cNvSpPr>
            <a:spLocks/>
          </p:cNvSpPr>
          <p:nvPr/>
        </p:nvSpPr>
        <p:spPr bwMode="auto">
          <a:xfrm rot="10800000" flipV="1">
            <a:off x="1692275" y="4797425"/>
            <a:ext cx="2663825" cy="1152525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9525">
            <a:solidFill>
              <a:srgbClr val="FF99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08557" name="Line 13"/>
          <p:cNvSpPr>
            <a:spLocks noChangeShapeType="1"/>
          </p:cNvSpPr>
          <p:nvPr/>
        </p:nvSpPr>
        <p:spPr bwMode="auto">
          <a:xfrm>
            <a:off x="4356100" y="4797425"/>
            <a:ext cx="3384550" cy="0"/>
          </a:xfrm>
          <a:prstGeom prst="line">
            <a:avLst/>
          </a:prstGeom>
          <a:noFill/>
          <a:ln w="9525">
            <a:solidFill>
              <a:srgbClr val="FF99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8558" name="Text Box 14"/>
          <p:cNvSpPr txBox="1">
            <a:spLocks noChangeArrowheads="1"/>
          </p:cNvSpPr>
          <p:nvPr/>
        </p:nvSpPr>
        <p:spPr bwMode="auto">
          <a:xfrm>
            <a:off x="2916238" y="4724400"/>
            <a:ext cx="360362" cy="3667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b="1">
                <a:latin typeface="Tahoma" pitchFamily="34" charset="0"/>
                <a:cs typeface="Tahoma" pitchFamily="34" charset="0"/>
              </a:rPr>
              <a:t>3</a:t>
            </a:r>
          </a:p>
        </p:txBody>
      </p:sp>
      <p:sp>
        <p:nvSpPr>
          <p:cNvPr id="108559" name="Arc 15"/>
          <p:cNvSpPr>
            <a:spLocks/>
          </p:cNvSpPr>
          <p:nvPr/>
        </p:nvSpPr>
        <p:spPr bwMode="auto">
          <a:xfrm rot="10800000" flipV="1">
            <a:off x="1692275" y="3716338"/>
            <a:ext cx="1511300" cy="2233612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9525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08560" name="Line 16"/>
          <p:cNvSpPr>
            <a:spLocks noChangeShapeType="1"/>
          </p:cNvSpPr>
          <p:nvPr/>
        </p:nvSpPr>
        <p:spPr bwMode="auto">
          <a:xfrm>
            <a:off x="3203575" y="3716338"/>
            <a:ext cx="4537075" cy="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8561" name="Text Box 17"/>
          <p:cNvSpPr txBox="1">
            <a:spLocks noChangeArrowheads="1"/>
          </p:cNvSpPr>
          <p:nvPr/>
        </p:nvSpPr>
        <p:spPr bwMode="auto">
          <a:xfrm>
            <a:off x="2411413" y="3716338"/>
            <a:ext cx="360362" cy="3667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b="1">
                <a:latin typeface="Tahoma" pitchFamily="34" charset="0"/>
                <a:cs typeface="Tahoma" pitchFamily="34" charset="0"/>
              </a:rPr>
              <a:t>4</a:t>
            </a:r>
          </a:p>
        </p:txBody>
      </p:sp>
      <p:sp>
        <p:nvSpPr>
          <p:cNvPr id="108562" name="Arc 18"/>
          <p:cNvSpPr>
            <a:spLocks/>
          </p:cNvSpPr>
          <p:nvPr/>
        </p:nvSpPr>
        <p:spPr bwMode="auto">
          <a:xfrm rot="10800000" flipV="1">
            <a:off x="1692275" y="4797425"/>
            <a:ext cx="5903913" cy="1152525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9525">
            <a:solidFill>
              <a:srgbClr val="3399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08563" name="Text Box 19"/>
          <p:cNvSpPr txBox="1">
            <a:spLocks noChangeArrowheads="1"/>
          </p:cNvSpPr>
          <p:nvPr/>
        </p:nvSpPr>
        <p:spPr bwMode="auto">
          <a:xfrm>
            <a:off x="2771775" y="5084763"/>
            <a:ext cx="360363" cy="3667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b="1">
                <a:latin typeface="Tahoma" pitchFamily="34" charset="0"/>
                <a:cs typeface="Tahoma" pitchFamily="34" charset="0"/>
              </a:rPr>
              <a:t>5</a:t>
            </a:r>
          </a:p>
        </p:txBody>
      </p:sp>
      <p:sp>
        <p:nvSpPr>
          <p:cNvPr id="108564" name="Text Box 20"/>
          <p:cNvSpPr txBox="1">
            <a:spLocks noChangeArrowheads="1"/>
          </p:cNvSpPr>
          <p:nvPr/>
        </p:nvSpPr>
        <p:spPr bwMode="auto">
          <a:xfrm>
            <a:off x="2484438" y="4076700"/>
            <a:ext cx="360362" cy="3667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b="1">
                <a:latin typeface="Tahoma" pitchFamily="34" charset="0"/>
                <a:cs typeface="Tahoma" pitchFamily="34" charset="0"/>
              </a:rPr>
              <a:t>1</a:t>
            </a:r>
          </a:p>
        </p:txBody>
      </p:sp>
      <p:sp>
        <p:nvSpPr>
          <p:cNvPr id="21" name="TextBox 5"/>
          <p:cNvSpPr txBox="1">
            <a:spLocks noChangeArrowheads="1"/>
          </p:cNvSpPr>
          <p:nvPr/>
        </p:nvSpPr>
        <p:spPr bwMode="auto">
          <a:xfrm>
            <a:off x="4139952" y="6581775"/>
            <a:ext cx="503579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en-GB" altLang="en-US" sz="1200" dirty="0">
                <a:solidFill>
                  <a:srgbClr val="000000"/>
                </a:solidFill>
                <a:latin typeface="Verdana" pitchFamily="34" charset="0"/>
              </a:rPr>
              <a:t>© www.chemsheets.co.uk          AS  1032       26-Jun-2015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762000"/>
          </a:xfrm>
          <a:prstGeom prst="rect">
            <a:avLst/>
          </a:prstGeom>
          <a:solidFill>
            <a:srgbClr val="00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endParaRPr lang="en-GB" altLang="en-US" sz="900" b="1">
              <a:latin typeface="Tahoma" pitchFamily="34" charset="0"/>
            </a:endParaRPr>
          </a:p>
          <a:p>
            <a:pPr algn="ctr"/>
            <a:r>
              <a:rPr lang="en-GB" altLang="en-US" sz="2800" b="1">
                <a:latin typeface="Tahoma" pitchFamily="34" charset="0"/>
              </a:rPr>
              <a:t>RELATIVE REACTION RATES</a:t>
            </a:r>
          </a:p>
          <a:p>
            <a:pPr algn="ctr"/>
            <a:endParaRPr lang="en-GB" altLang="en-US" sz="1000" b="1" baseline="30000">
              <a:latin typeface="Tahoma" pitchFamily="34" charset="0"/>
            </a:endParaRPr>
          </a:p>
        </p:txBody>
      </p:sp>
      <p:sp>
        <p:nvSpPr>
          <p:cNvPr id="116739" name="Rectangle 3"/>
          <p:cNvSpPr>
            <a:spLocks noChangeArrowheads="1"/>
          </p:cNvSpPr>
          <p:nvPr/>
        </p:nvSpPr>
        <p:spPr bwMode="auto">
          <a:xfrm>
            <a:off x="0" y="24209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tabLst>
                <a:tab pos="539750" algn="l"/>
                <a:tab pos="14351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tabLst>
                <a:tab pos="539750" algn="l"/>
                <a:tab pos="14351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tabLst>
                <a:tab pos="539750" algn="l"/>
                <a:tab pos="14351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tabLst>
                <a:tab pos="539750" algn="l"/>
                <a:tab pos="14351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tabLst>
                <a:tab pos="539750" algn="l"/>
                <a:tab pos="14351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539750" algn="l"/>
                <a:tab pos="14351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539750" algn="l"/>
                <a:tab pos="14351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539750" algn="l"/>
                <a:tab pos="14351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539750" algn="l"/>
                <a:tab pos="14351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en-US" altLang="en-US"/>
          </a:p>
        </p:txBody>
      </p:sp>
      <p:graphicFrame>
        <p:nvGraphicFramePr>
          <p:cNvPr id="116740" name="Group 4"/>
          <p:cNvGraphicFramePr>
            <a:graphicFrameLocks noGrp="1"/>
          </p:cNvGraphicFramePr>
          <p:nvPr/>
        </p:nvGraphicFramePr>
        <p:xfrm>
          <a:off x="539750" y="1196975"/>
          <a:ext cx="8135938" cy="4057651"/>
        </p:xfrm>
        <a:graphic>
          <a:graphicData uri="http://schemas.openxmlformats.org/drawingml/2006/table">
            <a:tbl>
              <a:tblPr/>
              <a:tblGrid>
                <a:gridCol w="8080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319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319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319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319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921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CaCO</a:t>
                      </a:r>
                      <a:r>
                        <a:rPr kumimoji="0" lang="en-GB" altLang="en-US" sz="2000" b="0" i="0" u="none" strike="noStrike" cap="none" normalizeH="0" baseline="-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3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[HCl]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(mol dm</a:t>
                      </a:r>
                      <a:r>
                        <a:rPr kumimoji="0" lang="en-GB" altLang="en-US" sz="2000" b="0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-3</a:t>
                      </a: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)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Volume HCl (cm</a:t>
                      </a:r>
                      <a:r>
                        <a:rPr kumimoji="0" lang="en-GB" altLang="en-US" sz="2000" b="0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3</a:t>
                      </a: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)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Temperature (</a:t>
                      </a: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  <a:sym typeface="Symbol" pitchFamily="18" charset="2"/>
                        </a:rPr>
                        <a:t></a:t>
                      </a: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C)</a:t>
                      </a:r>
                      <a:endParaRPr kumimoji="0" lang="en-GB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67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1</a:t>
                      </a:r>
                      <a:endParaRPr kumimoji="0" lang="en-GB" altLang="en-US" sz="44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small</a:t>
                      </a:r>
                      <a:endParaRPr kumimoji="0" lang="en-GB" altLang="en-US" sz="44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</a:t>
                      </a:r>
                      <a:endParaRPr kumimoji="0" lang="en-GB" altLang="en-US" sz="44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100</a:t>
                      </a:r>
                      <a:endParaRPr kumimoji="0" lang="en-GB" altLang="en-US" sz="44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20</a:t>
                      </a:r>
                      <a:endParaRPr kumimoji="0" lang="en-GB" altLang="en-US" sz="44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67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large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100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20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51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3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large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50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20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67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4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small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4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50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20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67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339933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5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339933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339933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large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339933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339933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1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339933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339933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100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339933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339933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20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339933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67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993366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6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993366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993366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small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993366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993366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993366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993366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200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993366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993366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40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993366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67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33CC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7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FF33CC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33CC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powder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FF33CC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33CC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FF33CC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33CC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200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FF33CC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33CC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40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FF33CC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5" name="TextBox 5"/>
          <p:cNvSpPr txBox="1">
            <a:spLocks noChangeArrowheads="1"/>
          </p:cNvSpPr>
          <p:nvPr/>
        </p:nvSpPr>
        <p:spPr bwMode="auto">
          <a:xfrm>
            <a:off x="4139952" y="6581775"/>
            <a:ext cx="503579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en-GB" altLang="en-US" sz="1200" dirty="0">
                <a:solidFill>
                  <a:srgbClr val="000000"/>
                </a:solidFill>
                <a:latin typeface="Verdana" pitchFamily="34" charset="0"/>
              </a:rPr>
              <a:t>© www.chemsheets.co.uk          AS  1032       26-Jun-2015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Line 2"/>
          <p:cNvSpPr>
            <a:spLocks noChangeShapeType="1"/>
          </p:cNvSpPr>
          <p:nvPr/>
        </p:nvSpPr>
        <p:spPr bwMode="auto">
          <a:xfrm>
            <a:off x="1692275" y="1341438"/>
            <a:ext cx="0" cy="46085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7523" name="Text Box 3"/>
          <p:cNvSpPr txBox="1">
            <a:spLocks noChangeArrowheads="1"/>
          </p:cNvSpPr>
          <p:nvPr/>
        </p:nvSpPr>
        <p:spPr bwMode="auto">
          <a:xfrm>
            <a:off x="179388" y="1484313"/>
            <a:ext cx="11525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b="1">
                <a:solidFill>
                  <a:srgbClr val="6600FF"/>
                </a:solidFill>
                <a:latin typeface="Tahoma" pitchFamily="34" charset="0"/>
              </a:rPr>
              <a:t>Volume of CO</a:t>
            </a:r>
            <a:r>
              <a:rPr lang="en-GB" altLang="en-US" b="1" baseline="-25000">
                <a:solidFill>
                  <a:srgbClr val="6600FF"/>
                </a:solidFill>
                <a:latin typeface="Tahoma" pitchFamily="34" charset="0"/>
              </a:rPr>
              <a:t>2</a:t>
            </a:r>
            <a:endParaRPr lang="en-GB" altLang="en-US" b="1">
              <a:solidFill>
                <a:srgbClr val="6600FF"/>
              </a:solidFill>
              <a:latin typeface="Tahoma" pitchFamily="34" charset="0"/>
            </a:endParaRPr>
          </a:p>
        </p:txBody>
      </p:sp>
      <p:sp>
        <p:nvSpPr>
          <p:cNvPr id="107524" name="Line 4"/>
          <p:cNvSpPr>
            <a:spLocks noChangeShapeType="1"/>
          </p:cNvSpPr>
          <p:nvPr/>
        </p:nvSpPr>
        <p:spPr bwMode="auto">
          <a:xfrm>
            <a:off x="1692275" y="5949950"/>
            <a:ext cx="64801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7525" name="Text Box 5"/>
          <p:cNvSpPr txBox="1">
            <a:spLocks noChangeArrowheads="1"/>
          </p:cNvSpPr>
          <p:nvPr/>
        </p:nvSpPr>
        <p:spPr bwMode="auto">
          <a:xfrm>
            <a:off x="7308850" y="6021388"/>
            <a:ext cx="13684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b="1">
                <a:solidFill>
                  <a:srgbClr val="6600FF"/>
                </a:solidFill>
                <a:latin typeface="Tahoma" pitchFamily="34" charset="0"/>
              </a:rPr>
              <a:t>Time</a:t>
            </a:r>
          </a:p>
        </p:txBody>
      </p:sp>
      <p:sp>
        <p:nvSpPr>
          <p:cNvPr id="107526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762000"/>
          </a:xfrm>
          <a:prstGeom prst="rect">
            <a:avLst/>
          </a:prstGeom>
          <a:solidFill>
            <a:srgbClr val="00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endParaRPr lang="en-GB" altLang="en-US" sz="900" b="1">
              <a:latin typeface="Tahoma" pitchFamily="34" charset="0"/>
            </a:endParaRPr>
          </a:p>
          <a:p>
            <a:pPr algn="ctr"/>
            <a:r>
              <a:rPr lang="en-GB" altLang="en-US" sz="2800" b="1">
                <a:latin typeface="Tahoma" pitchFamily="34" charset="0"/>
              </a:rPr>
              <a:t>RELATIVE REACTION RATES</a:t>
            </a:r>
          </a:p>
          <a:p>
            <a:pPr algn="ctr"/>
            <a:endParaRPr lang="en-GB" altLang="en-US" sz="1000" b="1" baseline="30000">
              <a:latin typeface="Tahoma" pitchFamily="34" charset="0"/>
            </a:endParaRPr>
          </a:p>
        </p:txBody>
      </p:sp>
      <p:sp>
        <p:nvSpPr>
          <p:cNvPr id="107527" name="Arc 7"/>
          <p:cNvSpPr>
            <a:spLocks/>
          </p:cNvSpPr>
          <p:nvPr/>
        </p:nvSpPr>
        <p:spPr bwMode="auto">
          <a:xfrm rot="10800000" flipV="1">
            <a:off x="1692275" y="3716338"/>
            <a:ext cx="2735263" cy="2233612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07528" name="Line 8"/>
          <p:cNvSpPr>
            <a:spLocks noChangeShapeType="1"/>
          </p:cNvSpPr>
          <p:nvPr/>
        </p:nvSpPr>
        <p:spPr bwMode="auto">
          <a:xfrm>
            <a:off x="4427538" y="3716338"/>
            <a:ext cx="3313112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7529" name="Arc 9"/>
          <p:cNvSpPr>
            <a:spLocks/>
          </p:cNvSpPr>
          <p:nvPr/>
        </p:nvSpPr>
        <p:spPr bwMode="auto">
          <a:xfrm rot="10800000" flipV="1">
            <a:off x="1692275" y="3716338"/>
            <a:ext cx="4895850" cy="2233612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07530" name="Line 10"/>
          <p:cNvSpPr>
            <a:spLocks noChangeShapeType="1"/>
          </p:cNvSpPr>
          <p:nvPr/>
        </p:nvSpPr>
        <p:spPr bwMode="auto">
          <a:xfrm>
            <a:off x="6588125" y="3716338"/>
            <a:ext cx="11525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7531" name="Text Box 11"/>
          <p:cNvSpPr txBox="1">
            <a:spLocks noChangeArrowheads="1"/>
          </p:cNvSpPr>
          <p:nvPr/>
        </p:nvSpPr>
        <p:spPr bwMode="auto">
          <a:xfrm>
            <a:off x="2771775" y="4292600"/>
            <a:ext cx="360363" cy="3667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b="1">
                <a:latin typeface="Tahoma" pitchFamily="34" charset="0"/>
                <a:cs typeface="Tahoma" pitchFamily="34" charset="0"/>
              </a:rPr>
              <a:t>2</a:t>
            </a:r>
          </a:p>
        </p:txBody>
      </p:sp>
      <p:sp>
        <p:nvSpPr>
          <p:cNvPr id="107532" name="Arc 12"/>
          <p:cNvSpPr>
            <a:spLocks/>
          </p:cNvSpPr>
          <p:nvPr/>
        </p:nvSpPr>
        <p:spPr bwMode="auto">
          <a:xfrm rot="10800000" flipV="1">
            <a:off x="1692275" y="4797425"/>
            <a:ext cx="2663825" cy="1152525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9525">
            <a:solidFill>
              <a:srgbClr val="FF99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07533" name="Line 13"/>
          <p:cNvSpPr>
            <a:spLocks noChangeShapeType="1"/>
          </p:cNvSpPr>
          <p:nvPr/>
        </p:nvSpPr>
        <p:spPr bwMode="auto">
          <a:xfrm>
            <a:off x="4356100" y="4797425"/>
            <a:ext cx="3384550" cy="0"/>
          </a:xfrm>
          <a:prstGeom prst="line">
            <a:avLst/>
          </a:prstGeom>
          <a:noFill/>
          <a:ln w="9525">
            <a:solidFill>
              <a:srgbClr val="FF99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7534" name="Text Box 14"/>
          <p:cNvSpPr txBox="1">
            <a:spLocks noChangeArrowheads="1"/>
          </p:cNvSpPr>
          <p:nvPr/>
        </p:nvSpPr>
        <p:spPr bwMode="auto">
          <a:xfrm>
            <a:off x="2916238" y="4724400"/>
            <a:ext cx="360362" cy="3667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b="1">
                <a:latin typeface="Tahoma" pitchFamily="34" charset="0"/>
                <a:cs typeface="Tahoma" pitchFamily="34" charset="0"/>
              </a:rPr>
              <a:t>3</a:t>
            </a:r>
          </a:p>
        </p:txBody>
      </p:sp>
      <p:sp>
        <p:nvSpPr>
          <p:cNvPr id="107535" name="Arc 15"/>
          <p:cNvSpPr>
            <a:spLocks/>
          </p:cNvSpPr>
          <p:nvPr/>
        </p:nvSpPr>
        <p:spPr bwMode="auto">
          <a:xfrm rot="10800000" flipV="1">
            <a:off x="1692275" y="3716338"/>
            <a:ext cx="1511300" cy="2233612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9525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07536" name="Line 16"/>
          <p:cNvSpPr>
            <a:spLocks noChangeShapeType="1"/>
          </p:cNvSpPr>
          <p:nvPr/>
        </p:nvSpPr>
        <p:spPr bwMode="auto">
          <a:xfrm>
            <a:off x="3203575" y="3716338"/>
            <a:ext cx="4537075" cy="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7537" name="Text Box 17"/>
          <p:cNvSpPr txBox="1">
            <a:spLocks noChangeArrowheads="1"/>
          </p:cNvSpPr>
          <p:nvPr/>
        </p:nvSpPr>
        <p:spPr bwMode="auto">
          <a:xfrm>
            <a:off x="2411413" y="3716338"/>
            <a:ext cx="360362" cy="3667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b="1">
                <a:latin typeface="Tahoma" pitchFamily="34" charset="0"/>
                <a:cs typeface="Tahoma" pitchFamily="34" charset="0"/>
              </a:rPr>
              <a:t>4</a:t>
            </a:r>
          </a:p>
        </p:txBody>
      </p:sp>
      <p:sp>
        <p:nvSpPr>
          <p:cNvPr id="107538" name="Arc 18"/>
          <p:cNvSpPr>
            <a:spLocks/>
          </p:cNvSpPr>
          <p:nvPr/>
        </p:nvSpPr>
        <p:spPr bwMode="auto">
          <a:xfrm rot="10800000" flipV="1">
            <a:off x="1692275" y="4797425"/>
            <a:ext cx="5903913" cy="1152525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9525">
            <a:solidFill>
              <a:srgbClr val="3399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07539" name="Text Box 19"/>
          <p:cNvSpPr txBox="1">
            <a:spLocks noChangeArrowheads="1"/>
          </p:cNvSpPr>
          <p:nvPr/>
        </p:nvSpPr>
        <p:spPr bwMode="auto">
          <a:xfrm>
            <a:off x="2771775" y="5084763"/>
            <a:ext cx="360363" cy="3667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b="1">
                <a:latin typeface="Tahoma" pitchFamily="34" charset="0"/>
                <a:cs typeface="Tahoma" pitchFamily="34" charset="0"/>
              </a:rPr>
              <a:t>5</a:t>
            </a:r>
          </a:p>
        </p:txBody>
      </p:sp>
      <p:sp>
        <p:nvSpPr>
          <p:cNvPr id="107540" name="Text Box 20"/>
          <p:cNvSpPr txBox="1">
            <a:spLocks noChangeArrowheads="1"/>
          </p:cNvSpPr>
          <p:nvPr/>
        </p:nvSpPr>
        <p:spPr bwMode="auto">
          <a:xfrm>
            <a:off x="2484438" y="4076700"/>
            <a:ext cx="360362" cy="3667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b="1">
                <a:latin typeface="Tahoma" pitchFamily="34" charset="0"/>
                <a:cs typeface="Tahoma" pitchFamily="34" charset="0"/>
              </a:rPr>
              <a:t>1</a:t>
            </a:r>
          </a:p>
        </p:txBody>
      </p:sp>
      <p:sp>
        <p:nvSpPr>
          <p:cNvPr id="107541" name="Arc 21"/>
          <p:cNvSpPr>
            <a:spLocks/>
          </p:cNvSpPr>
          <p:nvPr/>
        </p:nvSpPr>
        <p:spPr bwMode="auto">
          <a:xfrm rot="10800000" flipV="1">
            <a:off x="1692275" y="1773238"/>
            <a:ext cx="1511300" cy="4176712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9525">
            <a:solidFill>
              <a:srgbClr val="9933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07542" name="Line 22"/>
          <p:cNvSpPr>
            <a:spLocks noChangeShapeType="1"/>
          </p:cNvSpPr>
          <p:nvPr/>
        </p:nvSpPr>
        <p:spPr bwMode="auto">
          <a:xfrm>
            <a:off x="3203575" y="1773238"/>
            <a:ext cx="4464050" cy="0"/>
          </a:xfrm>
          <a:prstGeom prst="line">
            <a:avLst/>
          </a:prstGeom>
          <a:noFill/>
          <a:ln w="9525">
            <a:solidFill>
              <a:srgbClr val="9933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7543" name="Text Box 23"/>
          <p:cNvSpPr txBox="1">
            <a:spLocks noChangeArrowheads="1"/>
          </p:cNvSpPr>
          <p:nvPr/>
        </p:nvSpPr>
        <p:spPr bwMode="auto">
          <a:xfrm>
            <a:off x="2268538" y="2205038"/>
            <a:ext cx="360362" cy="3667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b="1">
                <a:latin typeface="Tahoma" pitchFamily="34" charset="0"/>
                <a:cs typeface="Tahoma" pitchFamily="34" charset="0"/>
              </a:rPr>
              <a:t>6</a:t>
            </a:r>
          </a:p>
        </p:txBody>
      </p:sp>
      <p:sp>
        <p:nvSpPr>
          <p:cNvPr id="24" name="TextBox 5"/>
          <p:cNvSpPr txBox="1">
            <a:spLocks noChangeArrowheads="1"/>
          </p:cNvSpPr>
          <p:nvPr/>
        </p:nvSpPr>
        <p:spPr bwMode="auto">
          <a:xfrm>
            <a:off x="4139952" y="6581775"/>
            <a:ext cx="503579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en-GB" altLang="en-US" sz="1200" dirty="0">
                <a:solidFill>
                  <a:srgbClr val="000000"/>
                </a:solidFill>
                <a:latin typeface="Verdana" pitchFamily="34" charset="0"/>
              </a:rPr>
              <a:t>© www.chemsheets.co.uk          AS  1032       26-Jun-2015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762000"/>
          </a:xfrm>
          <a:prstGeom prst="rect">
            <a:avLst/>
          </a:prstGeom>
          <a:solidFill>
            <a:srgbClr val="00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endParaRPr lang="en-GB" altLang="en-US" sz="900" b="1">
              <a:latin typeface="Tahoma" pitchFamily="34" charset="0"/>
            </a:endParaRPr>
          </a:p>
          <a:p>
            <a:pPr algn="ctr"/>
            <a:r>
              <a:rPr lang="en-GB" altLang="en-US" sz="2800" b="1">
                <a:latin typeface="Tahoma" pitchFamily="34" charset="0"/>
              </a:rPr>
              <a:t>RELATIVE REACTION RATES</a:t>
            </a:r>
          </a:p>
          <a:p>
            <a:pPr algn="ctr"/>
            <a:endParaRPr lang="en-GB" altLang="en-US" sz="1000" b="1" baseline="30000">
              <a:latin typeface="Tahoma" pitchFamily="34" charset="0"/>
            </a:endParaRPr>
          </a:p>
        </p:txBody>
      </p:sp>
      <p:sp>
        <p:nvSpPr>
          <p:cNvPr id="117763" name="Rectangle 3"/>
          <p:cNvSpPr>
            <a:spLocks noChangeArrowheads="1"/>
          </p:cNvSpPr>
          <p:nvPr/>
        </p:nvSpPr>
        <p:spPr bwMode="auto">
          <a:xfrm>
            <a:off x="0" y="24209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tabLst>
                <a:tab pos="539750" algn="l"/>
                <a:tab pos="14351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tabLst>
                <a:tab pos="539750" algn="l"/>
                <a:tab pos="14351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tabLst>
                <a:tab pos="539750" algn="l"/>
                <a:tab pos="14351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tabLst>
                <a:tab pos="539750" algn="l"/>
                <a:tab pos="14351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tabLst>
                <a:tab pos="539750" algn="l"/>
                <a:tab pos="14351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539750" algn="l"/>
                <a:tab pos="14351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539750" algn="l"/>
                <a:tab pos="14351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539750" algn="l"/>
                <a:tab pos="14351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539750" algn="l"/>
                <a:tab pos="14351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en-US" altLang="en-US"/>
          </a:p>
        </p:txBody>
      </p:sp>
      <p:graphicFrame>
        <p:nvGraphicFramePr>
          <p:cNvPr id="117764" name="Group 4"/>
          <p:cNvGraphicFramePr>
            <a:graphicFrameLocks noGrp="1"/>
          </p:cNvGraphicFramePr>
          <p:nvPr/>
        </p:nvGraphicFramePr>
        <p:xfrm>
          <a:off x="539750" y="1196975"/>
          <a:ext cx="8135938" cy="4057651"/>
        </p:xfrm>
        <a:graphic>
          <a:graphicData uri="http://schemas.openxmlformats.org/drawingml/2006/table">
            <a:tbl>
              <a:tblPr/>
              <a:tblGrid>
                <a:gridCol w="8080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319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319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319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319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921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CaCO</a:t>
                      </a:r>
                      <a:r>
                        <a:rPr kumimoji="0" lang="en-GB" altLang="en-US" sz="2000" b="0" i="0" u="none" strike="noStrike" cap="none" normalizeH="0" baseline="-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3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[HCl]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(mol dm</a:t>
                      </a:r>
                      <a:r>
                        <a:rPr kumimoji="0" lang="en-GB" altLang="en-US" sz="2000" b="0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-3</a:t>
                      </a: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)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Volume HCl (cm</a:t>
                      </a:r>
                      <a:r>
                        <a:rPr kumimoji="0" lang="en-GB" altLang="en-US" sz="2000" b="0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3</a:t>
                      </a: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)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Temperature (</a:t>
                      </a: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  <a:sym typeface="Symbol" pitchFamily="18" charset="2"/>
                        </a:rPr>
                        <a:t></a:t>
                      </a: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C)</a:t>
                      </a:r>
                      <a:endParaRPr kumimoji="0" lang="en-GB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67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1</a:t>
                      </a:r>
                      <a:endParaRPr kumimoji="0" lang="en-GB" altLang="en-US" sz="44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small</a:t>
                      </a:r>
                      <a:endParaRPr kumimoji="0" lang="en-GB" altLang="en-US" sz="44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</a:t>
                      </a:r>
                      <a:endParaRPr kumimoji="0" lang="en-GB" altLang="en-US" sz="44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100</a:t>
                      </a:r>
                      <a:endParaRPr kumimoji="0" lang="en-GB" altLang="en-US" sz="44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20</a:t>
                      </a:r>
                      <a:endParaRPr kumimoji="0" lang="en-GB" altLang="en-US" sz="44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67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large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100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20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51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3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large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50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20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FF9900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67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4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small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4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50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20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67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339933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5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339933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339933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large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339933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339933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1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339933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339933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100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339933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339933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20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339933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67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993366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6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993366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993366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small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993366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993366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993366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993366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200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993366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993366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40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993366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67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33CC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7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FF33CC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33CC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powder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FF33CC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33CC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FF33CC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33CC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200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FF33CC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539750" algn="l"/>
                          <a:tab pos="1435100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  <a:tab pos="1435100" algn="l"/>
                        </a:tabLst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33CC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40</a:t>
                      </a:r>
                      <a:endParaRPr kumimoji="0" lang="en-GB" altLang="en-US" sz="4400" b="0" i="0" u="none" strike="noStrike" cap="none" normalizeH="0" baseline="0">
                        <a:ln>
                          <a:noFill/>
                        </a:ln>
                        <a:solidFill>
                          <a:srgbClr val="FF33CC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5" name="TextBox 5"/>
          <p:cNvSpPr txBox="1">
            <a:spLocks noChangeArrowheads="1"/>
          </p:cNvSpPr>
          <p:nvPr/>
        </p:nvSpPr>
        <p:spPr bwMode="auto">
          <a:xfrm>
            <a:off x="4139952" y="6581775"/>
            <a:ext cx="503579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en-GB" altLang="en-US" sz="1200" dirty="0">
                <a:solidFill>
                  <a:srgbClr val="000000"/>
                </a:solidFill>
                <a:latin typeface="Verdana" pitchFamily="34" charset="0"/>
              </a:rPr>
              <a:t>© www.chemsheets.co.uk          AS  1032       26-Jun-2015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Line 2"/>
          <p:cNvSpPr>
            <a:spLocks noChangeShapeType="1"/>
          </p:cNvSpPr>
          <p:nvPr/>
        </p:nvSpPr>
        <p:spPr bwMode="auto">
          <a:xfrm>
            <a:off x="1692275" y="1341438"/>
            <a:ext cx="0" cy="46085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6499" name="Text Box 3"/>
          <p:cNvSpPr txBox="1">
            <a:spLocks noChangeArrowheads="1"/>
          </p:cNvSpPr>
          <p:nvPr/>
        </p:nvSpPr>
        <p:spPr bwMode="auto">
          <a:xfrm>
            <a:off x="179388" y="1484313"/>
            <a:ext cx="11525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b="1">
                <a:solidFill>
                  <a:srgbClr val="6600FF"/>
                </a:solidFill>
                <a:latin typeface="Tahoma" pitchFamily="34" charset="0"/>
              </a:rPr>
              <a:t>Volume of CO</a:t>
            </a:r>
            <a:r>
              <a:rPr lang="en-GB" altLang="en-US" b="1" baseline="-25000">
                <a:solidFill>
                  <a:srgbClr val="6600FF"/>
                </a:solidFill>
                <a:latin typeface="Tahoma" pitchFamily="34" charset="0"/>
              </a:rPr>
              <a:t>2</a:t>
            </a:r>
            <a:endParaRPr lang="en-GB" altLang="en-US" b="1">
              <a:solidFill>
                <a:srgbClr val="6600FF"/>
              </a:solidFill>
              <a:latin typeface="Tahoma" pitchFamily="34" charset="0"/>
            </a:endParaRPr>
          </a:p>
        </p:txBody>
      </p:sp>
      <p:sp>
        <p:nvSpPr>
          <p:cNvPr id="106500" name="Line 4"/>
          <p:cNvSpPr>
            <a:spLocks noChangeShapeType="1"/>
          </p:cNvSpPr>
          <p:nvPr/>
        </p:nvSpPr>
        <p:spPr bwMode="auto">
          <a:xfrm>
            <a:off x="1692275" y="5949950"/>
            <a:ext cx="64801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6501" name="Text Box 5"/>
          <p:cNvSpPr txBox="1">
            <a:spLocks noChangeArrowheads="1"/>
          </p:cNvSpPr>
          <p:nvPr/>
        </p:nvSpPr>
        <p:spPr bwMode="auto">
          <a:xfrm>
            <a:off x="7308850" y="6021388"/>
            <a:ext cx="13684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b="1">
                <a:solidFill>
                  <a:srgbClr val="6600FF"/>
                </a:solidFill>
                <a:latin typeface="Tahoma" pitchFamily="34" charset="0"/>
              </a:rPr>
              <a:t>Time</a:t>
            </a:r>
          </a:p>
        </p:txBody>
      </p:sp>
      <p:sp>
        <p:nvSpPr>
          <p:cNvPr id="106502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762000"/>
          </a:xfrm>
          <a:prstGeom prst="rect">
            <a:avLst/>
          </a:prstGeom>
          <a:solidFill>
            <a:srgbClr val="00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21605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endParaRPr lang="en-GB" altLang="en-US" sz="900" b="1">
              <a:latin typeface="Tahoma" pitchFamily="34" charset="0"/>
            </a:endParaRPr>
          </a:p>
          <a:p>
            <a:pPr algn="ctr"/>
            <a:r>
              <a:rPr lang="en-GB" altLang="en-US" sz="2800" b="1">
                <a:latin typeface="Tahoma" pitchFamily="34" charset="0"/>
              </a:rPr>
              <a:t>RELATIVE REACTION RATES</a:t>
            </a:r>
          </a:p>
          <a:p>
            <a:pPr algn="ctr"/>
            <a:endParaRPr lang="en-GB" altLang="en-US" sz="1000" b="1" baseline="30000">
              <a:latin typeface="Tahoma" pitchFamily="34" charset="0"/>
            </a:endParaRPr>
          </a:p>
        </p:txBody>
      </p:sp>
      <p:sp>
        <p:nvSpPr>
          <p:cNvPr id="106503" name="Arc 7"/>
          <p:cNvSpPr>
            <a:spLocks/>
          </p:cNvSpPr>
          <p:nvPr/>
        </p:nvSpPr>
        <p:spPr bwMode="auto">
          <a:xfrm rot="10800000" flipV="1">
            <a:off x="1692275" y="3716338"/>
            <a:ext cx="2735263" cy="2233612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06504" name="Line 8"/>
          <p:cNvSpPr>
            <a:spLocks noChangeShapeType="1"/>
          </p:cNvSpPr>
          <p:nvPr/>
        </p:nvSpPr>
        <p:spPr bwMode="auto">
          <a:xfrm>
            <a:off x="4427538" y="3716338"/>
            <a:ext cx="3313112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6505" name="Arc 9"/>
          <p:cNvSpPr>
            <a:spLocks/>
          </p:cNvSpPr>
          <p:nvPr/>
        </p:nvSpPr>
        <p:spPr bwMode="auto">
          <a:xfrm rot="10800000" flipV="1">
            <a:off x="1692275" y="3716338"/>
            <a:ext cx="4895850" cy="2233612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06506" name="Line 10"/>
          <p:cNvSpPr>
            <a:spLocks noChangeShapeType="1"/>
          </p:cNvSpPr>
          <p:nvPr/>
        </p:nvSpPr>
        <p:spPr bwMode="auto">
          <a:xfrm>
            <a:off x="6588125" y="3716338"/>
            <a:ext cx="11525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6507" name="Text Box 11"/>
          <p:cNvSpPr txBox="1">
            <a:spLocks noChangeArrowheads="1"/>
          </p:cNvSpPr>
          <p:nvPr/>
        </p:nvSpPr>
        <p:spPr bwMode="auto">
          <a:xfrm>
            <a:off x="2771775" y="4292600"/>
            <a:ext cx="360363" cy="3667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b="1">
                <a:latin typeface="Tahoma" pitchFamily="34" charset="0"/>
                <a:cs typeface="Tahoma" pitchFamily="34" charset="0"/>
              </a:rPr>
              <a:t>2</a:t>
            </a:r>
          </a:p>
        </p:txBody>
      </p:sp>
      <p:sp>
        <p:nvSpPr>
          <p:cNvPr id="106508" name="Arc 12"/>
          <p:cNvSpPr>
            <a:spLocks/>
          </p:cNvSpPr>
          <p:nvPr/>
        </p:nvSpPr>
        <p:spPr bwMode="auto">
          <a:xfrm rot="10800000" flipV="1">
            <a:off x="1692275" y="4797425"/>
            <a:ext cx="2663825" cy="1152525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9525">
            <a:solidFill>
              <a:srgbClr val="FF99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06509" name="Line 13"/>
          <p:cNvSpPr>
            <a:spLocks noChangeShapeType="1"/>
          </p:cNvSpPr>
          <p:nvPr/>
        </p:nvSpPr>
        <p:spPr bwMode="auto">
          <a:xfrm>
            <a:off x="4356100" y="4797425"/>
            <a:ext cx="3384550" cy="0"/>
          </a:xfrm>
          <a:prstGeom prst="line">
            <a:avLst/>
          </a:prstGeom>
          <a:noFill/>
          <a:ln w="9525">
            <a:solidFill>
              <a:srgbClr val="FF99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6510" name="Text Box 14"/>
          <p:cNvSpPr txBox="1">
            <a:spLocks noChangeArrowheads="1"/>
          </p:cNvSpPr>
          <p:nvPr/>
        </p:nvSpPr>
        <p:spPr bwMode="auto">
          <a:xfrm>
            <a:off x="2916238" y="4724400"/>
            <a:ext cx="360362" cy="3667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b="1">
                <a:latin typeface="Tahoma" pitchFamily="34" charset="0"/>
                <a:cs typeface="Tahoma" pitchFamily="34" charset="0"/>
              </a:rPr>
              <a:t>3</a:t>
            </a:r>
          </a:p>
        </p:txBody>
      </p:sp>
      <p:sp>
        <p:nvSpPr>
          <p:cNvPr id="106511" name="Arc 15"/>
          <p:cNvSpPr>
            <a:spLocks/>
          </p:cNvSpPr>
          <p:nvPr/>
        </p:nvSpPr>
        <p:spPr bwMode="auto">
          <a:xfrm rot="10800000" flipV="1">
            <a:off x="1692275" y="3716338"/>
            <a:ext cx="1511300" cy="2233612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9525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06512" name="Line 16"/>
          <p:cNvSpPr>
            <a:spLocks noChangeShapeType="1"/>
          </p:cNvSpPr>
          <p:nvPr/>
        </p:nvSpPr>
        <p:spPr bwMode="auto">
          <a:xfrm>
            <a:off x="3203575" y="3716338"/>
            <a:ext cx="4537075" cy="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6513" name="Text Box 17"/>
          <p:cNvSpPr txBox="1">
            <a:spLocks noChangeArrowheads="1"/>
          </p:cNvSpPr>
          <p:nvPr/>
        </p:nvSpPr>
        <p:spPr bwMode="auto">
          <a:xfrm>
            <a:off x="2411413" y="3716338"/>
            <a:ext cx="360362" cy="3667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b="1">
                <a:latin typeface="Tahoma" pitchFamily="34" charset="0"/>
                <a:cs typeface="Tahoma" pitchFamily="34" charset="0"/>
              </a:rPr>
              <a:t>4</a:t>
            </a:r>
          </a:p>
        </p:txBody>
      </p:sp>
      <p:sp>
        <p:nvSpPr>
          <p:cNvPr id="106514" name="Arc 18"/>
          <p:cNvSpPr>
            <a:spLocks/>
          </p:cNvSpPr>
          <p:nvPr/>
        </p:nvSpPr>
        <p:spPr bwMode="auto">
          <a:xfrm rot="10800000" flipV="1">
            <a:off x="1692275" y="4797425"/>
            <a:ext cx="5903913" cy="1152525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9525">
            <a:solidFill>
              <a:srgbClr val="3399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06515" name="Text Box 19"/>
          <p:cNvSpPr txBox="1">
            <a:spLocks noChangeArrowheads="1"/>
          </p:cNvSpPr>
          <p:nvPr/>
        </p:nvSpPr>
        <p:spPr bwMode="auto">
          <a:xfrm>
            <a:off x="2771775" y="5084763"/>
            <a:ext cx="360363" cy="3667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b="1">
                <a:latin typeface="Tahoma" pitchFamily="34" charset="0"/>
                <a:cs typeface="Tahoma" pitchFamily="34" charset="0"/>
              </a:rPr>
              <a:t>5</a:t>
            </a:r>
          </a:p>
        </p:txBody>
      </p:sp>
      <p:sp>
        <p:nvSpPr>
          <p:cNvPr id="106516" name="Text Box 20"/>
          <p:cNvSpPr txBox="1">
            <a:spLocks noChangeArrowheads="1"/>
          </p:cNvSpPr>
          <p:nvPr/>
        </p:nvSpPr>
        <p:spPr bwMode="auto">
          <a:xfrm>
            <a:off x="2484438" y="4076700"/>
            <a:ext cx="360362" cy="3667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b="1">
                <a:latin typeface="Tahoma" pitchFamily="34" charset="0"/>
                <a:cs typeface="Tahoma" pitchFamily="34" charset="0"/>
              </a:rPr>
              <a:t>1</a:t>
            </a:r>
          </a:p>
        </p:txBody>
      </p:sp>
      <p:sp>
        <p:nvSpPr>
          <p:cNvPr id="106517" name="Arc 21"/>
          <p:cNvSpPr>
            <a:spLocks/>
          </p:cNvSpPr>
          <p:nvPr/>
        </p:nvSpPr>
        <p:spPr bwMode="auto">
          <a:xfrm rot="10800000" flipV="1">
            <a:off x="1692275" y="1773238"/>
            <a:ext cx="1511300" cy="4176712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9525">
            <a:solidFill>
              <a:srgbClr val="9933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06518" name="Line 22"/>
          <p:cNvSpPr>
            <a:spLocks noChangeShapeType="1"/>
          </p:cNvSpPr>
          <p:nvPr/>
        </p:nvSpPr>
        <p:spPr bwMode="auto">
          <a:xfrm>
            <a:off x="3203575" y="1773238"/>
            <a:ext cx="4464050" cy="0"/>
          </a:xfrm>
          <a:prstGeom prst="line">
            <a:avLst/>
          </a:prstGeom>
          <a:noFill/>
          <a:ln w="9525">
            <a:solidFill>
              <a:srgbClr val="9933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6519" name="Text Box 23"/>
          <p:cNvSpPr txBox="1">
            <a:spLocks noChangeArrowheads="1"/>
          </p:cNvSpPr>
          <p:nvPr/>
        </p:nvSpPr>
        <p:spPr bwMode="auto">
          <a:xfrm>
            <a:off x="2268538" y="2205038"/>
            <a:ext cx="360362" cy="3667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b="1">
                <a:latin typeface="Tahoma" pitchFamily="34" charset="0"/>
                <a:cs typeface="Tahoma" pitchFamily="34" charset="0"/>
              </a:rPr>
              <a:t>6</a:t>
            </a:r>
          </a:p>
        </p:txBody>
      </p:sp>
      <p:sp>
        <p:nvSpPr>
          <p:cNvPr id="106520" name="Arc 24"/>
          <p:cNvSpPr>
            <a:spLocks/>
          </p:cNvSpPr>
          <p:nvPr/>
        </p:nvSpPr>
        <p:spPr bwMode="auto">
          <a:xfrm rot="10800000" flipV="1">
            <a:off x="1692275" y="1773238"/>
            <a:ext cx="576263" cy="4176712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9525">
            <a:solidFill>
              <a:srgbClr val="FF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06521" name="Line 25"/>
          <p:cNvSpPr>
            <a:spLocks noChangeShapeType="1"/>
          </p:cNvSpPr>
          <p:nvPr/>
        </p:nvSpPr>
        <p:spPr bwMode="auto">
          <a:xfrm>
            <a:off x="2268538" y="1773238"/>
            <a:ext cx="5327650" cy="0"/>
          </a:xfrm>
          <a:prstGeom prst="line">
            <a:avLst/>
          </a:prstGeom>
          <a:noFill/>
          <a:ln w="9525">
            <a:solidFill>
              <a:srgbClr val="FF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6522" name="Text Box 26"/>
          <p:cNvSpPr txBox="1">
            <a:spLocks noChangeArrowheads="1"/>
          </p:cNvSpPr>
          <p:nvPr/>
        </p:nvSpPr>
        <p:spPr bwMode="auto">
          <a:xfrm>
            <a:off x="1908175" y="1916113"/>
            <a:ext cx="360363" cy="3667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b="1">
                <a:latin typeface="Tahoma" pitchFamily="34" charset="0"/>
                <a:cs typeface="Tahoma" pitchFamily="34" charset="0"/>
              </a:rPr>
              <a:t>7</a:t>
            </a:r>
          </a:p>
        </p:txBody>
      </p:sp>
      <p:sp>
        <p:nvSpPr>
          <p:cNvPr id="28" name="TextBox 5"/>
          <p:cNvSpPr txBox="1">
            <a:spLocks noChangeArrowheads="1"/>
          </p:cNvSpPr>
          <p:nvPr/>
        </p:nvSpPr>
        <p:spPr bwMode="auto">
          <a:xfrm>
            <a:off x="4139952" y="6581775"/>
            <a:ext cx="503579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en-GB" altLang="en-US" sz="1200" dirty="0">
                <a:solidFill>
                  <a:srgbClr val="000000"/>
                </a:solidFill>
                <a:latin typeface="Verdana" pitchFamily="34" charset="0"/>
              </a:rPr>
              <a:t>© www.chemsheets.co.uk          AS  1032       26-Jun-2016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F013FB5B12A0C46946AA590EF890FE6" ma:contentTypeVersion="0" ma:contentTypeDescription="Create a new document." ma:contentTypeScope="" ma:versionID="a52e8ab7cb898b70c6bd19de87f9d0f5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B7DB1A4-E2B8-462B-9C1F-31935656750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B71891E-5AF1-4DCA-83D9-9E4EF1D41725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9089E9F5-3C80-4A2D-B3F7-19E296225BE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844</TotalTime>
  <Words>399</Words>
  <Application>Microsoft Office PowerPoint</Application>
  <PresentationFormat>On-screen Show (4:3)</PresentationFormat>
  <Paragraphs>227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Symbol</vt:lpstr>
      <vt:lpstr>Tahoma</vt:lpstr>
      <vt:lpstr>Times New Roman</vt:lpstr>
      <vt:lpstr>Verdana</vt:lpstr>
      <vt:lpstr>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Richard Grime</dc:creator>
  <cp:lastModifiedBy>Catherine B</cp:lastModifiedBy>
  <cp:revision>44</cp:revision>
  <dcterms:created xsi:type="dcterms:W3CDTF">2006-01-26T15:36:12Z</dcterms:created>
  <dcterms:modified xsi:type="dcterms:W3CDTF">2018-06-10T13:53:30Z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0x0101001F013FB5B12A0C46946AA590EF890FE6</vt:lpwstr>
  </property>
</Properties>
</file>