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60" r:id="rId5"/>
    <p:sldId id="261" r:id="rId6"/>
    <p:sldId id="267" r:id="rId7"/>
    <p:sldId id="262" r:id="rId8"/>
    <p:sldId id="263" r:id="rId9"/>
    <p:sldId id="264" r:id="rId10"/>
    <p:sldId id="265"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0" autoAdjust="0"/>
    <p:restoredTop sz="94660"/>
  </p:normalViewPr>
  <p:slideViewPr>
    <p:cSldViewPr snapToGrid="0">
      <p:cViewPr varScale="1">
        <p:scale>
          <a:sx n="83" d="100"/>
          <a:sy n="83" d="100"/>
        </p:scale>
        <p:origin x="595"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0A51B73-ECDC-4BA3-9C7B-75EBE161C13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395113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A51B73-ECDC-4BA3-9C7B-75EBE161C13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1552085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A51B73-ECDC-4BA3-9C7B-75EBE161C13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2911028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0A51B73-ECDC-4BA3-9C7B-75EBE161C13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1148969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0A51B73-ECDC-4BA3-9C7B-75EBE161C13A}"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543579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0A51B73-ECDC-4BA3-9C7B-75EBE161C13A}"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1875071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A51B73-ECDC-4BA3-9C7B-75EBE161C13A}"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829086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A51B73-ECDC-4BA3-9C7B-75EBE161C13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1515483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A51B73-ECDC-4BA3-9C7B-75EBE161C13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3492340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A51B73-ECDC-4BA3-9C7B-75EBE161C13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835315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A51B73-ECDC-4BA3-9C7B-75EBE161C13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1B652-5186-4F5B-991E-8B2E5AE4D24A}" type="slidenum">
              <a:rPr lang="en-GB" smtClean="0"/>
              <a:t>‹#›</a:t>
            </a:fld>
            <a:endParaRPr lang="en-GB"/>
          </a:p>
        </p:txBody>
      </p:sp>
    </p:spTree>
    <p:extLst>
      <p:ext uri="{BB962C8B-B14F-4D97-AF65-F5344CB8AC3E}">
        <p14:creationId xmlns:p14="http://schemas.microsoft.com/office/powerpoint/2010/main" val="3880629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51B73-ECDC-4BA3-9C7B-75EBE161C13A}"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1B652-5186-4F5B-991E-8B2E5AE4D24A}" type="slidenum">
              <a:rPr lang="en-GB" smtClean="0"/>
              <a:t>‹#›</a:t>
            </a:fld>
            <a:endParaRPr lang="en-GB"/>
          </a:p>
        </p:txBody>
      </p:sp>
    </p:spTree>
    <p:extLst>
      <p:ext uri="{BB962C8B-B14F-4D97-AF65-F5344CB8AC3E}">
        <p14:creationId xmlns:p14="http://schemas.microsoft.com/office/powerpoint/2010/main" val="907998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699" y="424119"/>
            <a:ext cx="11340281" cy="5666965"/>
          </a:xfrm>
        </p:spPr>
        <p:txBody>
          <a:bodyPr>
            <a:normAutofit fontScale="90000"/>
          </a:bodyPr>
          <a:lstStyle/>
          <a:p>
            <a:r>
              <a:rPr lang="en-GB" sz="6600" b="1" dirty="0" smtClean="0"/>
              <a:t>Drawing with One Point Perspective </a:t>
            </a:r>
            <a:br>
              <a:rPr lang="en-GB" sz="6600" b="1" dirty="0" smtClean="0"/>
            </a:br>
            <a:r>
              <a:rPr lang="en-GB" sz="6600" b="1" dirty="0"/>
              <a:t/>
            </a:r>
            <a:br>
              <a:rPr lang="en-GB" sz="6600" b="1" dirty="0"/>
            </a:br>
            <a:r>
              <a:rPr lang="en-GB" sz="6000" u="sng" dirty="0" smtClean="0"/>
              <a:t>KEYWORDS:</a:t>
            </a:r>
            <a:r>
              <a:rPr lang="en-GB" sz="6000" dirty="0" smtClean="0"/>
              <a:t/>
            </a:r>
            <a:br>
              <a:rPr lang="en-GB" sz="6000" dirty="0" smtClean="0"/>
            </a:br>
            <a:r>
              <a:rPr lang="en-GB" sz="6000" dirty="0" smtClean="0"/>
              <a:t>Horizon line</a:t>
            </a:r>
            <a:br>
              <a:rPr lang="en-GB" sz="6000" dirty="0" smtClean="0"/>
            </a:br>
            <a:r>
              <a:rPr lang="en-GB" sz="6000" dirty="0" smtClean="0"/>
              <a:t>Vanishing point</a:t>
            </a:r>
            <a:br>
              <a:rPr lang="en-GB" sz="6000" dirty="0" smtClean="0"/>
            </a:br>
            <a:r>
              <a:rPr lang="en-GB" sz="6000" dirty="0" smtClean="0"/>
              <a:t>Parallel Lines</a:t>
            </a:r>
            <a:br>
              <a:rPr lang="en-GB" sz="6000" dirty="0" smtClean="0"/>
            </a:br>
            <a:r>
              <a:rPr lang="en-GB" sz="6000" dirty="0" smtClean="0"/>
              <a:t>Converging lines(lines coming together)</a:t>
            </a:r>
            <a:endParaRPr lang="en-GB" sz="6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73209" y="1592825"/>
            <a:ext cx="4739151" cy="3554362"/>
          </a:xfrm>
        </p:spPr>
      </p:pic>
    </p:spTree>
    <p:extLst>
      <p:ext uri="{BB962C8B-B14F-4D97-AF65-F5344CB8AC3E}">
        <p14:creationId xmlns:p14="http://schemas.microsoft.com/office/powerpoint/2010/main" val="985803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94968" y="2358428"/>
            <a:ext cx="5427407" cy="4066838"/>
          </a:xfrm>
          <a:prstGeom prst="rect">
            <a:avLst/>
          </a:prstGeom>
          <a:ln w="3175">
            <a:solidFill>
              <a:schemeClr val="tx1"/>
            </a:solidFill>
          </a:ln>
        </p:spPr>
      </p:pic>
      <p:sp>
        <p:nvSpPr>
          <p:cNvPr id="6" name="Title 1"/>
          <p:cNvSpPr txBox="1">
            <a:spLocks/>
          </p:cNvSpPr>
          <p:nvPr/>
        </p:nvSpPr>
        <p:spPr>
          <a:xfrm>
            <a:off x="1" y="99697"/>
            <a:ext cx="12191999" cy="200932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lgn="l">
              <a:buFont typeface="Arial" panose="020B0604020202020204" pitchFamily="34" charset="0"/>
              <a:buChar char="•"/>
            </a:pPr>
            <a:r>
              <a:rPr lang="en-GB" sz="2800" dirty="0" smtClean="0"/>
              <a:t>One Point Perspective is when the straight, parallel lines going away from you converge to one point.</a:t>
            </a:r>
          </a:p>
          <a:p>
            <a:pPr marL="457200" indent="-457200" algn="l">
              <a:buFont typeface="Arial" panose="020B0604020202020204" pitchFamily="34" charset="0"/>
              <a:buChar char="•"/>
            </a:pPr>
            <a:r>
              <a:rPr lang="en-GB" sz="2800" dirty="0" smtClean="0"/>
              <a:t>This is called the vanishing point</a:t>
            </a:r>
          </a:p>
          <a:p>
            <a:pPr algn="l"/>
            <a:r>
              <a:rPr lang="en-GB" sz="2800" dirty="0" smtClean="0"/>
              <a:t>Look at how I draw the converging lines to find the vanishing point: </a:t>
            </a:r>
            <a:endParaRPr lang="en-GB" sz="2800" dirty="0"/>
          </a:p>
        </p:txBody>
      </p:sp>
      <p:pic>
        <p:nvPicPr>
          <p:cNvPr id="8" name="Picture 7"/>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317226" y="2358428"/>
            <a:ext cx="5427407" cy="4066838"/>
          </a:xfrm>
          <a:prstGeom prst="rect">
            <a:avLst/>
          </a:prstGeom>
          <a:ln w="3175">
            <a:solidFill>
              <a:schemeClr val="tx1"/>
            </a:solidFill>
          </a:ln>
        </p:spPr>
      </p:pic>
      <p:cxnSp>
        <p:nvCxnSpPr>
          <p:cNvPr id="10" name="Straight Connector 9"/>
          <p:cNvCxnSpPr/>
          <p:nvPr/>
        </p:nvCxnSpPr>
        <p:spPr>
          <a:xfrm flipH="1">
            <a:off x="7418439" y="3333135"/>
            <a:ext cx="4326194" cy="1533833"/>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H="1" flipV="1">
            <a:off x="7418439" y="4943168"/>
            <a:ext cx="4326194" cy="1482098"/>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7418439" y="3790335"/>
            <a:ext cx="4326194" cy="1076633"/>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flipH="1">
            <a:off x="7418439" y="4866968"/>
            <a:ext cx="4326194" cy="0"/>
          </a:xfrm>
          <a:prstGeom prst="line">
            <a:avLst/>
          </a:prstGeom>
          <a:ln w="38100"/>
        </p:spPr>
        <p:style>
          <a:lnRef idx="1">
            <a:schemeClr val="dk1"/>
          </a:lnRef>
          <a:fillRef idx="0">
            <a:schemeClr val="dk1"/>
          </a:fillRef>
          <a:effectRef idx="0">
            <a:schemeClr val="dk1"/>
          </a:effectRef>
          <a:fontRef idx="minor">
            <a:schemeClr val="tx1"/>
          </a:fontRef>
        </p:style>
      </p:cxnSp>
      <p:sp>
        <p:nvSpPr>
          <p:cNvPr id="20" name="Oval 19"/>
          <p:cNvSpPr/>
          <p:nvPr/>
        </p:nvSpPr>
        <p:spPr>
          <a:xfrm>
            <a:off x="7167716" y="4742263"/>
            <a:ext cx="250723" cy="249409"/>
          </a:xfrm>
          <a:prstGeom prst="ellipse">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2" name="TextBox 21"/>
          <p:cNvSpPr txBox="1"/>
          <p:nvPr/>
        </p:nvSpPr>
        <p:spPr>
          <a:xfrm>
            <a:off x="7123471" y="5067871"/>
            <a:ext cx="589936" cy="369332"/>
          </a:xfrm>
          <a:prstGeom prst="rect">
            <a:avLst/>
          </a:prstGeom>
          <a:noFill/>
        </p:spPr>
        <p:txBody>
          <a:bodyPr wrap="square" rtlCol="0">
            <a:spAutoFit/>
          </a:bodyPr>
          <a:lstStyle/>
          <a:p>
            <a:r>
              <a:rPr lang="en-GB" dirty="0" smtClean="0"/>
              <a:t>VP</a:t>
            </a:r>
            <a:endParaRPr lang="en-GB" dirty="0"/>
          </a:p>
        </p:txBody>
      </p:sp>
    </p:spTree>
    <p:extLst>
      <p:ext uri="{BB962C8B-B14F-4D97-AF65-F5344CB8AC3E}">
        <p14:creationId xmlns:p14="http://schemas.microsoft.com/office/powerpoint/2010/main" val="8486461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59774" y="0"/>
            <a:ext cx="12032226" cy="6858000"/>
          </a:xfrm>
        </p:spPr>
        <p:txBody>
          <a:bodyPr>
            <a:normAutofit/>
          </a:bodyPr>
          <a:lstStyle/>
          <a:p>
            <a:r>
              <a:rPr lang="en-GB" dirty="0" smtClean="0"/>
              <a:t>Use a pencil and a ruler to find the </a:t>
            </a:r>
            <a:br>
              <a:rPr lang="en-GB" dirty="0" smtClean="0"/>
            </a:br>
            <a:r>
              <a:rPr lang="en-GB" dirty="0" smtClean="0"/>
              <a:t>Vanishing </a:t>
            </a:r>
            <a:r>
              <a:rPr lang="en-GB" dirty="0"/>
              <a:t>P</a:t>
            </a:r>
            <a:r>
              <a:rPr lang="en-GB" dirty="0" smtClean="0"/>
              <a:t>oints on these images.</a:t>
            </a:r>
            <a:br>
              <a:rPr lang="en-GB" dirty="0" smtClean="0"/>
            </a:br>
            <a:r>
              <a:rPr lang="en-GB" sz="2400" dirty="0" smtClean="0"/>
              <a:t>Step 1: Which lines are leading away from you? Mark them</a:t>
            </a:r>
            <a:br>
              <a:rPr lang="en-GB" sz="2400" dirty="0" smtClean="0"/>
            </a:br>
            <a:r>
              <a:rPr lang="en-GB" sz="2400" dirty="0" smtClean="0"/>
              <a:t>Step 2: Are there any parallel lines you didn’t see? Mark them</a:t>
            </a:r>
            <a:br>
              <a:rPr lang="en-GB" sz="2400" dirty="0" smtClean="0"/>
            </a:br>
            <a:r>
              <a:rPr lang="en-GB" sz="2400" dirty="0" smtClean="0"/>
              <a:t>Step 3: Are there lines like this on both sides of the picture? </a:t>
            </a:r>
            <a:br>
              <a:rPr lang="en-GB" sz="2400" dirty="0" smtClean="0"/>
            </a:br>
            <a:r>
              <a:rPr lang="en-GB" sz="2400" dirty="0" smtClean="0"/>
              <a:t>(TIP: not in #1 but there are in #2 and #3)</a:t>
            </a:r>
            <a:br>
              <a:rPr lang="en-GB" sz="2400" dirty="0" smtClean="0"/>
            </a:br>
            <a:r>
              <a:rPr lang="en-GB" sz="2400" dirty="0" smtClean="0"/>
              <a:t>Step 4: Mark the point where they all meet with a Dot and VP for Vanishing Point</a:t>
            </a:r>
            <a:br>
              <a:rPr lang="en-GB" sz="2400" dirty="0" smtClean="0"/>
            </a:br>
            <a:r>
              <a:rPr lang="en-GB" sz="2400" dirty="0" smtClean="0"/>
              <a:t/>
            </a:r>
            <a:br>
              <a:rPr lang="en-GB" sz="2400" dirty="0" smtClean="0"/>
            </a:br>
            <a:r>
              <a:rPr lang="en-GB" sz="2400" dirty="0" smtClean="0"/>
              <a:t/>
            </a:r>
            <a:br>
              <a:rPr lang="en-GB" sz="2400" dirty="0" smtClean="0"/>
            </a:br>
            <a:r>
              <a:rPr lang="en-GB" sz="2400" dirty="0" smtClean="0"/>
              <a:t/>
            </a:r>
            <a:br>
              <a:rPr lang="en-GB" sz="2400" dirty="0" smtClean="0"/>
            </a:br>
            <a:r>
              <a:rPr lang="en-GB" sz="2400" dirty="0"/>
              <a:t/>
            </a:r>
            <a:br>
              <a:rPr lang="en-GB" sz="2400" dirty="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Now draw a horizontal line where the Vanishing point is. This is Horizon Line. This is where things ‘vanish’ because we can no longer see them from where we are. </a:t>
            </a:r>
            <a:endParaRPr lang="en-GB" sz="2400" dirty="0"/>
          </a:p>
        </p:txBody>
      </p:sp>
      <p:pic>
        <p:nvPicPr>
          <p:cNvPr id="6" name="Content Placeholder 3"/>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l="18152"/>
          <a:stretch/>
        </p:blipFill>
        <p:spPr>
          <a:xfrm>
            <a:off x="3996814" y="3180275"/>
            <a:ext cx="4056656" cy="2584638"/>
          </a:xfrm>
          <a:prstGeom prst="rect">
            <a:avLst/>
          </a:prstGeom>
          <a:ln>
            <a:solidFill>
              <a:schemeClr val="tx1"/>
            </a:solidFill>
          </a:ln>
        </p:spPr>
      </p:pic>
      <p:pic>
        <p:nvPicPr>
          <p:cNvPr id="7" name="Content Placeholder 3"/>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053470" y="3180275"/>
            <a:ext cx="4138531" cy="2586581"/>
          </a:xfrm>
          <a:prstGeom prst="rect">
            <a:avLst/>
          </a:prstGeom>
          <a:ln>
            <a:solidFill>
              <a:schemeClr val="tx1"/>
            </a:solidFill>
          </a:ln>
        </p:spPr>
      </p:pic>
      <p:pic>
        <p:nvPicPr>
          <p:cNvPr id="4" name="Content Placeholder 3"/>
          <p:cNvPicPr>
            <a:picLocks noGrp="1" noChangeAspect="1"/>
          </p:cNvPicPr>
          <p:nvPr>
            <p:ph idx="1"/>
          </p:nvPr>
        </p:nvPicPr>
        <p:blipFill rotWithShape="1">
          <a:blip r:embed="rId4">
            <a:duotone>
              <a:schemeClr val="bg2">
                <a:shade val="45000"/>
                <a:satMod val="135000"/>
              </a:schemeClr>
              <a:prstClr val="white"/>
            </a:duotone>
            <a:extLst>
              <a:ext uri="{28A0092B-C50C-407E-A947-70E740481C1C}">
                <a14:useLocalDpi xmlns:a14="http://schemas.microsoft.com/office/drawing/2010/main" val="0"/>
              </a:ext>
            </a:extLst>
          </a:blip>
          <a:srcRect l="11955" r="8058" b="-3376"/>
          <a:stretch/>
        </p:blipFill>
        <p:spPr>
          <a:xfrm>
            <a:off x="0" y="3180275"/>
            <a:ext cx="3999769" cy="2584638"/>
          </a:xfrm>
          <a:ln>
            <a:solidFill>
              <a:schemeClr val="tx1"/>
            </a:solidFill>
          </a:ln>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23075" r="23247"/>
          <a:stretch/>
        </p:blipFill>
        <p:spPr>
          <a:xfrm>
            <a:off x="9040761" y="0"/>
            <a:ext cx="2493328" cy="2616696"/>
          </a:xfrm>
          <a:prstGeom prst="rect">
            <a:avLst/>
          </a:prstGeom>
        </p:spPr>
      </p:pic>
    </p:spTree>
    <p:extLst>
      <p:ext uri="{BB962C8B-B14F-4D97-AF65-F5344CB8AC3E}">
        <p14:creationId xmlns:p14="http://schemas.microsoft.com/office/powerpoint/2010/main" val="2363784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4" y="365125"/>
            <a:ext cx="11828206" cy="1325563"/>
          </a:xfrm>
        </p:spPr>
        <p:txBody>
          <a:bodyPr/>
          <a:lstStyle/>
          <a:p>
            <a:r>
              <a:rPr lang="en-GB" dirty="0" smtClean="0"/>
              <a:t>Create your own drawing </a:t>
            </a:r>
            <a:br>
              <a:rPr lang="en-GB" dirty="0" smtClean="0"/>
            </a:br>
            <a:r>
              <a:rPr lang="en-GB" dirty="0" smtClean="0"/>
              <a:t>with One Point Perspective</a:t>
            </a:r>
            <a:endParaRPr lang="en-GB" dirty="0"/>
          </a:p>
        </p:txBody>
      </p:sp>
      <p:sp>
        <p:nvSpPr>
          <p:cNvPr id="5" name="Content Placeholder 4"/>
          <p:cNvSpPr>
            <a:spLocks noGrp="1"/>
          </p:cNvSpPr>
          <p:nvPr>
            <p:ph idx="1"/>
          </p:nvPr>
        </p:nvSpPr>
        <p:spPr>
          <a:xfrm>
            <a:off x="147484" y="1690688"/>
            <a:ext cx="5745316" cy="4351338"/>
          </a:xfrm>
        </p:spPr>
        <p:txBody>
          <a:bodyPr>
            <a:normAutofit/>
          </a:bodyPr>
          <a:lstStyle/>
          <a:p>
            <a:pPr marL="514350" indent="-514350">
              <a:buFont typeface="+mj-lt"/>
              <a:buAutoNum type="arabicPeriod"/>
            </a:pPr>
            <a:r>
              <a:rPr lang="en-GB" sz="2000" dirty="0" smtClean="0"/>
              <a:t>Set up your square to draw in. Make it 16x16cm.</a:t>
            </a:r>
          </a:p>
          <a:p>
            <a:pPr marL="514350" indent="-514350">
              <a:buFont typeface="+mj-lt"/>
              <a:buAutoNum type="arabicPeriod"/>
            </a:pPr>
            <a:r>
              <a:rPr lang="en-GB" sz="2000" dirty="0" smtClean="0"/>
              <a:t>Mark your middle on your left, right and bottom.  </a:t>
            </a:r>
          </a:p>
          <a:p>
            <a:pPr marL="514350" indent="-514350">
              <a:buFont typeface="+mj-lt"/>
              <a:buAutoNum type="arabicPeriod"/>
            </a:pPr>
            <a:r>
              <a:rPr lang="en-GB" sz="2000" dirty="0" smtClean="0"/>
              <a:t>Join your Left and Right middle marks. </a:t>
            </a:r>
          </a:p>
          <a:p>
            <a:pPr marL="514350" indent="-514350">
              <a:buFont typeface="+mj-lt"/>
              <a:buAutoNum type="arabicPeriod"/>
            </a:pPr>
            <a:r>
              <a:rPr lang="en-GB" sz="2000" dirty="0" smtClean="0"/>
              <a:t>Label it the horizon line</a:t>
            </a:r>
          </a:p>
          <a:p>
            <a:pPr marL="514350" indent="-514350">
              <a:buFont typeface="+mj-lt"/>
              <a:buAutoNum type="arabicPeriod"/>
            </a:pPr>
            <a:r>
              <a:rPr lang="en-GB" sz="2000" dirty="0" smtClean="0"/>
              <a:t>Mark the middle of the Horizon line with an x. This is your vanishing point. As we draw, the converging lines will come to this spot in the middle of your picture. </a:t>
            </a:r>
            <a:endParaRPr lang="en-GB" sz="2000" dirty="0"/>
          </a:p>
        </p:txBody>
      </p:sp>
      <p:pic>
        <p:nvPicPr>
          <p:cNvPr id="1026" name="Picture 2" descr="215001ed-3c3b-49df-b927-549e7f2621f1@eurprd0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119" t="7194" r="8462"/>
          <a:stretch/>
        </p:blipFill>
        <p:spPr bwMode="auto">
          <a:xfrm>
            <a:off x="7765143" y="-11919"/>
            <a:ext cx="3653152" cy="3511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28881dd1-12b7-4ef4-bf7d-f9b91ff01cce@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234" t="4038" r="6331" b="790"/>
          <a:stretch/>
        </p:blipFill>
        <p:spPr bwMode="auto">
          <a:xfrm>
            <a:off x="7765143" y="3490570"/>
            <a:ext cx="3653152" cy="336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8904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48265" y="380283"/>
            <a:ext cx="4795684" cy="917575"/>
          </a:xfrm>
        </p:spPr>
        <p:txBody>
          <a:bodyPr/>
          <a:lstStyle/>
          <a:p>
            <a:endParaRPr lang="en-GB" dirty="0"/>
          </a:p>
        </p:txBody>
      </p:sp>
      <p:pic>
        <p:nvPicPr>
          <p:cNvPr id="2050" name="Picture 2" descr="686f4226-0ddd-4a6d-a490-5cd38e25998d@eurprd0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455" t="4229" r="6737" b="2991"/>
          <a:stretch/>
        </p:blipFill>
        <p:spPr bwMode="auto">
          <a:xfrm>
            <a:off x="0" y="0"/>
            <a:ext cx="5909187" cy="549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5cdf2755-3b0a-43a9-9caf-c93390bd31f8@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687" t="2795" r="7504" b="2581"/>
          <a:stretch/>
        </p:blipFill>
        <p:spPr bwMode="auto">
          <a:xfrm>
            <a:off x="6528619" y="1485347"/>
            <a:ext cx="5663381" cy="5372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4"/>
          <p:cNvSpPr txBox="1">
            <a:spLocks/>
          </p:cNvSpPr>
          <p:nvPr/>
        </p:nvSpPr>
        <p:spPr>
          <a:xfrm>
            <a:off x="6027174" y="0"/>
            <a:ext cx="6164826" cy="113742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6. On the bottom, measure 2cm in from each side and join them to the VP. </a:t>
            </a:r>
          </a:p>
          <a:p>
            <a:pPr marL="0" indent="0">
              <a:buNone/>
            </a:pPr>
            <a:r>
              <a:rPr lang="en-GB" sz="2000" dirty="0" smtClean="0"/>
              <a:t>7. Measure another 1cm and join them to the VP </a:t>
            </a:r>
            <a:endParaRPr lang="en-GB" sz="2000" dirty="0"/>
          </a:p>
        </p:txBody>
      </p:sp>
    </p:spTree>
    <p:extLst>
      <p:ext uri="{BB962C8B-B14F-4D97-AF65-F5344CB8AC3E}">
        <p14:creationId xmlns:p14="http://schemas.microsoft.com/office/powerpoint/2010/main" val="3853372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6027174" y="0"/>
            <a:ext cx="6164826" cy="113742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8. Craw a very thin line up the middle of the road. Make sure it joins the VP.</a:t>
            </a:r>
          </a:p>
          <a:p>
            <a:pPr marL="0" indent="0">
              <a:buNone/>
            </a:pPr>
            <a:r>
              <a:rPr lang="en-GB" sz="2000" dirty="0" smtClean="0"/>
              <a:t>9. Create some paving blocks on the side of the road. Make sure they go from big to small.   </a:t>
            </a:r>
            <a:endParaRPr lang="en-GB" sz="2000" dirty="0"/>
          </a:p>
        </p:txBody>
      </p:sp>
      <p:pic>
        <p:nvPicPr>
          <p:cNvPr id="1028" name="Picture 4" descr="e64cf6bd-781b-4010-97a0-c94387334c9d@eurprd0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40"/>
          <a:stretch/>
        </p:blipFill>
        <p:spPr bwMode="auto">
          <a:xfrm>
            <a:off x="6253317" y="1231369"/>
            <a:ext cx="5938684" cy="5626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72fe4d6d-2a7b-46ba-a9c5-36c7c8dd8a81@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404" t="2490" r="8462" b="3100"/>
          <a:stretch/>
        </p:blipFill>
        <p:spPr bwMode="auto">
          <a:xfrm>
            <a:off x="0" y="-1"/>
            <a:ext cx="6027174" cy="5655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26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5958347" y="152399"/>
            <a:ext cx="6233653" cy="1119485"/>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10. Create a path from the bottom right corner going up to the VP</a:t>
            </a:r>
          </a:p>
          <a:p>
            <a:pPr marL="0" indent="0">
              <a:buNone/>
            </a:pPr>
            <a:r>
              <a:rPr lang="en-GB" sz="2000" dirty="0" smtClean="0"/>
              <a:t>11. Draw a sign next to the path. Be creative and make it any kind of sign you like. </a:t>
            </a:r>
          </a:p>
          <a:p>
            <a:pPr marL="0" indent="0">
              <a:buNone/>
            </a:pPr>
            <a:r>
              <a:rPr lang="en-GB" sz="2000" dirty="0" smtClean="0"/>
              <a:t>12.On the left side, measure 1cm up from the corner and  take it to the VP. </a:t>
            </a:r>
          </a:p>
          <a:p>
            <a:pPr marL="0" indent="0">
              <a:buNone/>
            </a:pPr>
            <a:r>
              <a:rPr lang="en-GB" sz="2000" dirty="0" smtClean="0"/>
              <a:t>The work is now becoming asymmetrical. </a:t>
            </a:r>
            <a:endParaRPr lang="en-GB" sz="2000" dirty="0"/>
          </a:p>
        </p:txBody>
      </p:sp>
      <p:pic>
        <p:nvPicPr>
          <p:cNvPr id="2050" name="Picture 2" descr="8e7243a4-9b61-4753-bc26-52c9dabf83bd@eurprd0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220" t="2795" r="6276" b="4834"/>
          <a:stretch/>
        </p:blipFill>
        <p:spPr bwMode="auto">
          <a:xfrm>
            <a:off x="0" y="-1"/>
            <a:ext cx="5958347" cy="5693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717de043-ce72-4b1c-9f55-6d30ad37aa67@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840" t="3204" r="5509" b="1352"/>
          <a:stretch/>
        </p:blipFill>
        <p:spPr bwMode="auto">
          <a:xfrm>
            <a:off x="6210299" y="1271885"/>
            <a:ext cx="5981701" cy="5586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160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6000750" y="152400"/>
            <a:ext cx="6191250" cy="1014082"/>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13. From the top left measure 1cm and join it to the VP. </a:t>
            </a:r>
          </a:p>
          <a:p>
            <a:pPr marL="0" indent="0">
              <a:buNone/>
            </a:pPr>
            <a:r>
              <a:rPr lang="en-GB" sz="2000" dirty="0" smtClean="0"/>
              <a:t>14. Along the bottom line, measure 2cm and then create a post. </a:t>
            </a:r>
          </a:p>
          <a:p>
            <a:pPr marL="0" indent="0">
              <a:buNone/>
            </a:pPr>
            <a:r>
              <a:rPr lang="en-GB" sz="2000" dirty="0" smtClean="0"/>
              <a:t>15.  Repeat this to make the distant posts. Measure along the bottom line. Front post is at 2cm, then measure another 5cm, then measure another 3cm.  </a:t>
            </a:r>
            <a:endParaRPr lang="en-GB" sz="2000" dirty="0"/>
          </a:p>
        </p:txBody>
      </p:sp>
      <p:pic>
        <p:nvPicPr>
          <p:cNvPr id="3074" name="Picture 2" descr="71f7b107-36fe-432a-bb23-754617865340@eurprd09"/>
          <p:cNvPicPr>
            <a:picLocks noChangeAspect="1" noChangeArrowheads="1"/>
          </p:cNvPicPr>
          <p:nvPr/>
        </p:nvPicPr>
        <p:blipFill rotWithShape="1">
          <a:blip r:embed="rId2">
            <a:extLst>
              <a:ext uri="{28A0092B-C50C-407E-A947-70E740481C1C}">
                <a14:useLocalDpi xmlns:a14="http://schemas.microsoft.com/office/drawing/2010/main" val="0"/>
              </a:ext>
            </a:extLst>
          </a:blip>
          <a:srcRect l="18302" t="6072" r="10731" b="7088"/>
          <a:stretch/>
        </p:blipFill>
        <p:spPr bwMode="auto">
          <a:xfrm>
            <a:off x="0" y="1"/>
            <a:ext cx="597810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5c4823ff-a900-4d15-a3b2-2f772eb54932@eurprd09"/>
          <p:cNvPicPr>
            <a:picLocks noChangeAspect="1" noChangeArrowheads="1"/>
          </p:cNvPicPr>
          <p:nvPr/>
        </p:nvPicPr>
        <p:blipFill rotWithShape="1">
          <a:blip r:embed="rId3">
            <a:extLst>
              <a:ext uri="{28A0092B-C50C-407E-A947-70E740481C1C}">
                <a14:useLocalDpi xmlns:a14="http://schemas.microsoft.com/office/drawing/2010/main" val="0"/>
              </a:ext>
            </a:extLst>
          </a:blip>
          <a:srcRect l="21834" t="2180" r="5509" b="7087"/>
          <a:stretch/>
        </p:blipFill>
        <p:spPr bwMode="auto">
          <a:xfrm>
            <a:off x="6115050" y="1166481"/>
            <a:ext cx="6076950" cy="569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1830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6027174" y="0"/>
            <a:ext cx="6164826" cy="113742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16. Create your three posts. </a:t>
            </a:r>
          </a:p>
          <a:p>
            <a:pPr marL="0" indent="0">
              <a:buNone/>
            </a:pPr>
            <a:r>
              <a:rPr lang="en-GB" sz="2000" dirty="0" smtClean="0"/>
              <a:t>17. Erase the top guidelines. </a:t>
            </a:r>
          </a:p>
          <a:p>
            <a:pPr marL="0" indent="0">
              <a:buNone/>
            </a:pPr>
            <a:r>
              <a:rPr lang="en-GB" sz="2000" dirty="0" smtClean="0"/>
              <a:t>18. Add 4 cables. </a:t>
            </a:r>
            <a:endParaRPr lang="en-GB" sz="2000" dirty="0"/>
          </a:p>
        </p:txBody>
      </p:sp>
      <p:pic>
        <p:nvPicPr>
          <p:cNvPr id="4098" name="Picture 2" descr="70cb048b-ce2d-474a-814b-9aa1623c3c1a@eurprd0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823" t="4682" r="5937" b="4014"/>
          <a:stretch/>
        </p:blipFill>
        <p:spPr bwMode="auto">
          <a:xfrm>
            <a:off x="0" y="-1"/>
            <a:ext cx="6027174" cy="571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7ba0bf58-2fd5-4b58-a91d-9a9b6a02c2cd@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992" t="5847" r="6274" b="4665"/>
          <a:stretch/>
        </p:blipFill>
        <p:spPr bwMode="auto">
          <a:xfrm>
            <a:off x="6248400" y="1373458"/>
            <a:ext cx="5943600" cy="5484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474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6435968" y="-1"/>
            <a:ext cx="5756031" cy="154248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19. Erase your guideline and measurements</a:t>
            </a:r>
          </a:p>
          <a:p>
            <a:pPr marL="0" indent="0">
              <a:buNone/>
            </a:pPr>
            <a:r>
              <a:rPr lang="en-GB" sz="2000" dirty="0" smtClean="0"/>
              <a:t>20. Draw some hills on the horizon</a:t>
            </a:r>
          </a:p>
          <a:p>
            <a:pPr marL="0" indent="0">
              <a:buNone/>
            </a:pPr>
            <a:r>
              <a:rPr lang="en-GB" sz="2000" dirty="0" smtClean="0"/>
              <a:t>21. Draw some birds. Either in the sky or on the wire. Remember to have small ones further away. </a:t>
            </a:r>
          </a:p>
          <a:p>
            <a:pPr marL="0" indent="0">
              <a:buNone/>
            </a:pPr>
            <a:r>
              <a:rPr lang="en-GB" sz="2000" dirty="0" smtClean="0"/>
              <a:t>22. Add shading and textures. AND YOUR DONE!</a:t>
            </a:r>
            <a:endParaRPr lang="en-GB" sz="2000" dirty="0"/>
          </a:p>
        </p:txBody>
      </p:sp>
      <p:pic>
        <p:nvPicPr>
          <p:cNvPr id="5123" name="Picture 3" descr="e124e27f-4553-4d11-ad2f-07d4b0154986@eurprd09"/>
          <p:cNvPicPr>
            <a:picLocks noChangeAspect="1" noChangeArrowheads="1"/>
          </p:cNvPicPr>
          <p:nvPr/>
        </p:nvPicPr>
        <p:blipFill rotWithShape="1">
          <a:blip r:embed="rId2">
            <a:extLst>
              <a:ext uri="{28A0092B-C50C-407E-A947-70E740481C1C}">
                <a14:useLocalDpi xmlns:a14="http://schemas.microsoft.com/office/drawing/2010/main" val="0"/>
              </a:ext>
            </a:extLst>
          </a:blip>
          <a:srcRect l="18141" t="2797" r="7256" b="4988"/>
          <a:stretch/>
        </p:blipFill>
        <p:spPr bwMode="auto">
          <a:xfrm>
            <a:off x="0" y="0"/>
            <a:ext cx="6435969" cy="596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descr="5856affe-19be-48d1-83fa-5b36fa5675fb@eurprd09"/>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773" t="5006" r="5432" b="6573"/>
          <a:stretch/>
        </p:blipFill>
        <p:spPr bwMode="auto">
          <a:xfrm>
            <a:off x="6435969" y="1542482"/>
            <a:ext cx="5756031" cy="531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302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192000" cy="1579853"/>
          </a:xfrm>
        </p:spPr>
        <p:txBody>
          <a:bodyPr>
            <a:normAutofit fontScale="90000"/>
          </a:bodyPr>
          <a:lstStyle/>
          <a:p>
            <a:pPr algn="ctr"/>
            <a:r>
              <a:rPr lang="en-GB" dirty="0" smtClean="0"/>
              <a:t>Now create your own scene. Be creative and have fun! </a:t>
            </a:r>
            <a:br>
              <a:rPr lang="en-GB" dirty="0" smtClean="0"/>
            </a:br>
            <a:r>
              <a:rPr lang="en-GB" sz="3600" dirty="0" smtClean="0"/>
              <a:t>Here are some lines to get you going. It’s okay if they show through.</a:t>
            </a:r>
            <a:endParaRPr lang="en-GB" sz="3600" dirty="0"/>
          </a:p>
        </p:txBody>
      </p:sp>
      <p:sp>
        <p:nvSpPr>
          <p:cNvPr id="4" name="Rectangle 3"/>
          <p:cNvSpPr/>
          <p:nvPr/>
        </p:nvSpPr>
        <p:spPr>
          <a:xfrm>
            <a:off x="2300288" y="1428750"/>
            <a:ext cx="7658100" cy="52292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a:stCxn id="4" idx="1"/>
            <a:endCxn id="4" idx="3"/>
          </p:cNvCxnSpPr>
          <p:nvPr/>
        </p:nvCxnSpPr>
        <p:spPr>
          <a:xfrm>
            <a:off x="2300288" y="4043363"/>
            <a:ext cx="76581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2300289" y="4043362"/>
            <a:ext cx="3795712" cy="261461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096001" y="4043362"/>
            <a:ext cx="3862387" cy="261461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6619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583</Words>
  <Application>Microsoft Office PowerPoint</Application>
  <PresentationFormat>Widescreen</PresentationFormat>
  <Paragraphs>31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Drawing with One Point Perspective   KEYWORDS: Horizon line Vanishing point Parallel Lines Converging lines(lines coming together)</vt:lpstr>
      <vt:lpstr>PowerPoint Presentation</vt:lpstr>
      <vt:lpstr>Use a pencil and a ruler to find the  Vanishing Points on these images. Step 1: Which lines are leading away from you? Mark them Step 2: Are there any parallel lines you didn’t see? Mark them Step 3: Are there lines like this on both sides of the picture?  (TIP: not in #1 but there are in #2 and #3) Step 4: Mark the point where they all meet with a Dot and VP for Vanishing Point          Now draw a horizontal line where the Vanishing point is. This is Horizon Line. This is where things ‘vanish’ because we can no longer see them from where we are. </vt:lpstr>
      <vt:lpstr>Create your own drawing  with One Point Perspective</vt:lpstr>
      <vt:lpstr>PowerPoint Presentation</vt:lpstr>
      <vt:lpstr>PowerPoint Presentation</vt:lpstr>
      <vt:lpstr>PowerPoint Presentation</vt:lpstr>
      <vt:lpstr>PowerPoint Presentation</vt:lpstr>
      <vt:lpstr>PowerPoint Presentation</vt:lpstr>
      <vt:lpstr>PowerPoint Presentation</vt:lpstr>
      <vt:lpstr>Now create your own scene. Be creative and have fun!  Here are some lines to get you going. It’s okay if they show through.</vt:lpstr>
    </vt:vector>
  </TitlesOfParts>
  <Company>Brentford School for Girls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Vincent</dc:creator>
  <cp:lastModifiedBy>Gillian Welsh</cp:lastModifiedBy>
  <cp:revision>33</cp:revision>
  <dcterms:created xsi:type="dcterms:W3CDTF">2020-03-25T14:10:03Z</dcterms:created>
  <dcterms:modified xsi:type="dcterms:W3CDTF">2020-04-27T11:04:01Z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gwelsh@brentford.hounslow.sch.uk</vt:lpwstr>
  </property>
  <property fmtid="{D5CDD505-2E9C-101B-9397-08002B2CF9AE}" pid="5" name="MSIP_Label_eae28bff-71c8-45f0-930c-ed5f9784e5a4_SetDate">
    <vt:lpwstr>2020-04-27T11:03:00.1354032Z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e816005f-7c76-4b9f-be2f-e9e4131410b1</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