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3"/>
  </p:handoutMasterIdLst>
  <p:sldIdLst>
    <p:sldId id="271" r:id="rId2"/>
    <p:sldId id="272" r:id="rId3"/>
    <p:sldId id="264" r:id="rId4"/>
    <p:sldId id="270" r:id="rId5"/>
    <p:sldId id="263" r:id="rId6"/>
    <p:sldId id="265" r:id="rId7"/>
    <p:sldId id="274" r:id="rId8"/>
    <p:sldId id="275" r:id="rId9"/>
    <p:sldId id="276" r:id="rId10"/>
    <p:sldId id="269" r:id="rId11"/>
    <p:sldId id="277" r:id="rId12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2B52D"/>
    <a:srgbClr val="A9AD00"/>
    <a:srgbClr val="FF00FF"/>
    <a:srgbClr val="C0D34D"/>
    <a:srgbClr val="C7CC00"/>
    <a:srgbClr val="283D8D"/>
    <a:srgbClr val="768BD8"/>
    <a:srgbClr val="4C67CC"/>
    <a:srgbClr val="56379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307F2C-A8D9-45AE-A219-23DDF0BDDB03}" type="datetimeFigureOut">
              <a:rPr lang="en-GB" smtClean="0"/>
              <a:t>26/03/2015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C34ED1-2038-4B03-9B4C-964B1BD082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373799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4C81D-CBC9-413E-B671-C2CC5314A3E6}" type="datetimeFigureOut">
              <a:rPr lang="en-GB" smtClean="0"/>
              <a:t>26/03/2015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D188D-56BD-4C5C-A89C-CA1F511758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13793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4C81D-CBC9-413E-B671-C2CC5314A3E6}" type="datetimeFigureOut">
              <a:rPr lang="en-GB" smtClean="0"/>
              <a:t>26/03/2015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D188D-56BD-4C5C-A89C-CA1F511758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04634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4C81D-CBC9-413E-B671-C2CC5314A3E6}" type="datetimeFigureOut">
              <a:rPr lang="en-GB" smtClean="0"/>
              <a:t>26/03/2015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D188D-56BD-4C5C-A89C-CA1F511758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01903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4C81D-CBC9-413E-B671-C2CC5314A3E6}" type="datetimeFigureOut">
              <a:rPr lang="en-GB" smtClean="0"/>
              <a:t>26/03/2015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D188D-56BD-4C5C-A89C-CA1F511758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64945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4C81D-CBC9-413E-B671-C2CC5314A3E6}" type="datetimeFigureOut">
              <a:rPr lang="en-GB" smtClean="0"/>
              <a:t>26/03/2015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D188D-56BD-4C5C-A89C-CA1F511758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75912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4C81D-CBC9-413E-B671-C2CC5314A3E6}" type="datetimeFigureOut">
              <a:rPr lang="en-GB" smtClean="0"/>
              <a:t>26/03/2015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D188D-56BD-4C5C-A89C-CA1F511758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34369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4C81D-CBC9-413E-B671-C2CC5314A3E6}" type="datetimeFigureOut">
              <a:rPr lang="en-GB" smtClean="0"/>
              <a:t>26/03/2015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D188D-56BD-4C5C-A89C-CA1F511758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54748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4C81D-CBC9-413E-B671-C2CC5314A3E6}" type="datetimeFigureOut">
              <a:rPr lang="en-GB" smtClean="0"/>
              <a:t>26/03/2015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D188D-56BD-4C5C-A89C-CA1F511758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17793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4C81D-CBC9-413E-B671-C2CC5314A3E6}" type="datetimeFigureOut">
              <a:rPr lang="en-GB" smtClean="0"/>
              <a:t>26/03/2015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D188D-56BD-4C5C-A89C-CA1F511758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08847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4C81D-CBC9-413E-B671-C2CC5314A3E6}" type="datetimeFigureOut">
              <a:rPr lang="en-GB" smtClean="0"/>
              <a:t>26/03/2015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D188D-56BD-4C5C-A89C-CA1F511758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052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4C81D-CBC9-413E-B671-C2CC5314A3E6}" type="datetimeFigureOut">
              <a:rPr lang="en-GB" smtClean="0"/>
              <a:t>26/03/2015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D188D-56BD-4C5C-A89C-CA1F511758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36019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F4C81D-CBC9-413E-B671-C2CC5314A3E6}" type="datetimeFigureOut">
              <a:rPr lang="en-GB" smtClean="0"/>
              <a:t>26/03/2015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FD188D-56BD-4C5C-A89C-CA1F511758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06115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1756" y="332656"/>
            <a:ext cx="4286250" cy="4657725"/>
          </a:xfrm>
          <a:prstGeom prst="rect">
            <a:avLst/>
          </a:prstGeom>
        </p:spPr>
      </p:pic>
      <p:sp>
        <p:nvSpPr>
          <p:cNvPr id="8" name="Title 1"/>
          <p:cNvSpPr txBox="1">
            <a:spLocks/>
          </p:cNvSpPr>
          <p:nvPr/>
        </p:nvSpPr>
        <p:spPr>
          <a:xfrm>
            <a:off x="179512" y="260648"/>
            <a:ext cx="6264696" cy="187220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6900" b="1" smtClean="0">
                <a:ea typeface="Kozuka Gothic Pro H" pitchFamily="34" charset="-128"/>
              </a:rPr>
              <a:t>Brilliant </a:t>
            </a:r>
            <a:r>
              <a:rPr lang="en-GB" sz="6900" b="1" dirty="0" smtClean="0">
                <a:ea typeface="Kozuka Gothic Pro H" pitchFamily="34" charset="-128"/>
              </a:rPr>
              <a:t>Barnacles</a:t>
            </a:r>
          </a:p>
          <a:p>
            <a:pPr algn="l"/>
            <a:r>
              <a:rPr lang="en-GB" sz="1700" b="1" dirty="0" smtClean="0">
                <a:ea typeface="Kozuka Gothic Pro H" pitchFamily="34" charset="-128"/>
              </a:rPr>
              <a:t>  </a:t>
            </a:r>
            <a:r>
              <a:rPr lang="en-GB" b="1" dirty="0" smtClean="0">
                <a:ea typeface="Kozuka Gothic Pro M" pitchFamily="34" charset="-128"/>
              </a:rPr>
              <a:t/>
            </a:r>
            <a:br>
              <a:rPr lang="en-GB" b="1" dirty="0" smtClean="0">
                <a:ea typeface="Kozuka Gothic Pro M" pitchFamily="34" charset="-128"/>
              </a:rPr>
            </a:br>
            <a:r>
              <a:rPr lang="en-GB" sz="4700" b="1" dirty="0" smtClean="0">
                <a:ea typeface="Kozuka Gothic Pro B" pitchFamily="34" charset="-128"/>
              </a:rPr>
              <a:t>Evidence for evolutionary relationships</a:t>
            </a:r>
            <a:endParaRPr lang="en-GB" sz="4700" b="1" dirty="0">
              <a:ea typeface="Kozuka Gothic Pro R" pitchFamily="34" charset="-128"/>
            </a:endParaRPr>
          </a:p>
        </p:txBody>
      </p:sp>
      <p:pic>
        <p:nvPicPr>
          <p:cNvPr id="11" name="Picture 10" descr="Z:\Education\Linnean Learning logo\Leaf\LinLearn_LeafPattern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5690166"/>
            <a:ext cx="2876400" cy="91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3413" y="5499240"/>
            <a:ext cx="1793349" cy="1008000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5592808" y="6669360"/>
            <a:ext cx="354694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500" baseline="30000" dirty="0" smtClean="0"/>
              <a:t>Cover image </a:t>
            </a:r>
            <a:r>
              <a:rPr lang="en-GB" sz="1500" baseline="30000" dirty="0"/>
              <a:t>© </a:t>
            </a:r>
            <a:r>
              <a:rPr lang="en-GB" sz="1500" baseline="30000" dirty="0" smtClean="0"/>
              <a:t>The </a:t>
            </a:r>
            <a:r>
              <a:rPr lang="en-GB" sz="1500" baseline="30000" dirty="0" err="1" smtClean="0"/>
              <a:t>Linnean</a:t>
            </a:r>
            <a:r>
              <a:rPr lang="en-GB" sz="1500" baseline="30000" dirty="0" smtClean="0"/>
              <a:t> Society</a:t>
            </a:r>
            <a:endParaRPr lang="en-GB" sz="1500" baseline="30000" dirty="0"/>
          </a:p>
        </p:txBody>
      </p:sp>
      <p:sp>
        <p:nvSpPr>
          <p:cNvPr id="14" name="Subtitle 2"/>
          <p:cNvSpPr txBox="1">
            <a:spLocks/>
          </p:cNvSpPr>
          <p:nvPr/>
        </p:nvSpPr>
        <p:spPr>
          <a:xfrm>
            <a:off x="179512" y="3140968"/>
            <a:ext cx="8964488" cy="23042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3600" b="1" dirty="0" smtClean="0">
                <a:solidFill>
                  <a:schemeClr val="tx1"/>
                </a:solidFill>
                <a:ea typeface="Kozuka Gothic Pro M" pitchFamily="34" charset="-128"/>
              </a:rPr>
              <a:t>Lesson </a:t>
            </a:r>
            <a:r>
              <a:rPr lang="en-GB" sz="3600" b="1" dirty="0">
                <a:solidFill>
                  <a:schemeClr val="tx1"/>
                </a:solidFill>
                <a:ea typeface="Kozuka Gothic Pro M" pitchFamily="34" charset="-128"/>
              </a:rPr>
              <a:t>3</a:t>
            </a:r>
            <a:endParaRPr lang="en-GB" sz="3600" b="1" dirty="0" smtClean="0">
              <a:solidFill>
                <a:schemeClr val="tx1"/>
              </a:solidFill>
              <a:ea typeface="Kozuka Gothic Pro M" pitchFamily="34" charset="-128"/>
            </a:endParaRPr>
          </a:p>
          <a:p>
            <a:pPr algn="l"/>
            <a:r>
              <a:rPr lang="en-GB" sz="3600" b="1" dirty="0">
                <a:solidFill>
                  <a:schemeClr val="tx1"/>
                </a:solidFill>
                <a:ea typeface="Kozuka Gothic Pro M" pitchFamily="34" charset="-128"/>
              </a:rPr>
              <a:t>New evidence </a:t>
            </a:r>
            <a:r>
              <a:rPr lang="en-GB" sz="3600" b="1" dirty="0" smtClean="0">
                <a:solidFill>
                  <a:schemeClr val="tx1"/>
                </a:solidFill>
                <a:ea typeface="Kozuka Gothic Pro M" pitchFamily="34" charset="-128"/>
              </a:rPr>
              <a:t>from </a:t>
            </a:r>
            <a:br>
              <a:rPr lang="en-GB" sz="3600" b="1" dirty="0" smtClean="0">
                <a:solidFill>
                  <a:schemeClr val="tx1"/>
                </a:solidFill>
                <a:ea typeface="Kozuka Gothic Pro M" pitchFamily="34" charset="-128"/>
              </a:rPr>
            </a:br>
            <a:r>
              <a:rPr lang="en-GB" sz="3600" b="1" dirty="0" smtClean="0">
                <a:solidFill>
                  <a:schemeClr val="tx1"/>
                </a:solidFill>
                <a:ea typeface="Kozuka Gothic Pro M" pitchFamily="34" charset="-128"/>
              </a:rPr>
              <a:t>scanning </a:t>
            </a:r>
            <a:r>
              <a:rPr lang="en-GB" sz="3600" b="1" dirty="0">
                <a:solidFill>
                  <a:schemeClr val="tx1"/>
                </a:solidFill>
                <a:ea typeface="Kozuka Gothic Pro M" pitchFamily="34" charset="-128"/>
              </a:rPr>
              <a:t>electron </a:t>
            </a:r>
            <a:br>
              <a:rPr lang="en-GB" sz="3600" b="1" dirty="0">
                <a:solidFill>
                  <a:schemeClr val="tx1"/>
                </a:solidFill>
                <a:ea typeface="Kozuka Gothic Pro M" pitchFamily="34" charset="-128"/>
              </a:rPr>
            </a:br>
            <a:r>
              <a:rPr lang="en-GB" sz="3600" b="1" dirty="0" smtClean="0">
                <a:solidFill>
                  <a:schemeClr val="tx1"/>
                </a:solidFill>
                <a:ea typeface="Kozuka Gothic Pro M" pitchFamily="34" charset="-128"/>
              </a:rPr>
              <a:t>microscopy </a:t>
            </a:r>
            <a:r>
              <a:rPr lang="en-GB" sz="3600" b="1" dirty="0">
                <a:solidFill>
                  <a:schemeClr val="tx1"/>
                </a:solidFill>
                <a:ea typeface="Kozuka Gothic Pro M" pitchFamily="34" charset="-128"/>
              </a:rPr>
              <a:t>(SEM)</a:t>
            </a:r>
          </a:p>
        </p:txBody>
      </p:sp>
    </p:spTree>
    <p:extLst>
      <p:ext uri="{BB962C8B-B14F-4D97-AF65-F5344CB8AC3E}">
        <p14:creationId xmlns:p14="http://schemas.microsoft.com/office/powerpoint/2010/main" val="1941534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  <a:solidFill>
            <a:srgbClr val="A2B52D"/>
          </a:solidFill>
        </p:spPr>
        <p:txBody>
          <a:bodyPr>
            <a:normAutofit/>
          </a:bodyPr>
          <a:lstStyle/>
          <a:p>
            <a:pPr algn="l"/>
            <a:r>
              <a:rPr lang="en-GB" sz="3600" dirty="0" smtClean="0"/>
              <a:t> </a:t>
            </a:r>
            <a:r>
              <a:rPr lang="en-GB" sz="3600" b="1" dirty="0" smtClean="0">
                <a:solidFill>
                  <a:schemeClr val="bg1"/>
                </a:solidFill>
              </a:rPr>
              <a:t>Barnacle nutrition</a:t>
            </a:r>
            <a:endParaRPr lang="en-GB" sz="3600" b="1" dirty="0">
              <a:solidFill>
                <a:schemeClr val="bg1"/>
              </a:solidFill>
              <a:ea typeface="Kozuka Gothic Pro H" pitchFamily="34" charset="-128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1187502"/>
            <a:ext cx="6696744" cy="53944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0650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  <a:solidFill>
            <a:srgbClr val="A2B52D"/>
          </a:solidFill>
        </p:spPr>
        <p:txBody>
          <a:bodyPr>
            <a:noAutofit/>
          </a:bodyPr>
          <a:lstStyle/>
          <a:p>
            <a:pPr algn="l"/>
            <a:r>
              <a:rPr lang="en-GB" sz="3500" b="1" dirty="0" smtClean="0">
                <a:solidFill>
                  <a:schemeClr val="bg1"/>
                </a:solidFill>
              </a:rPr>
              <a:t>  Darwin </a:t>
            </a:r>
            <a:r>
              <a:rPr lang="en-GB" sz="3500" b="1" dirty="0">
                <a:solidFill>
                  <a:schemeClr val="bg1"/>
                </a:solidFill>
              </a:rPr>
              <a:t>bought a compound microscope like </a:t>
            </a:r>
            <a:r>
              <a:rPr lang="en-GB" sz="3500" b="1" dirty="0" smtClean="0">
                <a:solidFill>
                  <a:schemeClr val="bg1"/>
                </a:solidFill>
              </a:rPr>
              <a:t> </a:t>
            </a:r>
            <a:br>
              <a:rPr lang="en-GB" sz="3500" b="1" dirty="0" smtClean="0">
                <a:solidFill>
                  <a:schemeClr val="bg1"/>
                </a:solidFill>
              </a:rPr>
            </a:br>
            <a:r>
              <a:rPr lang="en-GB" sz="3500" b="1" dirty="0">
                <a:solidFill>
                  <a:schemeClr val="bg1"/>
                </a:solidFill>
              </a:rPr>
              <a:t> </a:t>
            </a:r>
            <a:r>
              <a:rPr lang="en-GB" sz="3500" b="1" dirty="0" smtClean="0">
                <a:solidFill>
                  <a:schemeClr val="bg1"/>
                </a:solidFill>
              </a:rPr>
              <a:t> this </a:t>
            </a:r>
            <a:r>
              <a:rPr lang="en-GB" sz="3500" b="1" dirty="0">
                <a:solidFill>
                  <a:schemeClr val="bg1"/>
                </a:solidFill>
              </a:rPr>
              <a:t>for his close study of barnacles</a:t>
            </a:r>
          </a:p>
        </p:txBody>
      </p:sp>
      <p:pic>
        <p:nvPicPr>
          <p:cNvPr id="3" name="Content Placeholder 3" descr="IMGP3725_081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874764" y="1600200"/>
            <a:ext cx="3394472" cy="4525963"/>
          </a:xfrm>
        </p:spPr>
      </p:pic>
      <p:sp>
        <p:nvSpPr>
          <p:cNvPr id="5" name="TextBox 4"/>
          <p:cNvSpPr txBox="1"/>
          <p:nvPr/>
        </p:nvSpPr>
        <p:spPr>
          <a:xfrm>
            <a:off x="4283968" y="6144269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dirty="0" smtClean="0"/>
              <a:t>© Carol Boulter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365676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51520" y="1484784"/>
            <a:ext cx="8712968" cy="4896544"/>
          </a:xfrm>
          <a:prstGeom prst="roundRect">
            <a:avLst/>
          </a:prstGeom>
          <a:solidFill>
            <a:srgbClr val="A2B52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  <a:solidFill>
            <a:srgbClr val="A2B52D"/>
          </a:solidFill>
        </p:spPr>
        <p:txBody>
          <a:bodyPr>
            <a:normAutofit/>
          </a:bodyPr>
          <a:lstStyle/>
          <a:p>
            <a:pPr algn="l"/>
            <a:r>
              <a:rPr lang="en-GB" sz="3600" b="1">
                <a:ea typeface="Kozuka Gothic Pro H" pitchFamily="34" charset="-128"/>
              </a:rPr>
              <a:t> </a:t>
            </a:r>
            <a:r>
              <a:rPr lang="en-GB" sz="3600" b="1" smtClean="0">
                <a:ea typeface="Kozuka Gothic Pro H" pitchFamily="34" charset="-128"/>
              </a:rPr>
              <a:t> </a:t>
            </a:r>
            <a:r>
              <a:rPr lang="en-GB" sz="3600" b="1" smtClean="0">
                <a:solidFill>
                  <a:schemeClr val="bg1"/>
                </a:solidFill>
              </a:rPr>
              <a:t>Darwin </a:t>
            </a:r>
            <a:r>
              <a:rPr lang="en-GB" sz="3600" b="1" dirty="0" smtClean="0">
                <a:solidFill>
                  <a:schemeClr val="bg1"/>
                </a:solidFill>
              </a:rPr>
              <a:t>in a letter to J. D. Hooker (May 1848)</a:t>
            </a:r>
            <a:endParaRPr lang="en-GB" sz="3600" b="1" dirty="0">
              <a:solidFill>
                <a:schemeClr val="bg1"/>
              </a:solidFill>
              <a:ea typeface="Kozuka Gothic Pro H" pitchFamily="34" charset="-128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2123728" y="1650991"/>
            <a:ext cx="3312368" cy="4554715"/>
          </a:xfrm>
          <a:prstGeom prst="roundRect">
            <a:avLst/>
          </a:prstGeom>
          <a:solidFill>
            <a:srgbClr val="C0D34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5746" y="1844823"/>
            <a:ext cx="2772308" cy="4165923"/>
          </a:xfrm>
        </p:spPr>
        <p:txBody>
          <a:bodyPr>
            <a:normAutofit fontScale="92500" lnSpcReduction="20000"/>
          </a:bodyPr>
          <a:lstStyle/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en-GB" dirty="0" smtClean="0"/>
              <a:t>“</a:t>
            </a:r>
            <a:r>
              <a:rPr lang="en-GB" dirty="0"/>
              <a:t>I have </a:t>
            </a:r>
            <a:r>
              <a:rPr lang="en-GB" dirty="0" smtClean="0"/>
              <a:t>got a 1/8 inch object-glass and </a:t>
            </a:r>
            <a:r>
              <a:rPr lang="en-GB" dirty="0"/>
              <a:t>it is grand – I have been getting on well with my beloved </a:t>
            </a:r>
            <a:r>
              <a:rPr lang="en-GB" i="1" dirty="0" err="1" smtClean="0"/>
              <a:t>Cirripedia</a:t>
            </a:r>
            <a:r>
              <a:rPr lang="en-GB" dirty="0" smtClean="0"/>
              <a:t> </a:t>
            </a:r>
            <a:r>
              <a:rPr lang="en-GB" dirty="0"/>
              <a:t>and get more skilful in </a:t>
            </a:r>
            <a:r>
              <a:rPr lang="en-GB" dirty="0" smtClean="0"/>
              <a:t>dissection.”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endParaRPr lang="en-GB" dirty="0"/>
          </a:p>
        </p:txBody>
      </p:sp>
      <p:pic>
        <p:nvPicPr>
          <p:cNvPr id="8" name="Picture 7" descr="IMGP3727_081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5400000">
            <a:off x="-3509" y="2826881"/>
            <a:ext cx="2616291" cy="196221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091">
            <a:off x="5073121" y="1764469"/>
            <a:ext cx="3703489" cy="4087042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23526" y="5119357"/>
            <a:ext cx="18002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© Carol Boulter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518700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  <a:solidFill>
            <a:srgbClr val="A2B52D"/>
          </a:solidFill>
        </p:spPr>
        <p:txBody>
          <a:bodyPr>
            <a:noAutofit/>
          </a:bodyPr>
          <a:lstStyle/>
          <a:p>
            <a:pPr algn="l"/>
            <a:r>
              <a:rPr lang="en-GB" sz="3500" b="1" dirty="0" smtClean="0">
                <a:solidFill>
                  <a:schemeClr val="bg1"/>
                </a:solidFill>
              </a:rPr>
              <a:t>  Darwin </a:t>
            </a:r>
            <a:r>
              <a:rPr lang="en-GB" sz="3500" b="1" dirty="0">
                <a:solidFill>
                  <a:schemeClr val="bg1"/>
                </a:solidFill>
              </a:rPr>
              <a:t>used a simple travelling microscope like </a:t>
            </a:r>
            <a:r>
              <a:rPr lang="en-GB" sz="3500" b="1" dirty="0" smtClean="0">
                <a:solidFill>
                  <a:schemeClr val="bg1"/>
                </a:solidFill>
              </a:rPr>
              <a:t>  </a:t>
            </a:r>
            <a:br>
              <a:rPr lang="en-GB" sz="3500" b="1" dirty="0" smtClean="0">
                <a:solidFill>
                  <a:schemeClr val="bg1"/>
                </a:solidFill>
              </a:rPr>
            </a:br>
            <a:r>
              <a:rPr lang="en-GB" sz="3500" b="1" dirty="0">
                <a:solidFill>
                  <a:schemeClr val="bg1"/>
                </a:solidFill>
              </a:rPr>
              <a:t> </a:t>
            </a:r>
            <a:r>
              <a:rPr lang="en-GB" sz="3500" b="1" dirty="0" smtClean="0">
                <a:solidFill>
                  <a:schemeClr val="bg1"/>
                </a:solidFill>
              </a:rPr>
              <a:t> this </a:t>
            </a:r>
            <a:r>
              <a:rPr lang="en-GB" sz="3500" b="1" dirty="0">
                <a:solidFill>
                  <a:schemeClr val="bg1"/>
                </a:solidFill>
              </a:rPr>
              <a:t>one on his Voyage of the Beagle</a:t>
            </a:r>
          </a:p>
        </p:txBody>
      </p:sp>
      <p:pic>
        <p:nvPicPr>
          <p:cNvPr id="3" name="Content Placeholder 3" descr="IMGP3683_074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  <p:sp>
        <p:nvSpPr>
          <p:cNvPr id="5" name="TextBox 4"/>
          <p:cNvSpPr txBox="1"/>
          <p:nvPr/>
        </p:nvSpPr>
        <p:spPr>
          <a:xfrm>
            <a:off x="5615095" y="6144269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dirty="0" smtClean="0"/>
              <a:t>© Carol Boulter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635781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  <a:solidFill>
            <a:srgbClr val="A2B52D"/>
          </a:solidFill>
        </p:spPr>
        <p:txBody>
          <a:bodyPr>
            <a:normAutofit/>
          </a:bodyPr>
          <a:lstStyle/>
          <a:p>
            <a:pPr algn="l"/>
            <a:r>
              <a:rPr lang="en-GB" sz="3500" b="1" dirty="0" smtClean="0">
                <a:solidFill>
                  <a:schemeClr val="bg1"/>
                </a:solidFill>
              </a:rPr>
              <a:t>  </a:t>
            </a:r>
            <a:r>
              <a:rPr lang="en-GB" sz="3500" b="1" dirty="0" err="1" smtClean="0">
                <a:solidFill>
                  <a:schemeClr val="bg1"/>
                </a:solidFill>
              </a:rPr>
              <a:t>Setal</a:t>
            </a:r>
            <a:r>
              <a:rPr lang="en-GB" sz="3500" b="1" dirty="0" smtClean="0">
                <a:solidFill>
                  <a:schemeClr val="bg1"/>
                </a:solidFill>
              </a:rPr>
              <a:t> </a:t>
            </a:r>
            <a:r>
              <a:rPr lang="en-GB" sz="3500" b="1" dirty="0">
                <a:solidFill>
                  <a:schemeClr val="bg1"/>
                </a:solidFill>
              </a:rPr>
              <a:t>types on cirri of different barnacles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024" y="1628800"/>
            <a:ext cx="8172400" cy="326896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96024" y="5520121"/>
            <a:ext cx="81724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From “</a:t>
            </a:r>
            <a:r>
              <a:rPr lang="en-GB" sz="1400" dirty="0" err="1" smtClean="0"/>
              <a:t>Setal</a:t>
            </a:r>
            <a:r>
              <a:rPr lang="en-GB" sz="1400" dirty="0" smtClean="0"/>
              <a:t> </a:t>
            </a:r>
            <a:r>
              <a:rPr lang="en-GB" sz="1400" dirty="0"/>
              <a:t>morphology and </a:t>
            </a:r>
            <a:r>
              <a:rPr lang="en-GB" sz="1400" dirty="0" err="1"/>
              <a:t>cirral</a:t>
            </a:r>
            <a:r>
              <a:rPr lang="en-GB" sz="1400" dirty="0"/>
              <a:t> </a:t>
            </a:r>
            <a:r>
              <a:rPr lang="en-GB" sz="1400" dirty="0" err="1"/>
              <a:t>setation</a:t>
            </a:r>
            <a:r>
              <a:rPr lang="en-GB" sz="1400" dirty="0"/>
              <a:t> of </a:t>
            </a:r>
            <a:r>
              <a:rPr lang="en-GB" sz="1400" dirty="0" err="1"/>
              <a:t>thoracican</a:t>
            </a:r>
            <a:r>
              <a:rPr lang="en-GB" sz="1400" dirty="0"/>
              <a:t> barnacle cirri: adaptations and implications for </a:t>
            </a:r>
            <a:r>
              <a:rPr lang="en-GB" sz="1400" dirty="0" err="1"/>
              <a:t>thoracican</a:t>
            </a:r>
            <a:r>
              <a:rPr lang="en-GB" sz="1400" dirty="0"/>
              <a:t> evolution” (2008) Chan </a:t>
            </a:r>
            <a:r>
              <a:rPr lang="en-GB" sz="1400" i="1" dirty="0"/>
              <a:t>et al</a:t>
            </a:r>
            <a:r>
              <a:rPr lang="en-GB" sz="1400" dirty="0"/>
              <a:t>. </a:t>
            </a:r>
            <a:r>
              <a:rPr lang="en-GB" sz="1400" i="1" dirty="0"/>
              <a:t>Journal of Zoology</a:t>
            </a:r>
            <a:r>
              <a:rPr lang="en-GB" sz="1400" dirty="0"/>
              <a:t>. </a:t>
            </a:r>
            <a:r>
              <a:rPr lang="en-GB" sz="1400" dirty="0" err="1"/>
              <a:t>Vol</a:t>
            </a:r>
            <a:r>
              <a:rPr lang="en-GB" sz="1400" dirty="0"/>
              <a:t> 275 issue 3. pp 294 - 306</a:t>
            </a:r>
            <a:r>
              <a:rPr lang="en-GB" sz="1400" dirty="0" smtClean="0"/>
              <a:t>. With author’s permission.</a:t>
            </a:r>
            <a:endParaRPr lang="en-GB" sz="1400" dirty="0"/>
          </a:p>
        </p:txBody>
      </p:sp>
      <p:sp>
        <p:nvSpPr>
          <p:cNvPr id="2" name="TextBox 1"/>
          <p:cNvSpPr txBox="1"/>
          <p:nvPr/>
        </p:nvSpPr>
        <p:spPr>
          <a:xfrm>
            <a:off x="6220152" y="4914063"/>
            <a:ext cx="2448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dirty="0" smtClean="0"/>
              <a:t>Scale bars in µm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258286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  <a:solidFill>
            <a:srgbClr val="A2B52D"/>
          </a:solidFill>
        </p:spPr>
        <p:txBody>
          <a:bodyPr>
            <a:normAutofit/>
          </a:bodyPr>
          <a:lstStyle/>
          <a:p>
            <a:pPr algn="l"/>
            <a:r>
              <a:rPr lang="en-GB" sz="3500" b="1" dirty="0" smtClean="0">
                <a:solidFill>
                  <a:schemeClr val="bg1"/>
                </a:solidFill>
              </a:rPr>
              <a:t>  </a:t>
            </a:r>
            <a:r>
              <a:rPr lang="en-GB" sz="3500" b="1" dirty="0" err="1" smtClean="0">
                <a:solidFill>
                  <a:schemeClr val="bg1"/>
                </a:solidFill>
              </a:rPr>
              <a:t>Setal</a:t>
            </a:r>
            <a:r>
              <a:rPr lang="en-GB" sz="3500" b="1" dirty="0" smtClean="0">
                <a:solidFill>
                  <a:schemeClr val="bg1"/>
                </a:solidFill>
              </a:rPr>
              <a:t> type and function</a:t>
            </a:r>
            <a:endParaRPr lang="en-GB" sz="3500" b="1" dirty="0">
              <a:solidFill>
                <a:schemeClr val="bg1"/>
              </a:solidFill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90537" y="1700808"/>
            <a:ext cx="8352928" cy="4588846"/>
          </a:xfrm>
          <a:prstGeom prst="roundRect">
            <a:avLst/>
          </a:prstGeom>
          <a:solidFill>
            <a:srgbClr val="C0D34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499837" y="1988840"/>
            <a:ext cx="820891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Serrulate </a:t>
            </a:r>
            <a:r>
              <a:rPr lang="en-GB" sz="2800" dirty="0" smtClean="0"/>
              <a:t>= </a:t>
            </a:r>
            <a:r>
              <a:rPr lang="en-GB" sz="2800" dirty="0"/>
              <a:t>gentle </a:t>
            </a:r>
            <a:r>
              <a:rPr lang="en-GB" sz="2800" dirty="0" smtClean="0"/>
              <a:t>handling of prey</a:t>
            </a:r>
            <a:endParaRPr lang="en-GB" sz="2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 smtClean="0"/>
              <a:t>Serrate = </a:t>
            </a:r>
            <a:r>
              <a:rPr lang="en-GB" sz="2800" dirty="0"/>
              <a:t>rough handling of prey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 smtClean="0"/>
              <a:t>Plumose = </a:t>
            </a:r>
            <a:r>
              <a:rPr lang="en-GB" sz="2800" dirty="0"/>
              <a:t>generation of water currents and </a:t>
            </a:r>
            <a:r>
              <a:rPr lang="en-GB" sz="2800" dirty="0" smtClean="0"/>
              <a:t>creating a barrier to stop ‘food’ escaping</a:t>
            </a:r>
            <a:endParaRPr lang="en-GB" sz="2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 err="1"/>
              <a:t>Pappose</a:t>
            </a:r>
            <a:r>
              <a:rPr lang="en-GB" sz="2800" dirty="0"/>
              <a:t> </a:t>
            </a:r>
            <a:r>
              <a:rPr lang="en-GB" sz="2800" dirty="0" smtClean="0"/>
              <a:t>= </a:t>
            </a:r>
            <a:r>
              <a:rPr lang="en-GB" sz="2800" dirty="0"/>
              <a:t>generation of water currents and filter feeding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 smtClean="0"/>
              <a:t>Simple = </a:t>
            </a:r>
            <a:r>
              <a:rPr lang="en-GB" sz="2800" dirty="0"/>
              <a:t>rough handling of prey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 smtClean="0"/>
              <a:t>Cuspidate = </a:t>
            </a:r>
            <a:r>
              <a:rPr lang="en-GB" sz="2800" dirty="0"/>
              <a:t>rough handling of prey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 err="1" smtClean="0"/>
              <a:t>Multicuspidate</a:t>
            </a:r>
            <a:r>
              <a:rPr lang="en-GB" sz="2800" dirty="0" smtClean="0"/>
              <a:t> = </a:t>
            </a:r>
            <a:r>
              <a:rPr lang="en-GB" sz="2800" dirty="0"/>
              <a:t>rough handling of prey</a:t>
            </a:r>
          </a:p>
        </p:txBody>
      </p:sp>
    </p:spTree>
    <p:extLst>
      <p:ext uri="{BB962C8B-B14F-4D97-AF65-F5344CB8AC3E}">
        <p14:creationId xmlns:p14="http://schemas.microsoft.com/office/powerpoint/2010/main" val="2735373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  <a:solidFill>
            <a:srgbClr val="A2B52D"/>
          </a:solidFill>
        </p:spPr>
        <p:txBody>
          <a:bodyPr>
            <a:normAutofit/>
          </a:bodyPr>
          <a:lstStyle/>
          <a:p>
            <a:pPr algn="l"/>
            <a:r>
              <a:rPr lang="en-GB" sz="3500" b="1" dirty="0" smtClean="0">
                <a:solidFill>
                  <a:schemeClr val="bg1"/>
                </a:solidFill>
              </a:rPr>
              <a:t>  Resolution and scale in microscopes</a:t>
            </a:r>
            <a:endParaRPr lang="en-GB" sz="3500" b="1" dirty="0">
              <a:solidFill>
                <a:schemeClr val="bg1"/>
              </a:solidFill>
            </a:endParaRPr>
          </a:p>
        </p:txBody>
      </p:sp>
      <p:graphicFrame>
        <p:nvGraphicFramePr>
          <p:cNvPr id="2" name="Content Placeholder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24766951"/>
              </p:ext>
            </p:extLst>
          </p:nvPr>
        </p:nvGraphicFramePr>
        <p:xfrm>
          <a:off x="323528" y="1340768"/>
          <a:ext cx="8424936" cy="536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11846"/>
                <a:gridCol w="1296144"/>
                <a:gridCol w="1656506"/>
                <a:gridCol w="1944216"/>
                <a:gridCol w="2016224"/>
              </a:tblGrid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i="0" u="none" strike="noStrike" kern="1200" baseline="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A2B52D">
                        <a:alpha val="7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i="0" u="none" strike="noStrike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Human eye</a:t>
                      </a:r>
                      <a:endParaRPr lang="en-GB" sz="1600" baseline="0" dirty="0"/>
                    </a:p>
                  </a:txBody>
                  <a:tcPr anchor="ctr">
                    <a:solidFill>
                      <a:srgbClr val="A2B52D">
                        <a:alpha val="7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i="0" u="none" strike="noStrike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Compound </a:t>
                      </a:r>
                      <a:br>
                        <a:rPr lang="en-GB" sz="1600" b="1" i="0" u="none" strike="noStrike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en-GB" sz="1600" b="1" i="0" u="none" strike="noStrike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light microscope</a:t>
                      </a:r>
                      <a:endParaRPr lang="en-GB" sz="1600" baseline="0" dirty="0"/>
                    </a:p>
                  </a:txBody>
                  <a:tcPr anchor="ctr">
                    <a:solidFill>
                      <a:srgbClr val="A2B52D">
                        <a:alpha val="7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i="0" u="none" strike="noStrike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Transmission electron microscope</a:t>
                      </a:r>
                      <a:endParaRPr lang="en-GB" sz="1600" baseline="0" dirty="0"/>
                    </a:p>
                  </a:txBody>
                  <a:tcPr>
                    <a:solidFill>
                      <a:srgbClr val="A2B52D">
                        <a:alpha val="7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i="0" u="none" strike="noStrike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Scanning </a:t>
                      </a:r>
                      <a:br>
                        <a:rPr lang="en-GB" sz="1600" b="1" i="0" u="none" strike="noStrike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en-GB" sz="1600" b="1" i="0" u="none" strike="noStrike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electron microscope</a:t>
                      </a:r>
                      <a:endParaRPr lang="en-GB" sz="1600" baseline="0" dirty="0"/>
                    </a:p>
                  </a:txBody>
                  <a:tcPr>
                    <a:solidFill>
                      <a:srgbClr val="A2B52D">
                        <a:alpha val="70000"/>
                      </a:srgb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rtl="0"/>
                      <a:r>
                        <a:rPr lang="en-GB" sz="1600" b="1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Specimen </a:t>
                      </a:r>
                    </a:p>
                    <a:p>
                      <a:pPr rtl="0"/>
                      <a:r>
                        <a:rPr lang="en-GB" sz="1600" b="1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preparation </a:t>
                      </a:r>
                      <a:endParaRPr lang="en-GB" sz="1600" b="0" i="0" u="none" strike="noStrike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A2B52D">
                        <a:alpha val="6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endParaRPr lang="en-GB" sz="1600" baseline="0" dirty="0"/>
                    </a:p>
                  </a:txBody>
                  <a:tcPr>
                    <a:solidFill>
                      <a:srgbClr val="A2B52D">
                        <a:alpha val="6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Mounted alive or prepared in natural state or stained</a:t>
                      </a:r>
                      <a:endParaRPr lang="en-GB" sz="160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A2B52D">
                        <a:alpha val="6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rtl="0"/>
                      <a:r>
                        <a:rPr lang="en-GB" sz="16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Dry samples due to vacuum chamber</a:t>
                      </a:r>
                    </a:p>
                    <a:p>
                      <a:pPr rtl="0"/>
                      <a:r>
                        <a:rPr lang="en-GB" sz="16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Samples must be cut into very thin cross-sections</a:t>
                      </a:r>
                      <a:endParaRPr lang="en-GB" sz="1600" baseline="0" dirty="0">
                        <a:solidFill>
                          <a:srgbClr val="FF00FF"/>
                        </a:solidFill>
                      </a:endParaRPr>
                    </a:p>
                  </a:txBody>
                  <a:tcPr>
                    <a:solidFill>
                      <a:srgbClr val="A2B52D">
                        <a:alpha val="6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rtl="0"/>
                      <a:r>
                        <a:rPr lang="en-GB" sz="16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Dry samples due to vacuum chamber  </a:t>
                      </a:r>
                    </a:p>
                    <a:p>
                      <a:pPr rtl="0"/>
                      <a:r>
                        <a:rPr lang="en-GB" sz="16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Samples require a coating of heavy metals</a:t>
                      </a:r>
                      <a:endParaRPr lang="en-GB" sz="1600" baseline="0" dirty="0">
                        <a:solidFill>
                          <a:srgbClr val="FF00FF"/>
                        </a:solidFill>
                      </a:endParaRPr>
                    </a:p>
                  </a:txBody>
                  <a:tcPr>
                    <a:solidFill>
                      <a:srgbClr val="A2B52D">
                        <a:alpha val="60000"/>
                      </a:srgb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rtl="0"/>
                      <a:r>
                        <a:rPr lang="en-GB" sz="1600" b="1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Magnification </a:t>
                      </a:r>
                    </a:p>
                    <a:p>
                      <a:r>
                        <a:rPr lang="en-GB" sz="1600" b="1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possible</a:t>
                      </a:r>
                      <a:endParaRPr lang="en-GB" sz="1600" b="0" i="0" u="none" strike="noStrike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A2B52D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endParaRPr lang="en-GB" sz="1600" baseline="0" dirty="0"/>
                    </a:p>
                  </a:txBody>
                  <a:tcPr>
                    <a:solidFill>
                      <a:srgbClr val="A2B52D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Up to x 1,500</a:t>
                      </a:r>
                      <a:endParaRPr lang="en-GB" sz="1600" baseline="0" dirty="0"/>
                    </a:p>
                  </a:txBody>
                  <a:tcPr>
                    <a:solidFill>
                      <a:srgbClr val="A2B52D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500,000x</a:t>
                      </a:r>
                      <a:endParaRPr lang="en-GB" sz="1600" baseline="0" dirty="0"/>
                    </a:p>
                  </a:txBody>
                  <a:tcPr>
                    <a:solidFill>
                      <a:srgbClr val="A2B52D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10x - 500,000x</a:t>
                      </a:r>
                      <a:endParaRPr lang="en-GB" sz="1600" baseline="0" dirty="0"/>
                    </a:p>
                  </a:txBody>
                  <a:tcPr>
                    <a:solidFill>
                      <a:srgbClr val="A2B52D">
                        <a:alpha val="40000"/>
                      </a:srgb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rtl="0"/>
                      <a:r>
                        <a:rPr lang="en-GB" sz="1600" b="1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Wavelength used</a:t>
                      </a:r>
                      <a:endParaRPr lang="en-GB" sz="1600" b="0" i="0" u="none" strike="noStrike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A2B52D">
                        <a:alpha val="6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Light </a:t>
                      </a:r>
                    </a:p>
                    <a:p>
                      <a:r>
                        <a:rPr lang="en-GB" sz="16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400-750nm</a:t>
                      </a:r>
                      <a:endParaRPr lang="en-GB" sz="1600" baseline="0" dirty="0"/>
                    </a:p>
                  </a:txBody>
                  <a:tcPr>
                    <a:solidFill>
                      <a:srgbClr val="A2B52D">
                        <a:alpha val="6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Light </a:t>
                      </a:r>
                    </a:p>
                    <a:p>
                      <a:r>
                        <a:rPr lang="en-GB" sz="16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400-750nm</a:t>
                      </a:r>
                      <a:endParaRPr lang="en-GB" sz="1600" baseline="0" dirty="0"/>
                    </a:p>
                  </a:txBody>
                  <a:tcPr>
                    <a:solidFill>
                      <a:srgbClr val="A2B52D">
                        <a:alpha val="6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rtl="0"/>
                      <a:r>
                        <a:rPr lang="en-GB" sz="16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Electron beam .004nm </a:t>
                      </a:r>
                    </a:p>
                    <a:p>
                      <a:pPr rtl="0"/>
                      <a:r>
                        <a:rPr lang="en-GB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Passes through specimen (transmitted)</a:t>
                      </a:r>
                    </a:p>
                  </a:txBody>
                  <a:tcPr>
                    <a:solidFill>
                      <a:srgbClr val="A2B52D">
                        <a:alpha val="6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rtl="0"/>
                      <a:r>
                        <a:rPr lang="en-GB" sz="16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Electron beam</a:t>
                      </a:r>
                    </a:p>
                    <a:p>
                      <a:pPr rtl="0"/>
                      <a:r>
                        <a:rPr lang="en-GB" sz="16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.004nm</a:t>
                      </a:r>
                    </a:p>
                    <a:p>
                      <a:pPr rtl="0"/>
                      <a:r>
                        <a:rPr lang="en-GB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Reflects off surface of specimen</a:t>
                      </a:r>
                    </a:p>
                  </a:txBody>
                  <a:tcPr>
                    <a:solidFill>
                      <a:srgbClr val="A2B52D">
                        <a:alpha val="60000"/>
                      </a:srgb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Resolution possible</a:t>
                      </a:r>
                      <a:endParaRPr lang="en-GB" sz="1600" b="0" i="0" u="none" strike="noStrike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A2B52D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100,000nm	</a:t>
                      </a:r>
                      <a:endParaRPr lang="en-GB" sz="1600" baseline="0" dirty="0"/>
                    </a:p>
                  </a:txBody>
                  <a:tcPr>
                    <a:solidFill>
                      <a:srgbClr val="A2B52D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200nm</a:t>
                      </a:r>
                      <a:endParaRPr lang="en-GB" sz="1600" baseline="0" dirty="0"/>
                    </a:p>
                  </a:txBody>
                  <a:tcPr>
                    <a:solidFill>
                      <a:srgbClr val="A2B52D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0.2nm</a:t>
                      </a:r>
                      <a:endParaRPr lang="en-GB" sz="1600" baseline="0" dirty="0"/>
                    </a:p>
                  </a:txBody>
                  <a:tcPr>
                    <a:solidFill>
                      <a:srgbClr val="A2B52D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0.2nm</a:t>
                      </a:r>
                    </a:p>
                    <a:p>
                      <a:endParaRPr lang="en-GB" sz="1600" baseline="0" dirty="0"/>
                    </a:p>
                  </a:txBody>
                  <a:tcPr>
                    <a:solidFill>
                      <a:srgbClr val="A2B52D">
                        <a:alpha val="40000"/>
                      </a:srgb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Viewed</a:t>
                      </a:r>
                      <a:endParaRPr lang="en-GB" sz="1600" b="0" i="0" u="none" strike="noStrike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A2B52D">
                        <a:alpha val="6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Directly</a:t>
                      </a:r>
                      <a:endParaRPr lang="en-GB" sz="1600" baseline="0" dirty="0"/>
                    </a:p>
                  </a:txBody>
                  <a:tcPr>
                    <a:solidFill>
                      <a:srgbClr val="A2B52D">
                        <a:alpha val="6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Viewed directly by eye/</a:t>
                      </a:r>
                    </a:p>
                    <a:p>
                      <a:r>
                        <a:rPr lang="en-GB" sz="16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screen based</a:t>
                      </a:r>
                      <a:endParaRPr lang="en-GB" sz="1600" baseline="0" dirty="0"/>
                    </a:p>
                  </a:txBody>
                  <a:tcPr>
                    <a:solidFill>
                      <a:srgbClr val="A2B52D">
                        <a:alpha val="6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rtl="0"/>
                      <a:r>
                        <a:rPr lang="en-GB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Via micrographs or on fluorescent screen</a:t>
                      </a:r>
                    </a:p>
                  </a:txBody>
                  <a:tcPr>
                    <a:solidFill>
                      <a:srgbClr val="A2B52D">
                        <a:alpha val="6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rtl="0"/>
                      <a:r>
                        <a:rPr lang="en-GB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Via micrographs or on fluorescent screen</a:t>
                      </a:r>
                    </a:p>
                  </a:txBody>
                  <a:tcPr>
                    <a:solidFill>
                      <a:srgbClr val="A2B52D">
                        <a:alpha val="60000"/>
                      </a:srgb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9900222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323528" y="3292206"/>
            <a:ext cx="4968552" cy="3240360"/>
          </a:xfrm>
          <a:prstGeom prst="roundRect">
            <a:avLst/>
          </a:prstGeom>
          <a:solidFill>
            <a:srgbClr val="C0D34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ounded Rectangle 4"/>
          <p:cNvSpPr/>
          <p:nvPr/>
        </p:nvSpPr>
        <p:spPr>
          <a:xfrm>
            <a:off x="251520" y="1412776"/>
            <a:ext cx="5040560" cy="1656184"/>
          </a:xfrm>
          <a:prstGeom prst="roundRect">
            <a:avLst/>
          </a:prstGeom>
          <a:solidFill>
            <a:srgbClr val="C0D34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  <a:solidFill>
            <a:srgbClr val="A2B52D"/>
          </a:solidFill>
        </p:spPr>
        <p:txBody>
          <a:bodyPr>
            <a:normAutofit/>
          </a:bodyPr>
          <a:lstStyle/>
          <a:p>
            <a:pPr algn="l"/>
            <a:r>
              <a:rPr lang="en-GB" sz="3500" b="1" dirty="0" smtClean="0">
                <a:solidFill>
                  <a:schemeClr val="bg1"/>
                </a:solidFill>
              </a:rPr>
              <a:t>  Resolution and scale in microscopes</a:t>
            </a:r>
            <a:endParaRPr lang="en-GB" sz="3500" b="1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2365" y="1484784"/>
            <a:ext cx="4959715" cy="1283298"/>
          </a:xfrm>
        </p:spPr>
        <p:txBody>
          <a:bodyPr>
            <a:noAutofit/>
          </a:bodyPr>
          <a:lstStyle/>
          <a:p>
            <a:r>
              <a:rPr lang="en-GB" sz="2600" dirty="0" smtClean="0"/>
              <a:t>1 m = 1,000 mm (millimetres)</a:t>
            </a:r>
          </a:p>
          <a:p>
            <a:r>
              <a:rPr lang="en-GB" sz="2600" dirty="0" smtClean="0"/>
              <a:t>1 mm = 1,000 </a:t>
            </a:r>
            <a:r>
              <a:rPr lang="en-GB" sz="2600" dirty="0"/>
              <a:t>µm (</a:t>
            </a:r>
            <a:r>
              <a:rPr lang="en-GB" sz="2600" dirty="0" smtClean="0"/>
              <a:t>micrometres) </a:t>
            </a:r>
            <a:endParaRPr lang="en-GB" sz="2600" dirty="0"/>
          </a:p>
          <a:p>
            <a:r>
              <a:rPr lang="en-GB" sz="2600" dirty="0" smtClean="0"/>
              <a:t>1 µm = </a:t>
            </a:r>
            <a:r>
              <a:rPr lang="en-GB" sz="2600" dirty="0"/>
              <a:t>1,000 nm </a:t>
            </a:r>
            <a:r>
              <a:rPr lang="en-GB" sz="2600" dirty="0" smtClean="0"/>
              <a:t>(nanometres)</a:t>
            </a:r>
            <a:endParaRPr lang="en-GB" sz="2600" dirty="0"/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539552" y="3428005"/>
            <a:ext cx="4536504" cy="296876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900" dirty="0" smtClean="0"/>
              <a:t>Viruses range in size from 40 - 100nm</a:t>
            </a:r>
          </a:p>
          <a:p>
            <a:r>
              <a:rPr lang="en-GB" sz="2900" dirty="0" smtClean="0"/>
              <a:t>Ribosomes are around 20nm</a:t>
            </a:r>
          </a:p>
          <a:p>
            <a:r>
              <a:rPr lang="en-GB" sz="2900" dirty="0" smtClean="0"/>
              <a:t>Bacteria range in size from 500 - 5,000nm</a:t>
            </a:r>
            <a:endParaRPr lang="en-GB" sz="2900" dirty="0"/>
          </a:p>
        </p:txBody>
      </p:sp>
      <p:pic>
        <p:nvPicPr>
          <p:cNvPr id="9" name="Picture 8" descr="C:\Users\Dr Boulter\Desktop\photos etc for powerpoint 3\IMGP3725_0811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8104" y="1844824"/>
            <a:ext cx="3168352" cy="4223681"/>
          </a:xfrm>
          <a:prstGeom prst="rect">
            <a:avLst/>
          </a:prstGeom>
          <a:noFill/>
          <a:ln w="12700">
            <a:solidFill>
              <a:srgbClr val="A2B52D"/>
            </a:solidFill>
            <a:miter lim="800000"/>
            <a:headEnd/>
            <a:tailEnd/>
          </a:ln>
        </p:spPr>
      </p:pic>
      <p:sp>
        <p:nvSpPr>
          <p:cNvPr id="10" name="TextBox 9"/>
          <p:cNvSpPr txBox="1"/>
          <p:nvPr/>
        </p:nvSpPr>
        <p:spPr>
          <a:xfrm>
            <a:off x="6697740" y="6105395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dirty="0" smtClean="0"/>
              <a:t>© Carol Boulter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453040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467544" y="1844824"/>
            <a:ext cx="8280920" cy="4248472"/>
          </a:xfrm>
          <a:prstGeom prst="roundRect">
            <a:avLst/>
          </a:prstGeom>
          <a:solidFill>
            <a:srgbClr val="C0D34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  <a:solidFill>
            <a:srgbClr val="A2B52D"/>
          </a:solidFill>
        </p:spPr>
        <p:txBody>
          <a:bodyPr>
            <a:normAutofit/>
          </a:bodyPr>
          <a:lstStyle/>
          <a:p>
            <a:pPr algn="l"/>
            <a:r>
              <a:rPr lang="en-GB" sz="3500" b="1" dirty="0" smtClean="0">
                <a:solidFill>
                  <a:schemeClr val="bg1"/>
                </a:solidFill>
              </a:rPr>
              <a:t>  Resolution and scale in </a:t>
            </a:r>
            <a:r>
              <a:rPr lang="en-GB" sz="3500" b="1" dirty="0" smtClean="0">
                <a:solidFill>
                  <a:schemeClr val="bg1"/>
                </a:solidFill>
              </a:rPr>
              <a:t>microscopes - discuss</a:t>
            </a:r>
            <a:endParaRPr lang="en-GB" sz="3500" b="1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3568" y="2060848"/>
            <a:ext cx="7560840" cy="4425355"/>
          </a:xfrm>
        </p:spPr>
        <p:txBody>
          <a:bodyPr>
            <a:normAutofit/>
          </a:bodyPr>
          <a:lstStyle/>
          <a:p>
            <a:r>
              <a:rPr lang="en-GB" sz="3600" dirty="0"/>
              <a:t>How many µm in 1 metre</a:t>
            </a:r>
            <a:r>
              <a:rPr lang="en-GB" sz="3600" dirty="0" smtClean="0"/>
              <a:t>?</a:t>
            </a:r>
          </a:p>
          <a:p>
            <a:pPr marL="0" indent="0">
              <a:buNone/>
            </a:pPr>
            <a:endParaRPr lang="en-GB" sz="1800" dirty="0"/>
          </a:p>
          <a:p>
            <a:r>
              <a:rPr lang="en-GB" sz="3600" dirty="0"/>
              <a:t>What fraction of a metre is 1nm? </a:t>
            </a:r>
            <a:endParaRPr lang="en-GB" sz="3600" dirty="0" smtClean="0"/>
          </a:p>
          <a:p>
            <a:pPr marL="0" indent="0">
              <a:buNone/>
            </a:pPr>
            <a:endParaRPr lang="en-GB" sz="1800" dirty="0"/>
          </a:p>
          <a:p>
            <a:r>
              <a:rPr lang="en-GB" sz="3600" dirty="0" smtClean="0"/>
              <a:t>Would </a:t>
            </a:r>
            <a:r>
              <a:rPr lang="en-GB" sz="3600" dirty="0" smtClean="0"/>
              <a:t>it have been possible for Darwin to see bacteria and viruses with his compound light microscope</a:t>
            </a:r>
            <a:r>
              <a:rPr lang="en-GB" sz="3600" dirty="0" smtClean="0"/>
              <a:t>?</a:t>
            </a:r>
            <a:endParaRPr lang="en-GB" sz="3600" dirty="0" smtClean="0"/>
          </a:p>
        </p:txBody>
      </p:sp>
    </p:spTree>
    <p:extLst>
      <p:ext uri="{BB962C8B-B14F-4D97-AF65-F5344CB8AC3E}">
        <p14:creationId xmlns:p14="http://schemas.microsoft.com/office/powerpoint/2010/main" val="32579649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467544" y="1484784"/>
            <a:ext cx="7920880" cy="4968552"/>
          </a:xfrm>
          <a:prstGeom prst="roundRect">
            <a:avLst/>
          </a:prstGeom>
          <a:solidFill>
            <a:srgbClr val="C0D34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  <a:solidFill>
            <a:srgbClr val="A2B52D"/>
          </a:solidFill>
        </p:spPr>
        <p:txBody>
          <a:bodyPr>
            <a:normAutofit/>
          </a:bodyPr>
          <a:lstStyle/>
          <a:p>
            <a:pPr algn="l"/>
            <a:r>
              <a:rPr lang="en-GB" sz="3500" b="1" dirty="0" smtClean="0">
                <a:solidFill>
                  <a:schemeClr val="bg1"/>
                </a:solidFill>
              </a:rPr>
              <a:t>  The future of barnacle taxonomy</a:t>
            </a:r>
            <a:endParaRPr lang="en-GB" sz="3500" b="1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3568" y="1836607"/>
            <a:ext cx="7488832" cy="4264906"/>
          </a:xfrm>
        </p:spPr>
        <p:txBody>
          <a:bodyPr>
            <a:normAutofit/>
          </a:bodyPr>
          <a:lstStyle/>
          <a:p>
            <a:r>
              <a:rPr lang="en-GB" dirty="0" smtClean="0"/>
              <a:t>The barnacle family tree is far from settled as scientists marry morphological, physiological and molecular evidence from the known barnacles</a:t>
            </a:r>
          </a:p>
          <a:p>
            <a:r>
              <a:rPr lang="en-GB" dirty="0"/>
              <a:t>Large groups of barnacles, such as those that attach to whales, those in deep sea vents and those in the deep </a:t>
            </a:r>
            <a:r>
              <a:rPr lang="en-GB" dirty="0" smtClean="0"/>
              <a:t>ocean, </a:t>
            </a:r>
            <a:r>
              <a:rPr lang="en-GB" dirty="0"/>
              <a:t>have yet to be </a:t>
            </a:r>
            <a:r>
              <a:rPr lang="en-GB" dirty="0" smtClean="0"/>
              <a:t>investigated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519889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5637</TotalTime>
  <Words>468</Words>
  <Application>Microsoft Office PowerPoint</Application>
  <PresentationFormat>On-screen Show (4:3)</PresentationFormat>
  <Paragraphs>81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PowerPoint Presentation</vt:lpstr>
      <vt:lpstr> Barnacle nutrition</vt:lpstr>
      <vt:lpstr>  Darwin bought a compound microscope like     this for his close study of barnacles</vt:lpstr>
      <vt:lpstr>  Darwin in a letter to J. D. Hooker (May 1848)</vt:lpstr>
      <vt:lpstr>  Darwin used a simple travelling microscope like      this one on his Voyage of the Beagle</vt:lpstr>
      <vt:lpstr>  Setal types on cirri of different barnacles</vt:lpstr>
      <vt:lpstr>  Setal type and function</vt:lpstr>
      <vt:lpstr>  Resolution and scale in microscopes</vt:lpstr>
      <vt:lpstr>  Resolution and scale in microscopes</vt:lpstr>
      <vt:lpstr>  Resolution and scale in microscopes - discuss</vt:lpstr>
      <vt:lpstr>  The future of barnacle taxonomy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Mair Shepherd</dc:creator>
  <cp:lastModifiedBy>Mair Shepherd</cp:lastModifiedBy>
  <cp:revision>74</cp:revision>
  <cp:lastPrinted>2015-03-25T18:00:34Z</cp:lastPrinted>
  <dcterms:created xsi:type="dcterms:W3CDTF">2014-04-16T14:22:01Z</dcterms:created>
  <dcterms:modified xsi:type="dcterms:W3CDTF">2015-03-26T10:48:40Z</dcterms:modified>
</cp:coreProperties>
</file>