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3" d="100"/>
          <a:sy n="83" d="100"/>
        </p:scale>
        <p:origin x="686"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A0B9307-3E59-43A1-854F-82C4AE858F9F}" type="datetimeFigureOut">
              <a:rPr lang="en-GB" smtClean="0"/>
              <a:t>22/04/2020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EBE670-53B6-4417-B85F-98F4C0CDF85C}" type="slidenum">
              <a:rPr lang="en-GB" smtClean="0"/>
              <a:t>‹#›</a:t>
            </a:fld>
            <a:endParaRPr lang="en-GB"/>
          </a:p>
        </p:txBody>
      </p:sp>
    </p:spTree>
    <p:extLst>
      <p:ext uri="{BB962C8B-B14F-4D97-AF65-F5344CB8AC3E}">
        <p14:creationId xmlns:p14="http://schemas.microsoft.com/office/powerpoint/2010/main" val="30856419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A0B9307-3E59-43A1-854F-82C4AE858F9F}" type="datetimeFigureOut">
              <a:rPr lang="en-GB" smtClean="0"/>
              <a:t>22/04/2020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EBE670-53B6-4417-B85F-98F4C0CDF85C}" type="slidenum">
              <a:rPr lang="en-GB" smtClean="0"/>
              <a:t>‹#›</a:t>
            </a:fld>
            <a:endParaRPr lang="en-GB"/>
          </a:p>
        </p:txBody>
      </p:sp>
    </p:spTree>
    <p:extLst>
      <p:ext uri="{BB962C8B-B14F-4D97-AF65-F5344CB8AC3E}">
        <p14:creationId xmlns:p14="http://schemas.microsoft.com/office/powerpoint/2010/main" val="4247408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A0B9307-3E59-43A1-854F-82C4AE858F9F}" type="datetimeFigureOut">
              <a:rPr lang="en-GB" smtClean="0"/>
              <a:t>22/04/2020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EBE670-53B6-4417-B85F-98F4C0CDF85C}" type="slidenum">
              <a:rPr lang="en-GB" smtClean="0"/>
              <a:t>‹#›</a:t>
            </a:fld>
            <a:endParaRPr lang="en-GB"/>
          </a:p>
        </p:txBody>
      </p:sp>
    </p:spTree>
    <p:extLst>
      <p:ext uri="{BB962C8B-B14F-4D97-AF65-F5344CB8AC3E}">
        <p14:creationId xmlns:p14="http://schemas.microsoft.com/office/powerpoint/2010/main" val="40018238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A0B9307-3E59-43A1-854F-82C4AE858F9F}" type="datetimeFigureOut">
              <a:rPr lang="en-GB" smtClean="0"/>
              <a:t>22/04/2020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EBE670-53B6-4417-B85F-98F4C0CDF85C}" type="slidenum">
              <a:rPr lang="en-GB" smtClean="0"/>
              <a:t>‹#›</a:t>
            </a:fld>
            <a:endParaRPr lang="en-GB"/>
          </a:p>
        </p:txBody>
      </p:sp>
    </p:spTree>
    <p:extLst>
      <p:ext uri="{BB962C8B-B14F-4D97-AF65-F5344CB8AC3E}">
        <p14:creationId xmlns:p14="http://schemas.microsoft.com/office/powerpoint/2010/main" val="2979887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A0B9307-3E59-43A1-854F-82C4AE858F9F}" type="datetimeFigureOut">
              <a:rPr lang="en-GB" smtClean="0"/>
              <a:t>22/04/2020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4EBE670-53B6-4417-B85F-98F4C0CDF85C}" type="slidenum">
              <a:rPr lang="en-GB" smtClean="0"/>
              <a:t>‹#›</a:t>
            </a:fld>
            <a:endParaRPr lang="en-GB"/>
          </a:p>
        </p:txBody>
      </p:sp>
    </p:spTree>
    <p:extLst>
      <p:ext uri="{BB962C8B-B14F-4D97-AF65-F5344CB8AC3E}">
        <p14:creationId xmlns:p14="http://schemas.microsoft.com/office/powerpoint/2010/main" val="39249561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A0B9307-3E59-43A1-854F-82C4AE858F9F}" type="datetimeFigureOut">
              <a:rPr lang="en-GB" smtClean="0"/>
              <a:t>22/04/2020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4EBE670-53B6-4417-B85F-98F4C0CDF85C}" type="slidenum">
              <a:rPr lang="en-GB" smtClean="0"/>
              <a:t>‹#›</a:t>
            </a:fld>
            <a:endParaRPr lang="en-GB"/>
          </a:p>
        </p:txBody>
      </p:sp>
    </p:spTree>
    <p:extLst>
      <p:ext uri="{BB962C8B-B14F-4D97-AF65-F5344CB8AC3E}">
        <p14:creationId xmlns:p14="http://schemas.microsoft.com/office/powerpoint/2010/main" val="27094294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0B9307-3E59-43A1-854F-82C4AE858F9F}" type="datetimeFigureOut">
              <a:rPr lang="en-GB" smtClean="0"/>
              <a:t>22/04/2020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4EBE670-53B6-4417-B85F-98F4C0CDF85C}" type="slidenum">
              <a:rPr lang="en-GB" smtClean="0"/>
              <a:t>‹#›</a:t>
            </a:fld>
            <a:endParaRPr lang="en-GB"/>
          </a:p>
        </p:txBody>
      </p:sp>
    </p:spTree>
    <p:extLst>
      <p:ext uri="{BB962C8B-B14F-4D97-AF65-F5344CB8AC3E}">
        <p14:creationId xmlns:p14="http://schemas.microsoft.com/office/powerpoint/2010/main" val="26886127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A0B9307-3E59-43A1-854F-82C4AE858F9F}" type="datetimeFigureOut">
              <a:rPr lang="en-GB" smtClean="0"/>
              <a:t>22/04/2020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EBE670-53B6-4417-B85F-98F4C0CDF85C}" type="slidenum">
              <a:rPr lang="en-GB" smtClean="0"/>
              <a:t>‹#›</a:t>
            </a:fld>
            <a:endParaRPr lang="en-GB"/>
          </a:p>
        </p:txBody>
      </p:sp>
    </p:spTree>
    <p:extLst>
      <p:ext uri="{BB962C8B-B14F-4D97-AF65-F5344CB8AC3E}">
        <p14:creationId xmlns:p14="http://schemas.microsoft.com/office/powerpoint/2010/main" val="33504397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A0B9307-3E59-43A1-854F-82C4AE858F9F}" type="datetimeFigureOut">
              <a:rPr lang="en-GB" smtClean="0"/>
              <a:t>22/04/2020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4EBE670-53B6-4417-B85F-98F4C0CDF85C}" type="slidenum">
              <a:rPr lang="en-GB" smtClean="0"/>
              <a:t>‹#›</a:t>
            </a:fld>
            <a:endParaRPr lang="en-GB"/>
          </a:p>
        </p:txBody>
      </p:sp>
    </p:spTree>
    <p:extLst>
      <p:ext uri="{BB962C8B-B14F-4D97-AF65-F5344CB8AC3E}">
        <p14:creationId xmlns:p14="http://schemas.microsoft.com/office/powerpoint/2010/main" val="19970203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A0B9307-3E59-43A1-854F-82C4AE858F9F}" type="datetimeFigureOut">
              <a:rPr lang="en-GB" smtClean="0"/>
              <a:t>22/04/2020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EBE670-53B6-4417-B85F-98F4C0CDF85C}" type="slidenum">
              <a:rPr lang="en-GB" smtClean="0"/>
              <a:t>‹#›</a:t>
            </a:fld>
            <a:endParaRPr lang="en-GB"/>
          </a:p>
        </p:txBody>
      </p:sp>
    </p:spTree>
    <p:extLst>
      <p:ext uri="{BB962C8B-B14F-4D97-AF65-F5344CB8AC3E}">
        <p14:creationId xmlns:p14="http://schemas.microsoft.com/office/powerpoint/2010/main" val="10859273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A0B9307-3E59-43A1-854F-82C4AE858F9F}" type="datetimeFigureOut">
              <a:rPr lang="en-GB" smtClean="0"/>
              <a:t>22/04/2020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EBE670-53B6-4417-B85F-98F4C0CDF85C}" type="slidenum">
              <a:rPr lang="en-GB" smtClean="0"/>
              <a:t>‹#›</a:t>
            </a:fld>
            <a:endParaRPr lang="en-GB"/>
          </a:p>
        </p:txBody>
      </p:sp>
    </p:spTree>
    <p:extLst>
      <p:ext uri="{BB962C8B-B14F-4D97-AF65-F5344CB8AC3E}">
        <p14:creationId xmlns:p14="http://schemas.microsoft.com/office/powerpoint/2010/main" val="41216508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0B9307-3E59-43A1-854F-82C4AE858F9F}" type="datetimeFigureOut">
              <a:rPr lang="en-GB" smtClean="0"/>
              <a:t>22/04/2020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EBE670-53B6-4417-B85F-98F4C0CDF85C}" type="slidenum">
              <a:rPr lang="en-GB" smtClean="0"/>
              <a:t>‹#›</a:t>
            </a:fld>
            <a:endParaRPr lang="en-GB"/>
          </a:p>
        </p:txBody>
      </p:sp>
    </p:spTree>
    <p:extLst>
      <p:ext uri="{BB962C8B-B14F-4D97-AF65-F5344CB8AC3E}">
        <p14:creationId xmlns:p14="http://schemas.microsoft.com/office/powerpoint/2010/main" val="35562146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textileartist.org/cas-holmes-conception-creation" TargetMode="External"/><Relationship Id="rId2" Type="http://schemas.openxmlformats.org/officeDocument/2006/relationships/hyperlink" Target="https://casholmes.wordpress.com/"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Textiles Transition Work</a:t>
            </a:r>
            <a:endParaRPr lang="en-GB" dirty="0"/>
          </a:p>
        </p:txBody>
      </p:sp>
      <p:sp>
        <p:nvSpPr>
          <p:cNvPr id="3" name="Subtitle 2"/>
          <p:cNvSpPr>
            <a:spLocks noGrp="1"/>
          </p:cNvSpPr>
          <p:nvPr>
            <p:ph type="subTitle" idx="1"/>
          </p:nvPr>
        </p:nvSpPr>
        <p:spPr/>
        <p:txBody>
          <a:bodyPr>
            <a:normAutofit lnSpcReduction="10000"/>
          </a:bodyPr>
          <a:lstStyle/>
          <a:p>
            <a:r>
              <a:rPr lang="en-US" dirty="0" smtClean="0"/>
              <a:t>Year 11 into 12</a:t>
            </a:r>
          </a:p>
          <a:p>
            <a:endParaRPr lang="en-US" dirty="0"/>
          </a:p>
          <a:p>
            <a:r>
              <a:rPr lang="en-US" dirty="0" smtClean="0"/>
              <a:t>There is a set way of working in textiles, this transition work will introduce you to the format that you need to follow</a:t>
            </a:r>
            <a:endParaRPr lang="en-GB" dirty="0"/>
          </a:p>
        </p:txBody>
      </p:sp>
    </p:spTree>
    <p:extLst>
      <p:ext uri="{BB962C8B-B14F-4D97-AF65-F5344CB8AC3E}">
        <p14:creationId xmlns:p14="http://schemas.microsoft.com/office/powerpoint/2010/main" val="13642654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705876" y="177281"/>
            <a:ext cx="7228114" cy="2796494"/>
          </a:xfrm>
        </p:spPr>
        <p:txBody>
          <a:bodyPr>
            <a:noAutofit/>
          </a:bodyPr>
          <a:lstStyle/>
          <a:p>
            <a:r>
              <a:rPr lang="en-GB" dirty="0" smtClean="0"/>
              <a:t>How the </a:t>
            </a:r>
            <a:br>
              <a:rPr lang="en-GB" dirty="0" smtClean="0"/>
            </a:br>
            <a:r>
              <a:rPr lang="en-GB" sz="8800" b="1" dirty="0" smtClean="0"/>
              <a:t>Visual Elements</a:t>
            </a:r>
            <a:r>
              <a:rPr lang="en-GB" dirty="0" smtClean="0"/>
              <a:t/>
            </a:r>
            <a:br>
              <a:rPr lang="en-GB" dirty="0" smtClean="0"/>
            </a:br>
            <a:r>
              <a:rPr lang="en-GB" dirty="0" smtClean="0"/>
              <a:t> are used in Textiles</a:t>
            </a:r>
            <a:endParaRPr lang="en-GB" dirty="0"/>
          </a:p>
        </p:txBody>
      </p:sp>
      <p:sp>
        <p:nvSpPr>
          <p:cNvPr id="3" name="Subtitle 2"/>
          <p:cNvSpPr>
            <a:spLocks noGrp="1"/>
          </p:cNvSpPr>
          <p:nvPr>
            <p:ph type="subTitle" idx="1"/>
          </p:nvPr>
        </p:nvSpPr>
        <p:spPr>
          <a:xfrm>
            <a:off x="317242" y="3079102"/>
            <a:ext cx="11607280" cy="3666931"/>
          </a:xfrm>
          <a:ln>
            <a:solidFill>
              <a:schemeClr val="tx1"/>
            </a:solidFill>
          </a:ln>
        </p:spPr>
        <p:txBody>
          <a:bodyPr>
            <a:normAutofit lnSpcReduction="10000"/>
          </a:bodyPr>
          <a:lstStyle/>
          <a:p>
            <a:r>
              <a:rPr lang="en-GB" sz="2800" dirty="0" smtClean="0"/>
              <a:t>What are the Visual elements?</a:t>
            </a:r>
          </a:p>
          <a:p>
            <a:pPr marL="342900" indent="-342900">
              <a:buFont typeface="Arial" panose="020B0604020202020204" pitchFamily="34" charset="0"/>
              <a:buChar char="•"/>
            </a:pPr>
            <a:r>
              <a:rPr lang="en-GB" sz="3200" dirty="0" smtClean="0"/>
              <a:t>LINE</a:t>
            </a:r>
          </a:p>
          <a:p>
            <a:pPr marL="457200" indent="-457200">
              <a:buFont typeface="Arial" panose="020B0604020202020204" pitchFamily="34" charset="0"/>
              <a:buChar char="•"/>
            </a:pPr>
            <a:r>
              <a:rPr lang="en-GB" sz="3200" dirty="0" smtClean="0"/>
              <a:t>TONE</a:t>
            </a:r>
          </a:p>
          <a:p>
            <a:pPr marL="457200" indent="-457200">
              <a:buFont typeface="Arial" panose="020B0604020202020204" pitchFamily="34" charset="0"/>
              <a:buChar char="•"/>
            </a:pPr>
            <a:r>
              <a:rPr lang="en-GB" sz="3200" dirty="0" smtClean="0"/>
              <a:t>TEXTURE</a:t>
            </a:r>
          </a:p>
          <a:p>
            <a:pPr marL="342900" indent="-342900">
              <a:buFont typeface="Arial" panose="020B0604020202020204" pitchFamily="34" charset="0"/>
              <a:buChar char="•"/>
            </a:pPr>
            <a:r>
              <a:rPr lang="en-GB" sz="3200" dirty="0" smtClean="0"/>
              <a:t>COLOUR</a:t>
            </a:r>
          </a:p>
          <a:p>
            <a:pPr marL="342900" indent="-342900">
              <a:buFont typeface="Arial" panose="020B0604020202020204" pitchFamily="34" charset="0"/>
              <a:buChar char="•"/>
            </a:pPr>
            <a:r>
              <a:rPr lang="en-GB" sz="3200" dirty="0" smtClean="0"/>
              <a:t>PATTERN </a:t>
            </a:r>
          </a:p>
          <a:p>
            <a:pPr marL="342900" indent="-342900">
              <a:buFont typeface="Arial" panose="020B0604020202020204" pitchFamily="34" charset="0"/>
              <a:buChar char="•"/>
            </a:pPr>
            <a:r>
              <a:rPr lang="en-GB" sz="3200" dirty="0" smtClean="0"/>
              <a:t>FORM</a:t>
            </a:r>
            <a:endParaRPr lang="en-GB" sz="3200" dirty="0"/>
          </a:p>
        </p:txBody>
      </p:sp>
    </p:spTree>
    <p:extLst>
      <p:ext uri="{BB962C8B-B14F-4D97-AF65-F5344CB8AC3E}">
        <p14:creationId xmlns:p14="http://schemas.microsoft.com/office/powerpoint/2010/main" val="1609719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967" y="149290"/>
            <a:ext cx="7091265" cy="6540759"/>
          </a:xfrm>
        </p:spPr>
        <p:txBody>
          <a:bodyPr>
            <a:normAutofit/>
          </a:bodyPr>
          <a:lstStyle/>
          <a:p>
            <a:r>
              <a:rPr lang="en-GB" u="sng" dirty="0" smtClean="0"/>
              <a:t>FIRST</a:t>
            </a:r>
            <a:r>
              <a:rPr lang="en-GB" u="sng" dirty="0" smtClean="0"/>
              <a:t> </a:t>
            </a:r>
            <a:r>
              <a:rPr lang="en-GB" u="sng" dirty="0" smtClean="0"/>
              <a:t>TASK</a:t>
            </a:r>
            <a:r>
              <a:rPr lang="en-GB" u="sng" dirty="0" smtClean="0"/>
              <a:t>: LINE</a:t>
            </a:r>
            <a:r>
              <a:rPr lang="en-GB" u="sng" dirty="0" smtClean="0"/>
              <a:t/>
            </a:r>
            <a:br>
              <a:rPr lang="en-GB" u="sng" dirty="0" smtClean="0"/>
            </a:br>
            <a:r>
              <a:rPr lang="en-GB" dirty="0" smtClean="0"/>
              <a:t/>
            </a:r>
            <a:br>
              <a:rPr lang="en-GB" dirty="0" smtClean="0"/>
            </a:br>
            <a:r>
              <a:rPr lang="en-GB" dirty="0" smtClean="0"/>
              <a:t>Research the following artists.</a:t>
            </a:r>
            <a:br>
              <a:rPr lang="en-GB" dirty="0" smtClean="0"/>
            </a:br>
            <a:r>
              <a:rPr lang="en-GB" dirty="0" smtClean="0"/>
              <a:t/>
            </a:r>
            <a:br>
              <a:rPr lang="en-GB" dirty="0" smtClean="0"/>
            </a:br>
            <a:r>
              <a:rPr lang="en-GB" dirty="0" smtClean="0"/>
              <a:t>Find at least three examples of their work. </a:t>
            </a:r>
            <a:br>
              <a:rPr lang="en-GB" dirty="0" smtClean="0"/>
            </a:br>
            <a:r>
              <a:rPr lang="en-GB" dirty="0" smtClean="0"/>
              <a:t/>
            </a:r>
            <a:br>
              <a:rPr lang="en-GB" dirty="0" smtClean="0"/>
            </a:br>
            <a:r>
              <a:rPr lang="en-GB" dirty="0" smtClean="0"/>
              <a:t>Make a PowerPoint with a slide for each artist. </a:t>
            </a:r>
            <a:endParaRPr lang="en-GB" dirty="0"/>
          </a:p>
        </p:txBody>
      </p:sp>
      <p:sp>
        <p:nvSpPr>
          <p:cNvPr id="3" name="Content Placeholder 2"/>
          <p:cNvSpPr>
            <a:spLocks noGrp="1"/>
          </p:cNvSpPr>
          <p:nvPr>
            <p:ph idx="1"/>
          </p:nvPr>
        </p:nvSpPr>
        <p:spPr>
          <a:xfrm>
            <a:off x="8470640" y="2826327"/>
            <a:ext cx="3721360" cy="3863722"/>
          </a:xfrm>
        </p:spPr>
        <p:txBody>
          <a:bodyPr>
            <a:normAutofit/>
          </a:bodyPr>
          <a:lstStyle/>
          <a:p>
            <a:r>
              <a:rPr lang="en-GB" sz="4400" dirty="0" err="1" smtClean="0"/>
              <a:t>Cas</a:t>
            </a:r>
            <a:r>
              <a:rPr lang="en-GB" sz="4400" dirty="0" smtClean="0"/>
              <a:t> Holmes</a:t>
            </a:r>
          </a:p>
          <a:p>
            <a:r>
              <a:rPr lang="en-GB" sz="4400" dirty="0" err="1" smtClean="0"/>
              <a:t>Niru</a:t>
            </a:r>
            <a:r>
              <a:rPr lang="en-GB" sz="4400" dirty="0" smtClean="0"/>
              <a:t> </a:t>
            </a:r>
            <a:r>
              <a:rPr lang="en-GB" sz="4400" dirty="0" smtClean="0"/>
              <a:t>Reid</a:t>
            </a:r>
          </a:p>
          <a:p>
            <a:r>
              <a:rPr lang="en-US" sz="4400" dirty="0" smtClean="0"/>
              <a:t>Paula </a:t>
            </a:r>
            <a:r>
              <a:rPr lang="en-US" sz="4400" dirty="0" err="1" smtClean="0"/>
              <a:t>Kovarik</a:t>
            </a:r>
            <a:endParaRPr lang="en-GB" sz="4400" dirty="0" smtClean="0"/>
          </a:p>
        </p:txBody>
      </p:sp>
    </p:spTree>
    <p:extLst>
      <p:ext uri="{BB962C8B-B14F-4D97-AF65-F5344CB8AC3E}">
        <p14:creationId xmlns:p14="http://schemas.microsoft.com/office/powerpoint/2010/main" val="17275848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647" y="152401"/>
            <a:ext cx="11833412" cy="1039906"/>
          </a:xfrm>
        </p:spPr>
        <p:txBody>
          <a:bodyPr>
            <a:noAutofit/>
          </a:bodyPr>
          <a:lstStyle/>
          <a:p>
            <a:r>
              <a:rPr lang="en-GB" sz="2800" b="1" dirty="0" smtClean="0"/>
              <a:t>VOCABULARY</a:t>
            </a:r>
            <a:r>
              <a:rPr lang="en-GB" sz="2800" b="1" dirty="0" smtClean="0"/>
              <a:t> </a:t>
            </a:r>
            <a:r>
              <a:rPr lang="en-GB" sz="2800" b="1" dirty="0" smtClean="0"/>
              <a:t>WORK </a:t>
            </a:r>
            <a:br>
              <a:rPr lang="en-GB" sz="2800" b="1" dirty="0" smtClean="0"/>
            </a:br>
            <a:r>
              <a:rPr lang="en-GB" sz="2800" dirty="0" smtClean="0"/>
              <a:t>List words that come to mind when you look at their work. </a:t>
            </a:r>
            <a:br>
              <a:rPr lang="en-GB" sz="2800" dirty="0" smtClean="0"/>
            </a:br>
            <a:r>
              <a:rPr lang="en-GB" sz="2800" dirty="0" smtClean="0"/>
              <a:t>Think about: How would you describe it? What inspires them?</a:t>
            </a:r>
            <a:endParaRPr lang="en-GB" sz="28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566554786"/>
              </p:ext>
            </p:extLst>
          </p:nvPr>
        </p:nvGraphicFramePr>
        <p:xfrm>
          <a:off x="295836" y="1335738"/>
          <a:ext cx="11483788" cy="1920240"/>
        </p:xfrm>
        <a:graphic>
          <a:graphicData uri="http://schemas.openxmlformats.org/drawingml/2006/table">
            <a:tbl>
              <a:tblPr firstRow="1" bandRow="1">
                <a:tableStyleId>{5C22544A-7EE6-4342-B048-85BDC9FD1C3A}</a:tableStyleId>
              </a:tblPr>
              <a:tblGrid>
                <a:gridCol w="1775011">
                  <a:extLst>
                    <a:ext uri="{9D8B030D-6E8A-4147-A177-3AD203B41FA5}">
                      <a16:colId xmlns:a16="http://schemas.microsoft.com/office/drawing/2014/main" val="833403657"/>
                    </a:ext>
                  </a:extLst>
                </a:gridCol>
                <a:gridCol w="9708777">
                  <a:extLst>
                    <a:ext uri="{9D8B030D-6E8A-4147-A177-3AD203B41FA5}">
                      <a16:colId xmlns:a16="http://schemas.microsoft.com/office/drawing/2014/main" val="1446915360"/>
                    </a:ext>
                  </a:extLst>
                </a:gridCol>
              </a:tblGrid>
              <a:tr h="403415">
                <a:tc>
                  <a:txBody>
                    <a:bodyPr/>
                    <a:lstStyle/>
                    <a:p>
                      <a:r>
                        <a:rPr lang="en-GB" b="0" dirty="0" smtClean="0">
                          <a:solidFill>
                            <a:schemeClr val="tx1"/>
                          </a:solidFill>
                        </a:rPr>
                        <a:t>Cas </a:t>
                      </a:r>
                      <a:r>
                        <a:rPr lang="en-GB" b="0" dirty="0" smtClean="0">
                          <a:solidFill>
                            <a:schemeClr val="tx1"/>
                          </a:solidFill>
                        </a:rPr>
                        <a:t>Holmes</a:t>
                      </a:r>
                    </a:p>
                    <a:p>
                      <a:endParaRPr lang="en-US"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b="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32466352"/>
                  </a:ext>
                </a:extLst>
              </a:tr>
              <a:tr h="34783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err="1" smtClean="0">
                          <a:solidFill>
                            <a:schemeClr val="tx1"/>
                          </a:solidFill>
                        </a:rPr>
                        <a:t>Niru</a:t>
                      </a:r>
                      <a:r>
                        <a:rPr lang="en-GB" dirty="0" smtClean="0">
                          <a:solidFill>
                            <a:schemeClr val="tx1"/>
                          </a:solidFill>
                        </a:rPr>
                        <a:t> </a:t>
                      </a:r>
                      <a:r>
                        <a:rPr lang="en-GB" dirty="0" smtClean="0">
                          <a:solidFill>
                            <a:schemeClr val="tx1"/>
                          </a:solidFill>
                        </a:rPr>
                        <a:t>Reid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85506610"/>
                  </a:ext>
                </a:extLst>
              </a:tr>
              <a:tr h="19184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solidFill>
                            <a:schemeClr val="tx1"/>
                          </a:solidFill>
                        </a:rPr>
                        <a:t>Paula</a:t>
                      </a:r>
                      <a:r>
                        <a:rPr lang="en-US" baseline="0" dirty="0" smtClean="0">
                          <a:solidFill>
                            <a:schemeClr val="tx1"/>
                          </a:solidFill>
                        </a:rPr>
                        <a:t> </a:t>
                      </a:r>
                      <a:r>
                        <a:rPr lang="en-US" baseline="0" dirty="0" err="1" smtClean="0">
                          <a:solidFill>
                            <a:schemeClr val="tx1"/>
                          </a:solidFill>
                        </a:rPr>
                        <a:t>Kovarik</a:t>
                      </a:r>
                      <a:endParaRPr lang="en-US" baseline="0" dirty="0" smtClean="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smtClean="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47133576"/>
                  </a:ext>
                </a:extLst>
              </a:tr>
            </a:tbl>
          </a:graphicData>
        </a:graphic>
      </p:graphicFrame>
      <p:sp>
        <p:nvSpPr>
          <p:cNvPr id="3" name="Rectangle 2"/>
          <p:cNvSpPr/>
          <p:nvPr/>
        </p:nvSpPr>
        <p:spPr>
          <a:xfrm>
            <a:off x="498762" y="6157036"/>
            <a:ext cx="11841019" cy="523220"/>
          </a:xfrm>
          <a:prstGeom prst="rect">
            <a:avLst/>
          </a:prstGeom>
        </p:spPr>
        <p:txBody>
          <a:bodyPr wrap="square">
            <a:spAutoFit/>
          </a:bodyPr>
          <a:lstStyle/>
          <a:p>
            <a:r>
              <a:rPr lang="en-GB" sz="2800" dirty="0"/>
              <a:t>Use these words to write a descriptive introduction for each of the artists</a:t>
            </a:r>
          </a:p>
        </p:txBody>
      </p:sp>
      <p:graphicFrame>
        <p:nvGraphicFramePr>
          <p:cNvPr id="5" name="Table 4"/>
          <p:cNvGraphicFramePr>
            <a:graphicFrameLocks noGrp="1"/>
          </p:cNvGraphicFramePr>
          <p:nvPr>
            <p:extLst>
              <p:ext uri="{D42A27DB-BD31-4B8C-83A1-F6EECF244321}">
                <p14:modId xmlns:p14="http://schemas.microsoft.com/office/powerpoint/2010/main" val="4064911897"/>
              </p:ext>
            </p:extLst>
          </p:nvPr>
        </p:nvGraphicFramePr>
        <p:xfrm>
          <a:off x="805985" y="3833091"/>
          <a:ext cx="10672390" cy="2270052"/>
        </p:xfrm>
        <a:graphic>
          <a:graphicData uri="http://schemas.openxmlformats.org/drawingml/2006/table">
            <a:tbl>
              <a:tblPr firstRow="1" bandRow="1">
                <a:tableStyleId>{5C22544A-7EE6-4342-B048-85BDC9FD1C3A}</a:tableStyleId>
              </a:tblPr>
              <a:tblGrid>
                <a:gridCol w="1172790">
                  <a:extLst>
                    <a:ext uri="{9D8B030D-6E8A-4147-A177-3AD203B41FA5}">
                      <a16:colId xmlns:a16="http://schemas.microsoft.com/office/drawing/2014/main" val="2225414955"/>
                    </a:ext>
                  </a:extLst>
                </a:gridCol>
                <a:gridCol w="4290243">
                  <a:extLst>
                    <a:ext uri="{9D8B030D-6E8A-4147-A177-3AD203B41FA5}">
                      <a16:colId xmlns:a16="http://schemas.microsoft.com/office/drawing/2014/main" val="1644902427"/>
                    </a:ext>
                  </a:extLst>
                </a:gridCol>
                <a:gridCol w="2087504">
                  <a:extLst>
                    <a:ext uri="{9D8B030D-6E8A-4147-A177-3AD203B41FA5}">
                      <a16:colId xmlns:a16="http://schemas.microsoft.com/office/drawing/2014/main" val="1954735824"/>
                    </a:ext>
                  </a:extLst>
                </a:gridCol>
                <a:gridCol w="3121853">
                  <a:extLst>
                    <a:ext uri="{9D8B030D-6E8A-4147-A177-3AD203B41FA5}">
                      <a16:colId xmlns:a16="http://schemas.microsoft.com/office/drawing/2014/main" val="3486252658"/>
                    </a:ext>
                  </a:extLst>
                </a:gridCol>
              </a:tblGrid>
              <a:tr h="534130">
                <a:tc>
                  <a:txBody>
                    <a:bodyPr/>
                    <a:lstStyle/>
                    <a:p>
                      <a:r>
                        <a:rPr lang="en-GB" dirty="0" smtClean="0">
                          <a:solidFill>
                            <a:schemeClr val="tx1"/>
                          </a:solidFill>
                        </a:rPr>
                        <a:t>ELEMENT</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dirty="0" smtClean="0">
                          <a:solidFill>
                            <a:schemeClr val="tx1"/>
                          </a:solidFill>
                        </a:rPr>
                        <a:t>KEYWORDS</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dirty="0" smtClean="0">
                          <a:solidFill>
                            <a:schemeClr val="tx1"/>
                          </a:solidFill>
                        </a:rPr>
                        <a:t>ARTISTS</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dirty="0" smtClean="0">
                          <a:solidFill>
                            <a:schemeClr val="tx1"/>
                          </a:solidFill>
                        </a:rPr>
                        <a:t>TECHNIQUES</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47528980"/>
                  </a:ext>
                </a:extLst>
              </a:tr>
              <a:tr h="1735922">
                <a:tc>
                  <a:txBody>
                    <a:bodyPr/>
                    <a:lstStyle/>
                    <a:p>
                      <a:r>
                        <a:rPr lang="en-GB" dirty="0" smtClean="0">
                          <a:solidFill>
                            <a:schemeClr val="tx1"/>
                          </a:solidFill>
                        </a:rPr>
                        <a:t>Line</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dirty="0" smtClean="0">
                          <a:solidFill>
                            <a:schemeClr val="tx1"/>
                          </a:solidFill>
                        </a:rPr>
                        <a:t>Solid, faint,</a:t>
                      </a:r>
                      <a:r>
                        <a:rPr lang="en-GB" baseline="0" dirty="0" smtClean="0">
                          <a:solidFill>
                            <a:schemeClr val="tx1"/>
                          </a:solidFill>
                        </a:rPr>
                        <a:t> curvy, straight, heavy or light weight, close or separate for contour effect,  outlines, details, features</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dirty="0" err="1" smtClean="0">
                          <a:solidFill>
                            <a:schemeClr val="tx1"/>
                          </a:solidFill>
                        </a:rPr>
                        <a:t>Cas</a:t>
                      </a:r>
                      <a:r>
                        <a:rPr lang="en-GB" dirty="0" smtClean="0">
                          <a:solidFill>
                            <a:schemeClr val="tx1"/>
                          </a:solidFill>
                        </a:rPr>
                        <a:t> Holmes </a:t>
                      </a:r>
                    </a:p>
                    <a:p>
                      <a:r>
                        <a:rPr lang="en-GB" dirty="0" err="1" smtClean="0">
                          <a:solidFill>
                            <a:schemeClr val="tx1"/>
                          </a:solidFill>
                        </a:rPr>
                        <a:t>Niru</a:t>
                      </a:r>
                      <a:r>
                        <a:rPr lang="en-GB" dirty="0" smtClean="0">
                          <a:solidFill>
                            <a:schemeClr val="tx1"/>
                          </a:solidFill>
                        </a:rPr>
                        <a:t> </a:t>
                      </a:r>
                      <a:r>
                        <a:rPr lang="en-GB" dirty="0" smtClean="0">
                          <a:solidFill>
                            <a:schemeClr val="tx1"/>
                          </a:solidFill>
                        </a:rPr>
                        <a:t>Reid</a:t>
                      </a:r>
                    </a:p>
                    <a:p>
                      <a:r>
                        <a:rPr lang="en-US" dirty="0" smtClean="0">
                          <a:solidFill>
                            <a:schemeClr val="tx1"/>
                          </a:solidFill>
                        </a:rPr>
                        <a:t>Paula </a:t>
                      </a:r>
                      <a:r>
                        <a:rPr lang="en-US" dirty="0" err="1" smtClean="0">
                          <a:solidFill>
                            <a:schemeClr val="tx1"/>
                          </a:solidFill>
                        </a:rPr>
                        <a:t>Kovarik</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dirty="0" smtClean="0">
                          <a:solidFill>
                            <a:schemeClr val="tx1"/>
                          </a:solidFill>
                        </a:rPr>
                        <a:t>Hand embroidery</a:t>
                      </a:r>
                    </a:p>
                    <a:p>
                      <a:r>
                        <a:rPr lang="en-GB" dirty="0" smtClean="0">
                          <a:solidFill>
                            <a:schemeClr val="tx1"/>
                          </a:solidFill>
                        </a:rPr>
                        <a:t>Machine embroidery</a:t>
                      </a:r>
                    </a:p>
                    <a:p>
                      <a:r>
                        <a:rPr lang="en-GB" dirty="0" err="1" smtClean="0">
                          <a:solidFill>
                            <a:schemeClr val="tx1"/>
                          </a:solidFill>
                        </a:rPr>
                        <a:t>Monoprinting</a:t>
                      </a:r>
                      <a:endParaRPr lang="en-GB" dirty="0" smtClean="0">
                        <a:solidFill>
                          <a:schemeClr val="tx1"/>
                        </a:solidFill>
                      </a:endParaRPr>
                    </a:p>
                    <a:p>
                      <a:r>
                        <a:rPr lang="en-GB" dirty="0" smtClean="0">
                          <a:solidFill>
                            <a:schemeClr val="tx1"/>
                          </a:solidFill>
                        </a:rPr>
                        <a:t>Drawing</a:t>
                      </a:r>
                    </a:p>
                    <a:p>
                      <a:r>
                        <a:rPr lang="en-US" dirty="0" smtClean="0">
                          <a:solidFill>
                            <a:schemeClr val="tx1"/>
                          </a:solidFill>
                        </a:rPr>
                        <a:t>Quilting</a:t>
                      </a:r>
                      <a:endParaRPr lang="en-GB"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610114214"/>
                  </a:ext>
                </a:extLst>
              </a:tr>
            </a:tbl>
          </a:graphicData>
        </a:graphic>
      </p:graphicFrame>
    </p:spTree>
    <p:extLst>
      <p:ext uri="{BB962C8B-B14F-4D97-AF65-F5344CB8AC3E}">
        <p14:creationId xmlns:p14="http://schemas.microsoft.com/office/powerpoint/2010/main" val="2120773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3729" y="472701"/>
            <a:ext cx="10515600" cy="746499"/>
          </a:xfrm>
        </p:spPr>
        <p:txBody>
          <a:bodyPr/>
          <a:lstStyle/>
          <a:p>
            <a:r>
              <a:rPr lang="en-GB" b="1" dirty="0" smtClean="0"/>
              <a:t>INTRODUCTION TO REFERENCING:</a:t>
            </a:r>
            <a:endParaRPr lang="en-GB" b="1" dirty="0"/>
          </a:p>
        </p:txBody>
      </p:sp>
      <p:sp>
        <p:nvSpPr>
          <p:cNvPr id="3" name="Content Placeholder 2"/>
          <p:cNvSpPr>
            <a:spLocks noGrp="1"/>
          </p:cNvSpPr>
          <p:nvPr>
            <p:ph idx="1"/>
          </p:nvPr>
        </p:nvSpPr>
        <p:spPr>
          <a:xfrm>
            <a:off x="9843248" y="1690687"/>
            <a:ext cx="1990164" cy="3329547"/>
          </a:xfrm>
        </p:spPr>
        <p:txBody>
          <a:bodyPr>
            <a:normAutofit/>
          </a:bodyPr>
          <a:lstStyle/>
          <a:p>
            <a:pPr marL="0" indent="0">
              <a:buNone/>
            </a:pPr>
            <a:r>
              <a:rPr lang="en-GB" u="sng" dirty="0" smtClean="0"/>
              <a:t>Keywords:</a:t>
            </a:r>
          </a:p>
          <a:p>
            <a:pPr marL="0" indent="0">
              <a:buNone/>
            </a:pPr>
            <a:r>
              <a:rPr lang="en-GB" dirty="0" smtClean="0"/>
              <a:t>Reference</a:t>
            </a:r>
          </a:p>
          <a:p>
            <a:pPr marL="0" indent="0">
              <a:buNone/>
            </a:pPr>
            <a:r>
              <a:rPr lang="en-GB" dirty="0" smtClean="0"/>
              <a:t>Ethical</a:t>
            </a:r>
          </a:p>
          <a:p>
            <a:pPr marL="0" indent="0">
              <a:buNone/>
            </a:pPr>
            <a:r>
              <a:rPr lang="en-GB" dirty="0" smtClean="0"/>
              <a:t>Credit</a:t>
            </a:r>
          </a:p>
          <a:p>
            <a:pPr marL="0" indent="0">
              <a:buNone/>
            </a:pPr>
            <a:r>
              <a:rPr lang="en-GB" dirty="0" smtClean="0"/>
              <a:t>Source</a:t>
            </a:r>
          </a:p>
          <a:p>
            <a:pPr marL="0" indent="0">
              <a:buNone/>
            </a:pPr>
            <a:endParaRPr lang="en-GB" dirty="0"/>
          </a:p>
          <a:p>
            <a:pPr marL="0" indent="0">
              <a:buNone/>
            </a:pPr>
            <a:endParaRPr lang="en-GB" dirty="0"/>
          </a:p>
        </p:txBody>
      </p:sp>
      <p:sp>
        <p:nvSpPr>
          <p:cNvPr id="4" name="Content Placeholder 2"/>
          <p:cNvSpPr txBox="1">
            <a:spLocks/>
          </p:cNvSpPr>
          <p:nvPr/>
        </p:nvSpPr>
        <p:spPr>
          <a:xfrm>
            <a:off x="457201" y="1547252"/>
            <a:ext cx="8292352" cy="5077665"/>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smtClean="0"/>
              <a:t>When you are gathering information and pictures it is very important to record where you got it from. </a:t>
            </a:r>
          </a:p>
          <a:p>
            <a:pPr marL="0" indent="0">
              <a:buFont typeface="Arial" panose="020B0604020202020204" pitchFamily="34" charset="0"/>
              <a:buNone/>
            </a:pPr>
            <a:endParaRPr lang="en-GB" dirty="0"/>
          </a:p>
          <a:p>
            <a:pPr marL="0" indent="0">
              <a:buFont typeface="Arial" panose="020B0604020202020204" pitchFamily="34" charset="0"/>
              <a:buNone/>
            </a:pPr>
            <a:r>
              <a:rPr lang="en-GB" dirty="0" smtClean="0"/>
              <a:t>This is called </a:t>
            </a:r>
            <a:r>
              <a:rPr lang="en-GB" b="1" dirty="0" smtClean="0"/>
              <a:t>referencing</a:t>
            </a:r>
            <a:r>
              <a:rPr lang="en-GB" dirty="0" smtClean="0"/>
              <a:t>. It gives </a:t>
            </a:r>
            <a:r>
              <a:rPr lang="en-GB" u="sng" dirty="0" smtClean="0"/>
              <a:t>credit</a:t>
            </a:r>
            <a:r>
              <a:rPr lang="en-GB" dirty="0" smtClean="0"/>
              <a:t> to</a:t>
            </a:r>
            <a:r>
              <a:rPr lang="en-GB" dirty="0"/>
              <a:t> </a:t>
            </a:r>
            <a:r>
              <a:rPr lang="en-GB" dirty="0" smtClean="0"/>
              <a:t>the source you used. It is </a:t>
            </a:r>
            <a:r>
              <a:rPr lang="en-GB" u="sng" dirty="0" smtClean="0"/>
              <a:t>ethical</a:t>
            </a:r>
            <a:r>
              <a:rPr lang="en-GB" dirty="0" smtClean="0"/>
              <a:t> to do this rather than taking all the </a:t>
            </a:r>
            <a:r>
              <a:rPr lang="en-GB" u="sng" dirty="0" smtClean="0"/>
              <a:t>credit</a:t>
            </a:r>
            <a:r>
              <a:rPr lang="en-GB" dirty="0" smtClean="0"/>
              <a:t>. So you should always share what </a:t>
            </a:r>
            <a:r>
              <a:rPr lang="en-GB" u="sng" dirty="0" smtClean="0"/>
              <a:t>source</a:t>
            </a:r>
            <a:r>
              <a:rPr lang="en-GB" dirty="0" smtClean="0"/>
              <a:t> you </a:t>
            </a:r>
            <a:r>
              <a:rPr lang="en-GB" u="sng" dirty="0" smtClean="0"/>
              <a:t>refer</a:t>
            </a:r>
            <a:r>
              <a:rPr lang="en-GB" dirty="0" smtClean="0"/>
              <a:t>red to. </a:t>
            </a:r>
          </a:p>
          <a:p>
            <a:pPr marL="0" indent="0">
              <a:buFont typeface="Arial" panose="020B0604020202020204" pitchFamily="34" charset="0"/>
              <a:buNone/>
            </a:pPr>
            <a:endParaRPr lang="en-GB" dirty="0"/>
          </a:p>
          <a:p>
            <a:pPr marL="0" indent="0">
              <a:buFont typeface="Arial" panose="020B0604020202020204" pitchFamily="34" charset="0"/>
              <a:buNone/>
            </a:pPr>
            <a:r>
              <a:rPr lang="en-GB" dirty="0" smtClean="0"/>
              <a:t>Good research=lots of sources. So make a list of all the sources you used. </a:t>
            </a:r>
          </a:p>
          <a:p>
            <a:pPr marL="0" indent="0">
              <a:buFont typeface="Arial" panose="020B0604020202020204" pitchFamily="34" charset="0"/>
              <a:buNone/>
            </a:pPr>
            <a:r>
              <a:rPr lang="en-GB" i="1" dirty="0" smtClean="0"/>
              <a:t>PS. Wikipedia is not a good source so if you use it, add other sources to improve the credibility. </a:t>
            </a:r>
            <a:endParaRPr lang="en-GB" i="1" dirty="0"/>
          </a:p>
        </p:txBody>
      </p:sp>
    </p:spTree>
    <p:extLst>
      <p:ext uri="{BB962C8B-B14F-4D97-AF65-F5344CB8AC3E}">
        <p14:creationId xmlns:p14="http://schemas.microsoft.com/office/powerpoint/2010/main" val="22543536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63077" y="365124"/>
            <a:ext cx="5446644" cy="907863"/>
          </a:xfrm>
        </p:spPr>
        <p:txBody>
          <a:bodyPr>
            <a:normAutofit fontScale="90000"/>
          </a:bodyPr>
          <a:lstStyle/>
          <a:p>
            <a:r>
              <a:rPr lang="en-GB" dirty="0" smtClean="0"/>
              <a:t>Researching </a:t>
            </a:r>
            <a:r>
              <a:rPr lang="en-GB" dirty="0" err="1" smtClean="0"/>
              <a:t>Cas</a:t>
            </a:r>
            <a:r>
              <a:rPr lang="en-GB" dirty="0" smtClean="0"/>
              <a:t> Holmes</a:t>
            </a:r>
            <a:endParaRPr lang="en-GB" dirty="0"/>
          </a:p>
        </p:txBody>
      </p:sp>
      <p:sp>
        <p:nvSpPr>
          <p:cNvPr id="3" name="Content Placeholder 2"/>
          <p:cNvSpPr>
            <a:spLocks noGrp="1"/>
          </p:cNvSpPr>
          <p:nvPr>
            <p:ph idx="1"/>
          </p:nvPr>
        </p:nvSpPr>
        <p:spPr>
          <a:xfrm>
            <a:off x="2763078" y="1272987"/>
            <a:ext cx="5347252" cy="5306716"/>
          </a:xfrm>
        </p:spPr>
        <p:txBody>
          <a:bodyPr>
            <a:normAutofit fontScale="62500" lnSpcReduction="20000"/>
          </a:bodyPr>
          <a:lstStyle/>
          <a:p>
            <a:pPr marL="0" indent="0">
              <a:buNone/>
            </a:pPr>
            <a:r>
              <a:rPr lang="en-GB" dirty="0" err="1"/>
              <a:t>Cas</a:t>
            </a:r>
            <a:r>
              <a:rPr lang="en-GB" dirty="0"/>
              <a:t> Holmes is interested in the liminal ‘in between’ spaces connecting land, place and environment. Trained in fine art, her work combines mixed media with found materials and stitch and is best described as ‘painting with cloth’. </a:t>
            </a:r>
            <a:endParaRPr lang="en-GB" dirty="0" smtClean="0"/>
          </a:p>
          <a:p>
            <a:pPr marL="0" indent="0">
              <a:buNone/>
            </a:pPr>
            <a:r>
              <a:rPr lang="en-GB" dirty="0" smtClean="0">
                <a:hlinkClick r:id="rId2"/>
              </a:rPr>
              <a:t>https://casholmes.wordpress.com/</a:t>
            </a:r>
            <a:endParaRPr lang="en-GB" dirty="0" smtClean="0"/>
          </a:p>
          <a:p>
            <a:pPr marL="0" indent="0">
              <a:buNone/>
            </a:pPr>
            <a:endParaRPr lang="en-GB" dirty="0" smtClean="0"/>
          </a:p>
          <a:p>
            <a:pPr marL="0" indent="0">
              <a:buNone/>
            </a:pPr>
            <a:r>
              <a:rPr lang="en-GB" dirty="0" err="1" smtClean="0"/>
              <a:t>Cas</a:t>
            </a:r>
            <a:r>
              <a:rPr lang="en-GB" dirty="0" smtClean="0"/>
              <a:t> Holmes is </a:t>
            </a:r>
            <a:r>
              <a:rPr lang="en-GB" dirty="0"/>
              <a:t>one of the UK’s best-known textile artists with works in public and private collections. The world of travel has been a constant throughout </a:t>
            </a:r>
            <a:r>
              <a:rPr lang="en-GB" dirty="0" err="1"/>
              <a:t>Cas</a:t>
            </a:r>
            <a:r>
              <a:rPr lang="en-GB" dirty="0"/>
              <a:t>’ adult life to work and study, researching in Japan, India and Canada</a:t>
            </a:r>
            <a:r>
              <a:rPr lang="en-GB" dirty="0" smtClean="0"/>
              <a:t>.</a:t>
            </a:r>
          </a:p>
          <a:p>
            <a:pPr marL="0" indent="0">
              <a:buNone/>
            </a:pPr>
            <a:r>
              <a:rPr lang="en-GB" dirty="0" smtClean="0">
                <a:effectLst/>
              </a:rPr>
              <a:t>As she travels, she collects, often cast-off textiles, or gifts of the old and the worn, mostly gifted from friends. These are painted, layered, collaged and stitched to capture fleeting moments in time respond to her environment, her experiences and the interaction between the urban, the human and the land.</a:t>
            </a:r>
            <a:endParaRPr lang="en-GB" dirty="0"/>
          </a:p>
          <a:p>
            <a:pPr marL="0" indent="0">
              <a:buNone/>
            </a:pPr>
            <a:r>
              <a:rPr lang="en-GB" dirty="0" smtClean="0">
                <a:hlinkClick r:id="rId3"/>
              </a:rPr>
              <a:t>https://www.textileartist.org/cas-holmes-conception-creation</a:t>
            </a:r>
            <a:r>
              <a:rPr lang="en-GB" dirty="0" smtClean="0"/>
              <a:t> </a:t>
            </a:r>
            <a:endParaRPr lang="en-GB" dirty="0"/>
          </a:p>
        </p:txBody>
      </p:sp>
      <p:sp>
        <p:nvSpPr>
          <p:cNvPr id="8" name="Content Placeholder 2"/>
          <p:cNvSpPr txBox="1">
            <a:spLocks/>
          </p:cNvSpPr>
          <p:nvPr/>
        </p:nvSpPr>
        <p:spPr>
          <a:xfrm>
            <a:off x="8309113" y="365124"/>
            <a:ext cx="3597964" cy="6214579"/>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u="sng" dirty="0" smtClean="0"/>
              <a:t>What to include:</a:t>
            </a:r>
          </a:p>
          <a:p>
            <a:r>
              <a:rPr lang="en-GB" dirty="0" smtClean="0"/>
              <a:t>Appropriately styled and clear title</a:t>
            </a:r>
          </a:p>
          <a:p>
            <a:r>
              <a:rPr lang="en-GB" dirty="0" smtClean="0"/>
              <a:t>Background information about the artist to help explain their choices and influences. (you don’t write a whole biography)</a:t>
            </a:r>
          </a:p>
          <a:p>
            <a:r>
              <a:rPr lang="en-GB" dirty="0" smtClean="0"/>
              <a:t>Description of their work. </a:t>
            </a:r>
          </a:p>
          <a:p>
            <a:r>
              <a:rPr lang="en-GB" dirty="0" smtClean="0"/>
              <a:t>Your mature and professional opinion</a:t>
            </a:r>
          </a:p>
          <a:p>
            <a:r>
              <a:rPr lang="en-GB" dirty="0" smtClean="0"/>
              <a:t>Pictures of their work. </a:t>
            </a:r>
          </a:p>
          <a:p>
            <a:r>
              <a:rPr lang="en-GB" dirty="0" smtClean="0"/>
              <a:t>Annotations demonstrating your observations.</a:t>
            </a:r>
          </a:p>
          <a:p>
            <a:r>
              <a:rPr lang="en-GB" dirty="0" smtClean="0"/>
              <a:t>Image of the </a:t>
            </a:r>
            <a:r>
              <a:rPr lang="en-GB" dirty="0" smtClean="0"/>
              <a:t>artist, if available</a:t>
            </a:r>
            <a:endParaRPr lang="en-GB" dirty="0" smtClean="0"/>
          </a:p>
          <a:p>
            <a:r>
              <a:rPr lang="en-GB" dirty="0" smtClean="0"/>
              <a:t>Referencing</a:t>
            </a:r>
          </a:p>
          <a:p>
            <a:endParaRPr lang="en-GB" dirty="0" smtClean="0"/>
          </a:p>
          <a:p>
            <a:endParaRPr lang="en-GB" dirty="0" smtClean="0"/>
          </a:p>
          <a:p>
            <a:pPr marL="0" indent="0">
              <a:buFont typeface="Arial" panose="020B0604020202020204" pitchFamily="34" charset="0"/>
              <a:buNone/>
            </a:pPr>
            <a:endParaRPr lang="en-GB" dirty="0" smtClean="0"/>
          </a:p>
          <a:p>
            <a:pPr marL="0" indent="0">
              <a:buFont typeface="Arial" panose="020B0604020202020204" pitchFamily="34" charset="0"/>
              <a:buNone/>
            </a:pPr>
            <a:endParaRPr lang="en-GB" dirty="0"/>
          </a:p>
        </p:txBody>
      </p:sp>
      <p:sp>
        <p:nvSpPr>
          <p:cNvPr id="9" name="Content Placeholder 2"/>
          <p:cNvSpPr txBox="1">
            <a:spLocks/>
          </p:cNvSpPr>
          <p:nvPr/>
        </p:nvSpPr>
        <p:spPr>
          <a:xfrm>
            <a:off x="308113" y="775252"/>
            <a:ext cx="2256182" cy="5804451"/>
          </a:xfrm>
          <a:prstGeom prst="rect">
            <a:avLst/>
          </a:prstGeom>
        </p:spPr>
        <p:style>
          <a:lnRef idx="2">
            <a:schemeClr val="dk1"/>
          </a:lnRef>
          <a:fillRef idx="1">
            <a:schemeClr val="lt1"/>
          </a:fillRef>
          <a:effectRef idx="0">
            <a:schemeClr val="dk1"/>
          </a:effectRef>
          <a:fontRef idx="minor">
            <a:schemeClr val="dk1"/>
          </a:fontRef>
        </p:style>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dirty="0" smtClean="0"/>
              <a:t>Here I have started to research </a:t>
            </a:r>
            <a:r>
              <a:rPr lang="en-GB" dirty="0" err="1" smtClean="0"/>
              <a:t>Cas</a:t>
            </a:r>
            <a:r>
              <a:rPr lang="en-GB" dirty="0" smtClean="0"/>
              <a:t> Holmes. For each piece of information I found, I copied the website. </a:t>
            </a:r>
          </a:p>
          <a:p>
            <a:pPr marL="0" indent="0">
              <a:buFont typeface="Arial" panose="020B0604020202020204" pitchFamily="34" charset="0"/>
              <a:buNone/>
            </a:pPr>
            <a:endParaRPr lang="en-GB" dirty="0"/>
          </a:p>
          <a:p>
            <a:pPr marL="0" indent="0">
              <a:buFont typeface="Arial" panose="020B0604020202020204" pitchFamily="34" charset="0"/>
              <a:buNone/>
            </a:pPr>
            <a:r>
              <a:rPr lang="en-GB" dirty="0" smtClean="0"/>
              <a:t>When I have finished I can read all of it and put it in my own words. </a:t>
            </a:r>
          </a:p>
          <a:p>
            <a:pPr marL="0" indent="0">
              <a:buFont typeface="Arial" panose="020B0604020202020204" pitchFamily="34" charset="0"/>
              <a:buNone/>
            </a:pPr>
            <a:endParaRPr lang="en-GB" dirty="0"/>
          </a:p>
          <a:p>
            <a:pPr marL="0" indent="0">
              <a:buFont typeface="Arial" panose="020B0604020202020204" pitchFamily="34" charset="0"/>
              <a:buNone/>
            </a:pPr>
            <a:r>
              <a:rPr lang="en-GB" dirty="0" smtClean="0"/>
              <a:t>Then at the end I will have a list of my sources. (This is called referencing)</a:t>
            </a:r>
          </a:p>
        </p:txBody>
      </p:sp>
      <p:cxnSp>
        <p:nvCxnSpPr>
          <p:cNvPr id="11" name="Straight Arrow Connector 10"/>
          <p:cNvCxnSpPr/>
          <p:nvPr/>
        </p:nvCxnSpPr>
        <p:spPr>
          <a:xfrm>
            <a:off x="2142565" y="1371600"/>
            <a:ext cx="620513" cy="2241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164087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err="1" smtClean="0"/>
              <a:t>Cas</a:t>
            </a:r>
            <a:r>
              <a:rPr lang="en-GB" b="1" dirty="0" smtClean="0"/>
              <a:t> Holmes Research Page</a:t>
            </a:r>
            <a:endParaRPr lang="en-GB" b="1" dirty="0"/>
          </a:p>
        </p:txBody>
      </p:sp>
      <p:sp>
        <p:nvSpPr>
          <p:cNvPr id="3" name="Content Placeholder 2"/>
          <p:cNvSpPr>
            <a:spLocks noGrp="1"/>
          </p:cNvSpPr>
          <p:nvPr>
            <p:ph sz="half" idx="1"/>
          </p:nvPr>
        </p:nvSpPr>
        <p:spPr/>
        <p:txBody>
          <a:bodyPr/>
          <a:lstStyle/>
          <a:p>
            <a:pPr marL="0" indent="0">
              <a:buNone/>
            </a:pPr>
            <a:r>
              <a:rPr lang="en-GB" u="sng" dirty="0" smtClean="0"/>
              <a:t>What do I need to include?</a:t>
            </a:r>
          </a:p>
          <a:p>
            <a:r>
              <a:rPr lang="en-GB" dirty="0" smtClean="0"/>
              <a:t>How would you recognise her works (description)</a:t>
            </a:r>
          </a:p>
          <a:p>
            <a:r>
              <a:rPr lang="en-GB" dirty="0" smtClean="0"/>
              <a:t>Background and influences</a:t>
            </a:r>
          </a:p>
          <a:p>
            <a:r>
              <a:rPr lang="en-GB" dirty="0" smtClean="0"/>
              <a:t>Techniques</a:t>
            </a:r>
          </a:p>
          <a:p>
            <a:r>
              <a:rPr lang="en-GB" dirty="0" smtClean="0"/>
              <a:t>Your opinion</a:t>
            </a:r>
          </a:p>
          <a:p>
            <a:r>
              <a:rPr lang="en-GB" dirty="0" smtClean="0"/>
              <a:t>3 pieces that are annotated</a:t>
            </a:r>
          </a:p>
          <a:p>
            <a:endParaRPr lang="en-GB" dirty="0"/>
          </a:p>
        </p:txBody>
      </p:sp>
      <p:pic>
        <p:nvPicPr>
          <p:cNvPr id="5" name="Content Placeholder 4"/>
          <p:cNvPicPr>
            <a:picLocks noGrp="1" noChangeAspect="1"/>
          </p:cNvPicPr>
          <p:nvPr>
            <p:ph sz="half" idx="2"/>
          </p:nvPr>
        </p:nvPicPr>
        <p:blipFill>
          <a:blip r:embed="rId2"/>
          <a:stretch>
            <a:fillRect/>
          </a:stretch>
        </p:blipFill>
        <p:spPr>
          <a:xfrm>
            <a:off x="6698907" y="1373043"/>
            <a:ext cx="3333860" cy="4351338"/>
          </a:xfrm>
          <a:prstGeom prst="rect">
            <a:avLst/>
          </a:prstGeom>
        </p:spPr>
      </p:pic>
    </p:spTree>
    <p:extLst>
      <p:ext uri="{BB962C8B-B14F-4D97-AF65-F5344CB8AC3E}">
        <p14:creationId xmlns:p14="http://schemas.microsoft.com/office/powerpoint/2010/main" val="25750965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3961" y="324465"/>
            <a:ext cx="3893574" cy="5457499"/>
          </a:xfrm>
        </p:spPr>
        <p:txBody>
          <a:bodyPr>
            <a:normAutofit/>
          </a:bodyPr>
          <a:lstStyle/>
          <a:p>
            <a:r>
              <a:rPr lang="en-GB" u="sng" dirty="0" smtClean="0"/>
              <a:t>SECOND </a:t>
            </a:r>
            <a:r>
              <a:rPr lang="en-GB" u="sng" dirty="0" smtClean="0"/>
              <a:t>TASK</a:t>
            </a:r>
            <a:r>
              <a:rPr lang="en-GB" u="sng" dirty="0"/>
              <a:t>: </a:t>
            </a:r>
            <a:r>
              <a:rPr lang="en-GB" u="sng" dirty="0" smtClean="0"/>
              <a:t> </a:t>
            </a:r>
            <a:br>
              <a:rPr lang="en-GB" u="sng" dirty="0" smtClean="0"/>
            </a:br>
            <a:r>
              <a:rPr lang="en-GB" u="sng" dirty="0" smtClean="0"/>
              <a:t/>
            </a:r>
            <a:br>
              <a:rPr lang="en-GB" u="sng" dirty="0" smtClean="0"/>
            </a:br>
            <a:r>
              <a:rPr lang="en-GB" u="sng" dirty="0" smtClean="0"/>
              <a:t>DRAWING</a:t>
            </a:r>
            <a:br>
              <a:rPr lang="en-GB" u="sng" dirty="0" smtClean="0"/>
            </a:br>
            <a:r>
              <a:rPr lang="en-GB" u="sng" dirty="0"/>
              <a:t/>
            </a:r>
            <a:br>
              <a:rPr lang="en-GB" u="sng" dirty="0"/>
            </a:br>
            <a:r>
              <a:rPr lang="en-GB" sz="2800" dirty="0" err="1" smtClean="0"/>
              <a:t>Drawing</a:t>
            </a:r>
            <a:r>
              <a:rPr lang="en-GB" sz="2800" dirty="0" smtClean="0"/>
              <a:t> is an essential part of the process, the exam board are specifically looking for evidence of drawing throughout your work</a:t>
            </a:r>
            <a:endParaRPr lang="en-GB" b="1" dirty="0"/>
          </a:p>
        </p:txBody>
      </p:sp>
      <p:sp>
        <p:nvSpPr>
          <p:cNvPr id="3" name="Content Placeholder 2"/>
          <p:cNvSpPr>
            <a:spLocks noGrp="1"/>
          </p:cNvSpPr>
          <p:nvPr>
            <p:ph idx="1"/>
          </p:nvPr>
        </p:nvSpPr>
        <p:spPr>
          <a:xfrm>
            <a:off x="4601497" y="721384"/>
            <a:ext cx="8327923" cy="2737044"/>
          </a:xfrm>
        </p:spPr>
        <p:txBody>
          <a:bodyPr/>
          <a:lstStyle/>
          <a:p>
            <a:pPr marL="514350" indent="-514350">
              <a:buFont typeface="+mj-lt"/>
              <a:buAutoNum type="arabicPeriod"/>
            </a:pPr>
            <a:r>
              <a:rPr lang="en-GB" dirty="0" smtClean="0"/>
              <a:t>Find a </a:t>
            </a:r>
            <a:r>
              <a:rPr lang="en-GB" dirty="0" err="1" smtClean="0"/>
              <a:t>Cas</a:t>
            </a:r>
            <a:r>
              <a:rPr lang="en-GB" dirty="0" smtClean="0"/>
              <a:t> Holmes image that you like</a:t>
            </a:r>
          </a:p>
          <a:p>
            <a:pPr marL="514350" indent="-514350">
              <a:buFont typeface="+mj-lt"/>
              <a:buAutoNum type="arabicPeriod"/>
            </a:pPr>
            <a:r>
              <a:rPr lang="en-GB" dirty="0" smtClean="0"/>
              <a:t>Draw it with pencil</a:t>
            </a:r>
          </a:p>
          <a:p>
            <a:pPr marL="514350" indent="-514350">
              <a:buFont typeface="+mj-lt"/>
              <a:buAutoNum type="arabicPeriod"/>
            </a:pPr>
            <a:r>
              <a:rPr lang="en-GB" dirty="0" smtClean="0"/>
              <a:t>Draw it pen</a:t>
            </a:r>
          </a:p>
          <a:p>
            <a:pPr marL="514350" indent="-514350">
              <a:buFont typeface="+mj-lt"/>
              <a:buAutoNum type="arabicPeriod"/>
            </a:pPr>
            <a:r>
              <a:rPr lang="en-GB" dirty="0" smtClean="0"/>
              <a:t>Make a paper collage of the </a:t>
            </a:r>
            <a:r>
              <a:rPr lang="en-GB" dirty="0" smtClean="0"/>
              <a:t>shapes</a:t>
            </a:r>
            <a:endParaRPr lang="en-GB" dirty="0" smtClean="0"/>
          </a:p>
          <a:p>
            <a:pPr marL="514350" indent="-514350">
              <a:buFont typeface="+mj-lt"/>
              <a:buAutoNum type="arabicPeriod"/>
            </a:pPr>
            <a:endParaRPr lang="en-GB" dirty="0"/>
          </a:p>
        </p:txBody>
      </p:sp>
      <p:pic>
        <p:nvPicPr>
          <p:cNvPr id="4" name="Picture 3"/>
          <p:cNvPicPr>
            <a:picLocks noChangeAspect="1"/>
          </p:cNvPicPr>
          <p:nvPr/>
        </p:nvPicPr>
        <p:blipFill rotWithShape="1">
          <a:blip r:embed="rId2"/>
          <a:srcRect l="833" t="14946" r="51263" b="7634"/>
          <a:stretch/>
        </p:blipFill>
        <p:spPr>
          <a:xfrm>
            <a:off x="5066033" y="3198916"/>
            <a:ext cx="6459794" cy="2936270"/>
          </a:xfrm>
          <a:prstGeom prst="rect">
            <a:avLst/>
          </a:prstGeom>
        </p:spPr>
      </p:pic>
    </p:spTree>
    <p:extLst>
      <p:ext uri="{BB962C8B-B14F-4D97-AF65-F5344CB8AC3E}">
        <p14:creationId xmlns:p14="http://schemas.microsoft.com/office/powerpoint/2010/main" val="253557537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541" y="33430"/>
            <a:ext cx="10515600" cy="1325563"/>
          </a:xfrm>
        </p:spPr>
        <p:txBody>
          <a:bodyPr/>
          <a:lstStyle/>
          <a:p>
            <a:r>
              <a:rPr lang="en-GB" u="sng" dirty="0" smtClean="0"/>
              <a:t>Responding to </a:t>
            </a:r>
            <a:r>
              <a:rPr lang="en-GB" u="sng" dirty="0" smtClean="0"/>
              <a:t>one </a:t>
            </a:r>
            <a:r>
              <a:rPr lang="en-GB" u="sng" dirty="0" smtClean="0"/>
              <a:t>of Cas Holmes’ pieces</a:t>
            </a:r>
            <a:endParaRPr lang="en-GB" u="sng" dirty="0"/>
          </a:p>
        </p:txBody>
      </p:sp>
      <p:sp>
        <p:nvSpPr>
          <p:cNvPr id="4" name="Content Placeholder 2"/>
          <p:cNvSpPr txBox="1">
            <a:spLocks/>
          </p:cNvSpPr>
          <p:nvPr/>
        </p:nvSpPr>
        <p:spPr>
          <a:xfrm>
            <a:off x="1182526" y="2560871"/>
            <a:ext cx="8513617" cy="413244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dirty="0" smtClean="0"/>
              <a:t>Using the Cas Holmes piece that you have previously drawn, </a:t>
            </a:r>
            <a:r>
              <a:rPr lang="en-GB" dirty="0" smtClean="0"/>
              <a:t>identify the areas that you want to use within your own piece</a:t>
            </a:r>
            <a:endParaRPr lang="en-GB" dirty="0" smtClean="0"/>
          </a:p>
          <a:p>
            <a:pPr marL="514350" indent="-514350">
              <a:buFont typeface="+mj-lt"/>
              <a:buAutoNum type="arabicPeriod"/>
            </a:pPr>
            <a:r>
              <a:rPr lang="en-GB" dirty="0" smtClean="0"/>
              <a:t>Prepare your background by patching together pieces of different </a:t>
            </a:r>
            <a:r>
              <a:rPr lang="en-GB" dirty="0" smtClean="0"/>
              <a:t>fabrics. </a:t>
            </a:r>
            <a:r>
              <a:rPr lang="en-GB" dirty="0" smtClean="0"/>
              <a:t>(Avoid slippery and stretchy fabrics!)</a:t>
            </a:r>
          </a:p>
          <a:p>
            <a:pPr marL="514350" indent="-514350">
              <a:buFont typeface="+mj-lt"/>
              <a:buAutoNum type="arabicPeriod"/>
            </a:pPr>
            <a:r>
              <a:rPr lang="en-GB" dirty="0" smtClean="0"/>
              <a:t>Draw your image onto the background you have made. </a:t>
            </a:r>
          </a:p>
          <a:p>
            <a:pPr marL="514350" indent="-514350">
              <a:buFont typeface="+mj-lt"/>
              <a:buAutoNum type="arabicPeriod"/>
            </a:pPr>
            <a:r>
              <a:rPr lang="en-GB" dirty="0" smtClean="0"/>
              <a:t>Sew on the images using embroidery and applique.  </a:t>
            </a:r>
            <a:endParaRPr lang="en-GB" dirty="0"/>
          </a:p>
        </p:txBody>
      </p:sp>
      <p:sp>
        <p:nvSpPr>
          <p:cNvPr id="5" name="Title 1"/>
          <p:cNvSpPr txBox="1">
            <a:spLocks/>
          </p:cNvSpPr>
          <p:nvPr/>
        </p:nvSpPr>
        <p:spPr>
          <a:xfrm>
            <a:off x="488576" y="1235308"/>
            <a:ext cx="10515600" cy="1185163"/>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smtClean="0"/>
              <a:t>LO: To create a piece where you explore </a:t>
            </a:r>
            <a:r>
              <a:rPr lang="en-GB" dirty="0" err="1" smtClean="0"/>
              <a:t>Cas</a:t>
            </a:r>
            <a:r>
              <a:rPr lang="en-GB" dirty="0" smtClean="0"/>
              <a:t> Holmes’ imagery and techniques.  </a:t>
            </a:r>
            <a:endParaRPr lang="en-GB" dirty="0"/>
          </a:p>
        </p:txBody>
      </p:sp>
    </p:spTree>
    <p:extLst>
      <p:ext uri="{BB962C8B-B14F-4D97-AF65-F5344CB8AC3E}">
        <p14:creationId xmlns:p14="http://schemas.microsoft.com/office/powerpoint/2010/main" val="284676455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224" y="152401"/>
            <a:ext cx="11716872" cy="1538288"/>
          </a:xfrm>
        </p:spPr>
        <p:txBody>
          <a:bodyPr>
            <a:normAutofit/>
          </a:bodyPr>
          <a:lstStyle/>
          <a:p>
            <a:pPr algn="ctr"/>
            <a:r>
              <a:rPr lang="en-GB" sz="4800" b="1" u="sng" dirty="0" smtClean="0"/>
              <a:t>Make a double page showing how you made a Cas Holmes </a:t>
            </a:r>
            <a:r>
              <a:rPr lang="en-GB" sz="4800" b="1" u="sng" dirty="0" smtClean="0"/>
              <a:t>inspired piece</a:t>
            </a:r>
            <a:r>
              <a:rPr lang="en-GB" sz="4800" b="1" u="sng" dirty="0" smtClean="0"/>
              <a:t>. </a:t>
            </a:r>
            <a:endParaRPr lang="en-GB" sz="4800" b="1" u="sng" dirty="0"/>
          </a:p>
        </p:txBody>
      </p:sp>
      <p:sp>
        <p:nvSpPr>
          <p:cNvPr id="3" name="Content Placeholder 2"/>
          <p:cNvSpPr>
            <a:spLocks noGrp="1"/>
          </p:cNvSpPr>
          <p:nvPr>
            <p:ph idx="1"/>
          </p:nvPr>
        </p:nvSpPr>
        <p:spPr>
          <a:xfrm>
            <a:off x="282388" y="1852519"/>
            <a:ext cx="5526741" cy="4503457"/>
          </a:xfrm>
        </p:spPr>
        <p:txBody>
          <a:bodyPr>
            <a:normAutofit fontScale="62500" lnSpcReduction="20000"/>
          </a:bodyPr>
          <a:lstStyle/>
          <a:p>
            <a:r>
              <a:rPr lang="en-GB" dirty="0" smtClean="0"/>
              <a:t>Stick in each step. </a:t>
            </a:r>
          </a:p>
          <a:p>
            <a:r>
              <a:rPr lang="en-GB" dirty="0" smtClean="0"/>
              <a:t>Label it to say HOW you did it and WHY you did it.</a:t>
            </a:r>
          </a:p>
          <a:p>
            <a:endParaRPr lang="en-GB" dirty="0"/>
          </a:p>
          <a:p>
            <a:pPr marL="0" indent="0">
              <a:buNone/>
            </a:pPr>
            <a:r>
              <a:rPr lang="en-GB" u="sng" dirty="0" smtClean="0"/>
              <a:t>KEYWORDS</a:t>
            </a:r>
          </a:p>
          <a:p>
            <a:pPr marL="0" indent="0">
              <a:buNone/>
            </a:pPr>
            <a:r>
              <a:rPr lang="en-GB" dirty="0" smtClean="0"/>
              <a:t>Details</a:t>
            </a:r>
          </a:p>
          <a:p>
            <a:pPr marL="0" indent="0">
              <a:buNone/>
            </a:pPr>
            <a:r>
              <a:rPr lang="en-GB" dirty="0" smtClean="0"/>
              <a:t>Light lines and heavy lines</a:t>
            </a:r>
          </a:p>
          <a:p>
            <a:pPr marL="0" indent="0">
              <a:buNone/>
            </a:pPr>
            <a:r>
              <a:rPr lang="en-GB" dirty="0" smtClean="0"/>
              <a:t>Texture</a:t>
            </a:r>
          </a:p>
          <a:p>
            <a:pPr marL="0" indent="0">
              <a:buNone/>
            </a:pPr>
            <a:r>
              <a:rPr lang="en-GB" dirty="0" smtClean="0"/>
              <a:t>Layers</a:t>
            </a:r>
            <a:endParaRPr lang="en-GB" dirty="0"/>
          </a:p>
          <a:p>
            <a:pPr marL="0" indent="0">
              <a:buNone/>
            </a:pPr>
            <a:r>
              <a:rPr lang="en-GB" dirty="0" smtClean="0"/>
              <a:t>Intentional</a:t>
            </a:r>
          </a:p>
          <a:p>
            <a:pPr marL="0" indent="0">
              <a:buNone/>
            </a:pPr>
            <a:r>
              <a:rPr lang="en-GB" dirty="0" smtClean="0"/>
              <a:t>Accidental</a:t>
            </a:r>
          </a:p>
          <a:p>
            <a:pPr marL="0" indent="0">
              <a:buNone/>
            </a:pPr>
            <a:r>
              <a:rPr lang="en-GB" dirty="0" smtClean="0"/>
              <a:t>Contrasting</a:t>
            </a:r>
          </a:p>
          <a:p>
            <a:pPr marL="0" indent="0">
              <a:buNone/>
            </a:pPr>
            <a:r>
              <a:rPr lang="en-GB" dirty="0"/>
              <a:t>Alternating </a:t>
            </a:r>
            <a:endParaRPr lang="en-GB" dirty="0" smtClean="0"/>
          </a:p>
          <a:p>
            <a:pPr marL="0" indent="0">
              <a:buNone/>
            </a:pPr>
            <a:r>
              <a:rPr lang="en-GB" dirty="0" smtClean="0"/>
              <a:t>Composition</a:t>
            </a:r>
          </a:p>
          <a:p>
            <a:pPr marL="0" indent="0">
              <a:buNone/>
            </a:pPr>
            <a:r>
              <a:rPr lang="en-GB" dirty="0" smtClean="0"/>
              <a:t>Complexity</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2028414541"/>
              </p:ext>
            </p:extLst>
          </p:nvPr>
        </p:nvGraphicFramePr>
        <p:xfrm>
          <a:off x="5486400" y="1852519"/>
          <a:ext cx="5818096" cy="4386775"/>
        </p:xfrm>
        <a:graphic>
          <a:graphicData uri="http://schemas.openxmlformats.org/drawingml/2006/table">
            <a:tbl>
              <a:tblPr firstRow="1" bandRow="1">
                <a:tableStyleId>{5C22544A-7EE6-4342-B048-85BDC9FD1C3A}</a:tableStyleId>
              </a:tblPr>
              <a:tblGrid>
                <a:gridCol w="1454524">
                  <a:extLst>
                    <a:ext uri="{9D8B030D-6E8A-4147-A177-3AD203B41FA5}">
                      <a16:colId xmlns:a16="http://schemas.microsoft.com/office/drawing/2014/main" val="3295858599"/>
                    </a:ext>
                  </a:extLst>
                </a:gridCol>
                <a:gridCol w="1454524">
                  <a:extLst>
                    <a:ext uri="{9D8B030D-6E8A-4147-A177-3AD203B41FA5}">
                      <a16:colId xmlns:a16="http://schemas.microsoft.com/office/drawing/2014/main" val="3633733866"/>
                    </a:ext>
                  </a:extLst>
                </a:gridCol>
                <a:gridCol w="1454524">
                  <a:extLst>
                    <a:ext uri="{9D8B030D-6E8A-4147-A177-3AD203B41FA5}">
                      <a16:colId xmlns:a16="http://schemas.microsoft.com/office/drawing/2014/main" val="2470245458"/>
                    </a:ext>
                  </a:extLst>
                </a:gridCol>
                <a:gridCol w="1454524">
                  <a:extLst>
                    <a:ext uri="{9D8B030D-6E8A-4147-A177-3AD203B41FA5}">
                      <a16:colId xmlns:a16="http://schemas.microsoft.com/office/drawing/2014/main" val="2676919541"/>
                    </a:ext>
                  </a:extLst>
                </a:gridCol>
              </a:tblGrid>
              <a:tr h="0">
                <a:tc gridSpan="2">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GB" u="sng" dirty="0" smtClean="0">
                          <a:solidFill>
                            <a:schemeClr val="tx1"/>
                          </a:solidFill>
                        </a:rPr>
                        <a:t>CHOOSING A CAS HOLMES</a:t>
                      </a:r>
                      <a:endParaRPr lang="en-GB" u="sng"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l"/>
                      <a:r>
                        <a:rPr lang="en-GB" u="sng" dirty="0" smtClean="0">
                          <a:solidFill>
                            <a:schemeClr val="tx1"/>
                          </a:solidFill>
                        </a:rPr>
                        <a:t>PIECE AND RECREATING</a:t>
                      </a:r>
                      <a:r>
                        <a:rPr lang="en-GB" u="sng" baseline="0" dirty="0" smtClean="0">
                          <a:solidFill>
                            <a:schemeClr val="tx1"/>
                          </a:solidFill>
                        </a:rPr>
                        <a:t> IT</a:t>
                      </a:r>
                      <a:endParaRPr lang="en-GB" u="sng"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115215"/>
                  </a:ext>
                </a:extLst>
              </a:tr>
              <a:tr h="1348509">
                <a:tc>
                  <a:txBody>
                    <a:bodyPr/>
                    <a:lstStyle/>
                    <a:p>
                      <a:r>
                        <a:rPr lang="en-GB" sz="1800" dirty="0" smtClean="0"/>
                        <a:t>(The picture I</a:t>
                      </a:r>
                      <a:r>
                        <a:rPr lang="en-GB" sz="1800" baseline="0" dirty="0" smtClean="0"/>
                        <a:t> </a:t>
                      </a:r>
                      <a:r>
                        <a:rPr lang="en-GB" sz="1800" dirty="0" smtClean="0"/>
                        <a:t>chose)</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smtClean="0"/>
                        <a:t>Why I chose it…</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GB" dirty="0" smtClean="0"/>
                        <a:t>(</a:t>
                      </a:r>
                      <a:r>
                        <a:rPr lang="en-GB" dirty="0" smtClean="0"/>
                        <a:t>card </a:t>
                      </a:r>
                      <a:r>
                        <a:rPr lang="en-GB" dirty="0" smtClean="0"/>
                        <a:t>collage)</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smtClean="0"/>
                        <a:t>Why did I do it…</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27436085"/>
                  </a:ext>
                </a:extLst>
              </a:tr>
              <a:tr h="1336253">
                <a:tc>
                  <a:txBody>
                    <a:bodyPr/>
                    <a:lstStyle/>
                    <a:p>
                      <a:r>
                        <a:rPr lang="en-GB" sz="1800" dirty="0" smtClean="0"/>
                        <a:t>(Pencil</a:t>
                      </a:r>
                      <a:r>
                        <a:rPr lang="en-GB" sz="1800" baseline="0" dirty="0" smtClean="0"/>
                        <a:t> drawing)</a:t>
                      </a: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smtClean="0"/>
                        <a:t>How did</a:t>
                      </a:r>
                      <a:r>
                        <a:rPr lang="en-GB" baseline="0" dirty="0" smtClean="0"/>
                        <a:t> you do it…</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rowSpan="2" gridSpan="2">
                  <a:txBody>
                    <a:bodyPr/>
                    <a:lstStyle/>
                    <a:p>
                      <a:r>
                        <a:rPr lang="en-GB" dirty="0" smtClean="0"/>
                        <a:t>(Final</a:t>
                      </a:r>
                      <a:r>
                        <a:rPr lang="en-GB" baseline="0" dirty="0" smtClean="0"/>
                        <a:t> piece)</a:t>
                      </a:r>
                    </a:p>
                    <a:p>
                      <a:r>
                        <a:rPr lang="en-GB" baseline="0" dirty="0" smtClean="0"/>
                        <a:t>What worked? Why did you make that choice?</a:t>
                      </a:r>
                    </a:p>
                    <a:p>
                      <a:r>
                        <a:rPr lang="en-GB" baseline="0" dirty="0" smtClean="0"/>
                        <a:t>How would you improve it?</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2"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42354995"/>
                  </a:ext>
                </a:extLst>
              </a:tr>
              <a:tr h="1336253">
                <a:tc>
                  <a:txBody>
                    <a:bodyPr/>
                    <a:lstStyle/>
                    <a:p>
                      <a:r>
                        <a:rPr lang="en-GB" dirty="0" smtClean="0"/>
                        <a:t>(pen drawing)</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dirty="0" smtClean="0"/>
                        <a:t>Why did I</a:t>
                      </a:r>
                      <a:r>
                        <a:rPr lang="en-GB" baseline="0" dirty="0" smtClean="0"/>
                        <a:t> do it…</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v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89762227"/>
                  </a:ext>
                </a:extLst>
              </a:tr>
            </a:tbl>
          </a:graphicData>
        </a:graphic>
      </p:graphicFrame>
    </p:spTree>
    <p:extLst>
      <p:ext uri="{BB962C8B-B14F-4D97-AF65-F5344CB8AC3E}">
        <p14:creationId xmlns:p14="http://schemas.microsoft.com/office/powerpoint/2010/main" val="24586970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Process consolidation</a:t>
            </a:r>
            <a:endParaRPr lang="en-GB" dirty="0"/>
          </a:p>
        </p:txBody>
      </p:sp>
      <p:sp>
        <p:nvSpPr>
          <p:cNvPr id="3" name="Content Placeholder 2"/>
          <p:cNvSpPr>
            <a:spLocks noGrp="1"/>
          </p:cNvSpPr>
          <p:nvPr>
            <p:ph idx="1"/>
          </p:nvPr>
        </p:nvSpPr>
        <p:spPr/>
        <p:txBody>
          <a:bodyPr/>
          <a:lstStyle/>
          <a:p>
            <a:r>
              <a:rPr lang="en-US" dirty="0" smtClean="0"/>
              <a:t>Repeat this process with either </a:t>
            </a:r>
            <a:r>
              <a:rPr lang="en-US" dirty="0" err="1" smtClean="0"/>
              <a:t>Niru</a:t>
            </a:r>
            <a:r>
              <a:rPr lang="en-US" dirty="0" smtClean="0"/>
              <a:t> Reid or Paula </a:t>
            </a:r>
            <a:r>
              <a:rPr lang="en-US" dirty="0" err="1" smtClean="0"/>
              <a:t>Kovarik</a:t>
            </a:r>
            <a:endParaRPr lang="en-GB" dirty="0"/>
          </a:p>
        </p:txBody>
      </p:sp>
      <p:sp>
        <p:nvSpPr>
          <p:cNvPr id="5" name="Rectangle 4"/>
          <p:cNvSpPr/>
          <p:nvPr/>
        </p:nvSpPr>
        <p:spPr>
          <a:xfrm>
            <a:off x="795481" y="2528596"/>
            <a:ext cx="3262745" cy="165330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pic>
        <p:nvPicPr>
          <p:cNvPr id="4" name="Picture 3"/>
          <p:cNvPicPr>
            <a:picLocks noChangeAspect="1"/>
          </p:cNvPicPr>
          <p:nvPr/>
        </p:nvPicPr>
        <p:blipFill>
          <a:blip r:embed="rId2"/>
          <a:stretch>
            <a:fillRect/>
          </a:stretch>
        </p:blipFill>
        <p:spPr>
          <a:xfrm>
            <a:off x="1127220" y="2621679"/>
            <a:ext cx="2671657" cy="1502807"/>
          </a:xfrm>
          <a:prstGeom prst="rect">
            <a:avLst/>
          </a:prstGeom>
        </p:spPr>
      </p:pic>
      <p:pic>
        <p:nvPicPr>
          <p:cNvPr id="6" name="Picture 5"/>
          <p:cNvPicPr>
            <a:picLocks noChangeAspect="1"/>
          </p:cNvPicPr>
          <p:nvPr/>
        </p:nvPicPr>
        <p:blipFill>
          <a:blip r:embed="rId3"/>
          <a:stretch>
            <a:fillRect/>
          </a:stretch>
        </p:blipFill>
        <p:spPr>
          <a:xfrm>
            <a:off x="4421647" y="2528596"/>
            <a:ext cx="3279932" cy="1664352"/>
          </a:xfrm>
          <a:prstGeom prst="rect">
            <a:avLst/>
          </a:prstGeom>
        </p:spPr>
      </p:pic>
      <p:pic>
        <p:nvPicPr>
          <p:cNvPr id="7" name="Picture 6"/>
          <p:cNvPicPr>
            <a:picLocks noChangeAspect="1"/>
          </p:cNvPicPr>
          <p:nvPr/>
        </p:nvPicPr>
        <p:blipFill>
          <a:blip r:embed="rId3"/>
          <a:stretch>
            <a:fillRect/>
          </a:stretch>
        </p:blipFill>
        <p:spPr>
          <a:xfrm>
            <a:off x="786887" y="4647548"/>
            <a:ext cx="3279932" cy="1664352"/>
          </a:xfrm>
          <a:prstGeom prst="rect">
            <a:avLst/>
          </a:prstGeom>
        </p:spPr>
      </p:pic>
      <p:pic>
        <p:nvPicPr>
          <p:cNvPr id="8" name="Picture 7"/>
          <p:cNvPicPr>
            <a:picLocks noChangeAspect="1"/>
          </p:cNvPicPr>
          <p:nvPr/>
        </p:nvPicPr>
        <p:blipFill>
          <a:blip r:embed="rId3"/>
          <a:stretch>
            <a:fillRect/>
          </a:stretch>
        </p:blipFill>
        <p:spPr>
          <a:xfrm>
            <a:off x="4430377" y="4638328"/>
            <a:ext cx="3279932" cy="1664352"/>
          </a:xfrm>
          <a:prstGeom prst="rect">
            <a:avLst/>
          </a:prstGeom>
        </p:spPr>
      </p:pic>
      <p:pic>
        <p:nvPicPr>
          <p:cNvPr id="9" name="Picture 8"/>
          <p:cNvPicPr>
            <a:picLocks noChangeAspect="1"/>
          </p:cNvPicPr>
          <p:nvPr/>
        </p:nvPicPr>
        <p:blipFill>
          <a:blip r:embed="rId4"/>
          <a:stretch>
            <a:fillRect/>
          </a:stretch>
        </p:blipFill>
        <p:spPr>
          <a:xfrm>
            <a:off x="4799618" y="2666057"/>
            <a:ext cx="2592764" cy="1458430"/>
          </a:xfrm>
          <a:prstGeom prst="rect">
            <a:avLst/>
          </a:prstGeom>
        </p:spPr>
      </p:pic>
      <p:pic>
        <p:nvPicPr>
          <p:cNvPr id="10" name="Picture 9"/>
          <p:cNvPicPr>
            <a:picLocks noChangeAspect="1"/>
          </p:cNvPicPr>
          <p:nvPr/>
        </p:nvPicPr>
        <p:blipFill>
          <a:blip r:embed="rId5"/>
          <a:stretch>
            <a:fillRect/>
          </a:stretch>
        </p:blipFill>
        <p:spPr>
          <a:xfrm>
            <a:off x="1127221" y="4756727"/>
            <a:ext cx="2524864" cy="1420236"/>
          </a:xfrm>
          <a:prstGeom prst="rect">
            <a:avLst/>
          </a:prstGeom>
        </p:spPr>
      </p:pic>
      <p:pic>
        <p:nvPicPr>
          <p:cNvPr id="11" name="Picture 10"/>
          <p:cNvPicPr>
            <a:picLocks noChangeAspect="1"/>
          </p:cNvPicPr>
          <p:nvPr/>
        </p:nvPicPr>
        <p:blipFill>
          <a:blip r:embed="rId6"/>
          <a:stretch>
            <a:fillRect/>
          </a:stretch>
        </p:blipFill>
        <p:spPr>
          <a:xfrm>
            <a:off x="4855542" y="4788430"/>
            <a:ext cx="2412142" cy="1356830"/>
          </a:xfrm>
          <a:prstGeom prst="rect">
            <a:avLst/>
          </a:prstGeom>
        </p:spPr>
      </p:pic>
    </p:spTree>
    <p:extLst>
      <p:ext uri="{BB962C8B-B14F-4D97-AF65-F5344CB8AC3E}">
        <p14:creationId xmlns:p14="http://schemas.microsoft.com/office/powerpoint/2010/main" val="37597121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143</TotalTime>
  <Words>862</Words>
  <Application>Microsoft Office PowerPoint</Application>
  <PresentationFormat>Widescreen</PresentationFormat>
  <Paragraphs>118</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Textiles Transition Work</vt:lpstr>
      <vt:lpstr>How the  Visual Elements  are used in Textiles</vt:lpstr>
      <vt:lpstr>FIRST TASK: LINE  Research the following artists.  Find at least three examples of their work.   Make a PowerPoint with a slide for each artist. </vt:lpstr>
      <vt:lpstr>VOCABULARY WORK  List words that come to mind when you look at their work.  Think about: How would you describe it? What inspires them?</vt:lpstr>
      <vt:lpstr>INTRODUCTION TO REFERENCING:</vt:lpstr>
      <vt:lpstr>Researching Cas Holmes</vt:lpstr>
      <vt:lpstr>Cas Holmes Research Page</vt:lpstr>
      <vt:lpstr>SECOND TASK:    DRAWING  Drawing is an essential part of the process, the exam board are specifically looking for evidence of drawing throughout your work</vt:lpstr>
      <vt:lpstr>Responding to one of Cas Holmes’ pieces</vt:lpstr>
      <vt:lpstr>Make a double page showing how you made a Cas Holmes inspired piece. </vt:lpstr>
      <vt:lpstr>Process consolidation</vt:lpstr>
    </vt:vector>
  </TitlesOfParts>
  <Company>Brentford School for Girls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Textiles Transition Work</dc:title>
  <dc:creator>Gillian Welsh</dc:creator>
  <cp:lastModifiedBy>Gillian Welsh</cp:lastModifiedBy>
  <cp:revision>3</cp:revision>
  <dcterms:created xsi:type="dcterms:W3CDTF">2020-04-22T09:32:46Z</dcterms:created>
  <dcterms:modified xsi:type="dcterms:W3CDTF">2020-04-22T11:56:18Z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ae28bff-71c8-45f0-930c-ed5f9784e5a4_Enabled">
    <vt:lpwstr>True</vt:lpwstr>
  </property>
  <property fmtid="{D5CDD505-2E9C-101B-9397-08002B2CF9AE}" pid="3" name="MSIP_Label_eae28bff-71c8-45f0-930c-ed5f9784e5a4_SiteId">
    <vt:lpwstr>837bf110-9569-417c-9b23-9b85f60a6428</vt:lpwstr>
  </property>
  <property fmtid="{D5CDD505-2E9C-101B-9397-08002B2CF9AE}" pid="4" name="MSIP_Label_eae28bff-71c8-45f0-930c-ed5f9784e5a4_Owner">
    <vt:lpwstr>gwelsh@brentford.hounslow.sch.uk</vt:lpwstr>
  </property>
  <property fmtid="{D5CDD505-2E9C-101B-9397-08002B2CF9AE}" pid="5" name="MSIP_Label_eae28bff-71c8-45f0-930c-ed5f9784e5a4_SetDate">
    <vt:lpwstr>2020-04-22T09:58:20.2610460Z</vt:lpwstr>
  </property>
  <property fmtid="{D5CDD505-2E9C-101B-9397-08002B2CF9AE}" pid="6" name="MSIP_Label_eae28bff-71c8-45f0-930c-ed5f9784e5a4_Name">
    <vt:lpwstr>General</vt:lpwstr>
  </property>
  <property fmtid="{D5CDD505-2E9C-101B-9397-08002B2CF9AE}" pid="7" name="MSIP_Label_eae28bff-71c8-45f0-930c-ed5f9784e5a4_Application">
    <vt:lpwstr>Microsoft Azure Information Protection</vt:lpwstr>
  </property>
  <property fmtid="{D5CDD505-2E9C-101B-9397-08002B2CF9AE}" pid="8" name="MSIP_Label_eae28bff-71c8-45f0-930c-ed5f9784e5a4_ActionId">
    <vt:lpwstr>7eb6beb1-006e-43c4-8202-cddcb446e400</vt:lpwstr>
  </property>
  <property fmtid="{D5CDD505-2E9C-101B-9397-08002B2CF9AE}" pid="9" name="MSIP_Label_eae28bff-71c8-45f0-930c-ed5f9784e5a4_Extended_MSFT_Method">
    <vt:lpwstr>Automatic</vt:lpwstr>
  </property>
  <property fmtid="{D5CDD505-2E9C-101B-9397-08002B2CF9AE}" pid="10" name="Sensitivity">
    <vt:lpwstr>General</vt:lpwstr>
  </property>
</Properties>
</file>