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32"/>
  </p:notesMasterIdLst>
  <p:handoutMasterIdLst>
    <p:handoutMasterId r:id="rId33"/>
  </p:handoutMasterIdLst>
  <p:sldIdLst>
    <p:sldId id="294" r:id="rId6"/>
    <p:sldId id="263" r:id="rId7"/>
    <p:sldId id="258" r:id="rId8"/>
    <p:sldId id="259" r:id="rId9"/>
    <p:sldId id="260" r:id="rId10"/>
    <p:sldId id="261" r:id="rId11"/>
    <p:sldId id="262" r:id="rId12"/>
    <p:sldId id="264" r:id="rId13"/>
    <p:sldId id="257" r:id="rId14"/>
    <p:sldId id="265" r:id="rId15"/>
    <p:sldId id="266" r:id="rId16"/>
    <p:sldId id="269" r:id="rId17"/>
    <p:sldId id="272" r:id="rId18"/>
    <p:sldId id="276" r:id="rId19"/>
    <p:sldId id="280" r:id="rId20"/>
    <p:sldId id="273" r:id="rId21"/>
    <p:sldId id="274" r:id="rId22"/>
    <p:sldId id="275" r:id="rId23"/>
    <p:sldId id="277" r:id="rId24"/>
    <p:sldId id="278" r:id="rId25"/>
    <p:sldId id="279" r:id="rId26"/>
    <p:sldId id="281" r:id="rId27"/>
    <p:sldId id="282" r:id="rId28"/>
    <p:sldId id="283" r:id="rId29"/>
    <p:sldId id="289" r:id="rId30"/>
    <p:sldId id="290" r:id="rId31"/>
  </p:sldIdLst>
  <p:sldSz cx="9144000" cy="6858000" type="screen4x3"/>
  <p:notesSz cx="6761163" cy="9931400"/>
  <p:defaultTextStyle>
    <a:defPPr>
      <a:defRPr lang="en-GB"/>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en-GB"/>
              <a:t>PPT - AS Calorimetry</a:t>
            </a:r>
          </a:p>
        </p:txBody>
      </p:sp>
      <p:sp>
        <p:nvSpPr>
          <p:cNvPr id="23555" name="Rectangle 3"/>
          <p:cNvSpPr>
            <a:spLocks noGrp="1" noChangeArrowheads="1"/>
          </p:cNvSpPr>
          <p:nvPr>
            <p:ph type="dt" sz="quarter" idx="1"/>
          </p:nvPr>
        </p:nvSpPr>
        <p:spPr bwMode="auto">
          <a:xfrm>
            <a:off x="3829050" y="0"/>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fld id="{6A9509FE-E7AC-49CB-9BBB-6F981DE84CD8}" type="datetime1">
              <a:rPr lang="en-GB"/>
              <a:pPr>
                <a:defRPr/>
              </a:pPr>
              <a:t>27/03/2020</a:t>
            </a:fld>
            <a:endParaRPr lang="en-GB"/>
          </a:p>
        </p:txBody>
      </p:sp>
      <p:sp>
        <p:nvSpPr>
          <p:cNvPr id="23556" name="Rectangle 4"/>
          <p:cNvSpPr>
            <a:spLocks noGrp="1" noChangeArrowheads="1"/>
          </p:cNvSpPr>
          <p:nvPr>
            <p:ph type="ftr" sz="quarter" idx="2"/>
          </p:nvPr>
        </p:nvSpPr>
        <p:spPr bwMode="auto">
          <a:xfrm>
            <a:off x="0" y="9432925"/>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23557" name="Rectangle 5"/>
          <p:cNvSpPr>
            <a:spLocks noGrp="1" noChangeArrowheads="1"/>
          </p:cNvSpPr>
          <p:nvPr>
            <p:ph type="sldNum" sz="quarter" idx="3"/>
          </p:nvPr>
        </p:nvSpPr>
        <p:spPr bwMode="auto">
          <a:xfrm>
            <a:off x="3829050" y="9432925"/>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27EF3371-64BC-4A5C-B13C-78586DF0549E}" type="slidenum">
              <a:rPr lang="en-GB"/>
              <a:pPr>
                <a:defRPr/>
              </a:pPr>
              <a:t>‹#›</a:t>
            </a:fld>
            <a:endParaRPr lang="en-GB"/>
          </a:p>
        </p:txBody>
      </p:sp>
    </p:spTree>
    <p:extLst>
      <p:ext uri="{BB962C8B-B14F-4D97-AF65-F5344CB8AC3E}">
        <p14:creationId xmlns:p14="http://schemas.microsoft.com/office/powerpoint/2010/main" val="3617207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r>
              <a:rPr lang="en-GB"/>
              <a:t>PPT - AS Calorimetry</a:t>
            </a:r>
          </a:p>
        </p:txBody>
      </p:sp>
      <p:sp>
        <p:nvSpPr>
          <p:cNvPr id="26627" name="Rectangle 3"/>
          <p:cNvSpPr>
            <a:spLocks noGrp="1" noChangeArrowheads="1"/>
          </p:cNvSpPr>
          <p:nvPr>
            <p:ph type="dt" idx="1"/>
          </p:nvPr>
        </p:nvSpPr>
        <p:spPr bwMode="auto">
          <a:xfrm>
            <a:off x="3829050" y="0"/>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fld id="{46320710-0479-47D0-8598-7E183569EA63}" type="datetime1">
              <a:rPr lang="en-GB"/>
              <a:pPr>
                <a:defRPr/>
              </a:pPr>
              <a:t>27/03/2020</a:t>
            </a:fld>
            <a:endParaRPr lang="en-GB"/>
          </a:p>
        </p:txBody>
      </p:sp>
      <p:sp>
        <p:nvSpPr>
          <p:cNvPr id="40964" name="Rectangle 4"/>
          <p:cNvSpPr>
            <a:spLocks noGrp="1" noRot="1" noChangeAspect="1" noChangeArrowheads="1" noTextEdit="1"/>
          </p:cNvSpPr>
          <p:nvPr>
            <p:ph type="sldImg" idx="2"/>
          </p:nvPr>
        </p:nvSpPr>
        <p:spPr bwMode="auto">
          <a:xfrm>
            <a:off x="898525" y="744538"/>
            <a:ext cx="4964113" cy="3724275"/>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26629" name="Rectangle 5"/>
          <p:cNvSpPr>
            <a:spLocks noGrp="1" noChangeArrowheads="1"/>
          </p:cNvSpPr>
          <p:nvPr>
            <p:ph type="body" sz="quarter" idx="3"/>
          </p:nvPr>
        </p:nvSpPr>
        <p:spPr bwMode="auto">
          <a:xfrm>
            <a:off x="676275" y="4718050"/>
            <a:ext cx="5408613" cy="44688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6630" name="Rectangle 6"/>
          <p:cNvSpPr>
            <a:spLocks noGrp="1" noChangeArrowheads="1"/>
          </p:cNvSpPr>
          <p:nvPr>
            <p:ph type="ftr" sz="quarter" idx="4"/>
          </p:nvPr>
        </p:nvSpPr>
        <p:spPr bwMode="auto">
          <a:xfrm>
            <a:off x="0" y="9432925"/>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26631" name="Rectangle 7"/>
          <p:cNvSpPr>
            <a:spLocks noGrp="1" noChangeArrowheads="1"/>
          </p:cNvSpPr>
          <p:nvPr>
            <p:ph type="sldNum" sz="quarter" idx="5"/>
          </p:nvPr>
        </p:nvSpPr>
        <p:spPr bwMode="auto">
          <a:xfrm>
            <a:off x="3829050" y="9432925"/>
            <a:ext cx="2930525"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447FAFA8-B556-4BB3-81DB-0BC199B6DDD7}" type="slidenum">
              <a:rPr lang="en-GB"/>
              <a:pPr>
                <a:defRPr/>
              </a:pPr>
              <a:t>‹#›</a:t>
            </a:fld>
            <a:endParaRPr lang="en-GB"/>
          </a:p>
        </p:txBody>
      </p:sp>
    </p:spTree>
    <p:extLst>
      <p:ext uri="{BB962C8B-B14F-4D97-AF65-F5344CB8AC3E}">
        <p14:creationId xmlns:p14="http://schemas.microsoft.com/office/powerpoint/2010/main" val="3049735101"/>
      </p:ext>
    </p:extLst>
  </p:cSld>
  <p:clrMap bg1="lt1" tx1="dk1" bg2="lt2" tx2="dk2" accent1="accent1" accent2="accent2" accent3="accent3" accent4="accent4" accent5="accent5" accent6="accent6" hlink="hlink" folHlink="folHlink"/>
  <p:hf ftr="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mtClean="0">
                <a:solidFill>
                  <a:srgbClr val="000000"/>
                </a:solidFill>
                <a:latin typeface="Arial" charset="0"/>
              </a:rPr>
              <a:t>Chemsheets AS006 (Electron arrangement)</a:t>
            </a:r>
          </a:p>
        </p:txBody>
      </p:sp>
      <p:sp>
        <p:nvSpPr>
          <p:cNvPr id="41987" name="Rectangle 3"/>
          <p:cNvSpPr>
            <a:spLocks noGrp="1" noChangeArrowheads="1"/>
          </p:cNvSpPr>
          <p:nvPr>
            <p:ph type="dt" sz="quarter" idx="1"/>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41C3D60E-D551-4841-AB82-37ED3C386653}" type="datetime1">
              <a:rPr lang="en-GB" altLang="en-US" smtClean="0">
                <a:solidFill>
                  <a:srgbClr val="000000"/>
                </a:solidFill>
                <a:latin typeface="Arial" charset="0"/>
              </a:rPr>
              <a:pPr eaLnBrk="1" hangingPunct="1"/>
              <a:t>27/03/2020</a:t>
            </a:fld>
            <a:endParaRPr lang="en-GB" altLang="en-US" smtClean="0">
              <a:solidFill>
                <a:srgbClr val="000000"/>
              </a:solidFill>
              <a:latin typeface="Arial" charset="0"/>
            </a:endParaRPr>
          </a:p>
        </p:txBody>
      </p:sp>
      <p:sp>
        <p:nvSpPr>
          <p:cNvPr id="41988" name="Rectangle 7"/>
          <p:cNvSpPr>
            <a:spLocks noGrp="1" noChangeArrowheads="1"/>
          </p:cNvSpPr>
          <p:nvPr>
            <p:ph type="sldNum" sz="quarter" idx="5"/>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87280114-4AA2-4D1B-BB72-0B588D0FBCF9}" type="slidenum">
              <a:rPr lang="en-GB" altLang="en-US" smtClean="0">
                <a:solidFill>
                  <a:srgbClr val="000000"/>
                </a:solidFill>
                <a:latin typeface="Arial" charset="0"/>
              </a:rPr>
              <a:pPr eaLnBrk="1" hangingPunct="1"/>
              <a:t>1</a:t>
            </a:fld>
            <a:endParaRPr lang="en-GB" altLang="en-US" smtClean="0">
              <a:solidFill>
                <a:srgbClr val="000000"/>
              </a:solidFill>
              <a:latin typeface="Arial" charset="0"/>
            </a:endParaRPr>
          </a:p>
        </p:txBody>
      </p:sp>
      <p:sp>
        <p:nvSpPr>
          <p:cNvPr id="41989" name="Rectangle 2"/>
          <p:cNvSpPr>
            <a:spLocks noGrp="1" noRot="1" noChangeAspect="1" noChangeArrowheads="1" noTextEdit="1"/>
          </p:cNvSpPr>
          <p:nvPr>
            <p:ph type="sldImg"/>
          </p:nvPr>
        </p:nvSpPr>
        <p:spPr>
          <a:ln/>
        </p:spPr>
      </p:sp>
      <p:sp>
        <p:nvSpPr>
          <p:cNvPr id="4199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mtClean="0">
                <a:latin typeface="Arial" charset="0"/>
              </a:rPr>
              <a:t>PPT - AS Calorimetry</a:t>
            </a:r>
          </a:p>
        </p:txBody>
      </p:sp>
      <p:sp>
        <p:nvSpPr>
          <p:cNvPr id="43011" name="Rectangle 3"/>
          <p:cNvSpPr>
            <a:spLocks noGrp="1" noChangeArrowheads="1"/>
          </p:cNvSpPr>
          <p:nvPr>
            <p:ph type="dt" sz="quarter" idx="1"/>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D92FF9DD-079C-4BD1-9930-43DFB865429C}" type="datetime1">
              <a:rPr lang="en-GB" altLang="en-US" smtClean="0">
                <a:latin typeface="Arial" charset="0"/>
              </a:rPr>
              <a:pPr eaLnBrk="1" hangingPunct="1"/>
              <a:t>27/03/2020</a:t>
            </a:fld>
            <a:endParaRPr lang="en-GB" altLang="en-US" smtClean="0">
              <a:latin typeface="Arial" charset="0"/>
            </a:endParaRPr>
          </a:p>
        </p:txBody>
      </p:sp>
      <p:sp>
        <p:nvSpPr>
          <p:cNvPr id="43012" name="Rectangle 7"/>
          <p:cNvSpPr>
            <a:spLocks noGrp="1" noChangeArrowheads="1"/>
          </p:cNvSpPr>
          <p:nvPr>
            <p:ph type="sldNum" sz="quarter" idx="5"/>
          </p:nvPr>
        </p:nvSpPr>
        <p:spPr>
          <a:noFill/>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2A5EEA3F-4891-4741-86F4-8A9271AFFCA7}" type="slidenum">
              <a:rPr lang="en-GB" altLang="en-US" smtClean="0">
                <a:latin typeface="Arial" charset="0"/>
              </a:rPr>
              <a:pPr eaLnBrk="1" hangingPunct="1"/>
              <a:t>2</a:t>
            </a:fld>
            <a:endParaRPr lang="en-GB" altLang="en-US" smtClean="0">
              <a:latin typeface="Arial" charset="0"/>
            </a:endParaRPr>
          </a:p>
        </p:txBody>
      </p:sp>
      <p:sp>
        <p:nvSpPr>
          <p:cNvPr id="43013" name="Rectangle 2"/>
          <p:cNvSpPr>
            <a:spLocks noGrp="1" noRot="1" noChangeAspect="1" noChangeArrowheads="1" noTextEdit="1"/>
          </p:cNvSpPr>
          <p:nvPr>
            <p:ph type="sldImg"/>
          </p:nvPr>
        </p:nvSpPr>
        <p:spPr>
          <a:ln/>
        </p:spPr>
      </p:sp>
      <p:sp>
        <p:nvSpPr>
          <p:cNvPr id="4301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9BD66F0-FD52-41F1-A66A-CB4BE6F6BD65}" type="slidenum">
              <a:rPr lang="en-GB"/>
              <a:pPr>
                <a:defRPr/>
              </a:pPr>
              <a:t>‹#›</a:t>
            </a:fld>
            <a:endParaRPr lang="en-GB"/>
          </a:p>
        </p:txBody>
      </p:sp>
    </p:spTree>
    <p:extLst>
      <p:ext uri="{BB962C8B-B14F-4D97-AF65-F5344CB8AC3E}">
        <p14:creationId xmlns:p14="http://schemas.microsoft.com/office/powerpoint/2010/main" val="2551018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D7808E0-9582-4A28-9816-AF3664E67B4E}" type="slidenum">
              <a:rPr lang="en-GB"/>
              <a:pPr>
                <a:defRPr/>
              </a:pPr>
              <a:t>‹#›</a:t>
            </a:fld>
            <a:endParaRPr lang="en-GB"/>
          </a:p>
        </p:txBody>
      </p:sp>
    </p:spTree>
    <p:extLst>
      <p:ext uri="{BB962C8B-B14F-4D97-AF65-F5344CB8AC3E}">
        <p14:creationId xmlns:p14="http://schemas.microsoft.com/office/powerpoint/2010/main" val="2465824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9248E3A-371C-490F-BB6C-51DEBFDA2FCD}" type="slidenum">
              <a:rPr lang="en-GB"/>
              <a:pPr>
                <a:defRPr/>
              </a:pPr>
              <a:t>‹#›</a:t>
            </a:fld>
            <a:endParaRPr lang="en-GB"/>
          </a:p>
        </p:txBody>
      </p:sp>
    </p:spTree>
    <p:extLst>
      <p:ext uri="{BB962C8B-B14F-4D97-AF65-F5344CB8AC3E}">
        <p14:creationId xmlns:p14="http://schemas.microsoft.com/office/powerpoint/2010/main" val="4272373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41E1ECE-471B-43D7-995B-21382964B371}" type="slidenum">
              <a:rPr lang="en-GB"/>
              <a:pPr>
                <a:defRPr/>
              </a:pPr>
              <a:t>‹#›</a:t>
            </a:fld>
            <a:endParaRPr lang="en-GB"/>
          </a:p>
        </p:txBody>
      </p:sp>
    </p:spTree>
    <p:extLst>
      <p:ext uri="{BB962C8B-B14F-4D97-AF65-F5344CB8AC3E}">
        <p14:creationId xmlns:p14="http://schemas.microsoft.com/office/powerpoint/2010/main" val="2917855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282E3C6E-AE5A-489A-AF9D-A5DD25B97A5C}" type="slidenum">
              <a:rPr lang="en-GB"/>
              <a:pPr>
                <a:defRPr/>
              </a:pPr>
              <a:t>‹#›</a:t>
            </a:fld>
            <a:endParaRPr lang="en-GB"/>
          </a:p>
        </p:txBody>
      </p:sp>
    </p:spTree>
    <p:extLst>
      <p:ext uri="{BB962C8B-B14F-4D97-AF65-F5344CB8AC3E}">
        <p14:creationId xmlns:p14="http://schemas.microsoft.com/office/powerpoint/2010/main" val="1494608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876AF71B-F405-4D3C-9644-B4FF3C263D68}" type="slidenum">
              <a:rPr lang="en-GB"/>
              <a:pPr>
                <a:defRPr/>
              </a:pPr>
              <a:t>‹#›</a:t>
            </a:fld>
            <a:endParaRPr lang="en-GB"/>
          </a:p>
        </p:txBody>
      </p:sp>
    </p:spTree>
    <p:extLst>
      <p:ext uri="{BB962C8B-B14F-4D97-AF65-F5344CB8AC3E}">
        <p14:creationId xmlns:p14="http://schemas.microsoft.com/office/powerpoint/2010/main" val="3644851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F4AE7DAE-C45C-400F-99F2-1AA9EB37D7D4}" type="slidenum">
              <a:rPr lang="en-GB"/>
              <a:pPr>
                <a:defRPr/>
              </a:pPr>
              <a:t>‹#›</a:t>
            </a:fld>
            <a:endParaRPr lang="en-GB"/>
          </a:p>
        </p:txBody>
      </p:sp>
    </p:spTree>
    <p:extLst>
      <p:ext uri="{BB962C8B-B14F-4D97-AF65-F5344CB8AC3E}">
        <p14:creationId xmlns:p14="http://schemas.microsoft.com/office/powerpoint/2010/main" val="953907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68E1BCD-56B9-4C39-9DFB-8304718F934D}" type="slidenum">
              <a:rPr lang="en-GB"/>
              <a:pPr>
                <a:defRPr/>
              </a:pPr>
              <a:t>‹#›</a:t>
            </a:fld>
            <a:endParaRPr lang="en-GB"/>
          </a:p>
        </p:txBody>
      </p:sp>
    </p:spTree>
    <p:extLst>
      <p:ext uri="{BB962C8B-B14F-4D97-AF65-F5344CB8AC3E}">
        <p14:creationId xmlns:p14="http://schemas.microsoft.com/office/powerpoint/2010/main" val="1471532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4031D32-5FBC-4955-A7C4-633A25D49712}" type="slidenum">
              <a:rPr lang="en-GB"/>
              <a:pPr>
                <a:defRPr/>
              </a:pPr>
              <a:t>‹#›</a:t>
            </a:fld>
            <a:endParaRPr lang="en-GB"/>
          </a:p>
        </p:txBody>
      </p:sp>
    </p:spTree>
    <p:extLst>
      <p:ext uri="{BB962C8B-B14F-4D97-AF65-F5344CB8AC3E}">
        <p14:creationId xmlns:p14="http://schemas.microsoft.com/office/powerpoint/2010/main" val="1064802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CD8B732-9F1D-4DAD-8ABD-30BFCAFB3E50}" type="slidenum">
              <a:rPr lang="en-GB"/>
              <a:pPr>
                <a:defRPr/>
              </a:pPr>
              <a:t>‹#›</a:t>
            </a:fld>
            <a:endParaRPr lang="en-GB"/>
          </a:p>
        </p:txBody>
      </p:sp>
    </p:spTree>
    <p:extLst>
      <p:ext uri="{BB962C8B-B14F-4D97-AF65-F5344CB8AC3E}">
        <p14:creationId xmlns:p14="http://schemas.microsoft.com/office/powerpoint/2010/main" val="2482783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BAF98C3-4965-4A47-9A11-1ACD289D66CE}" type="slidenum">
              <a:rPr lang="en-GB"/>
              <a:pPr>
                <a:defRPr/>
              </a:pPr>
              <a:t>‹#›</a:t>
            </a:fld>
            <a:endParaRPr lang="en-GB"/>
          </a:p>
        </p:txBody>
      </p:sp>
    </p:spTree>
    <p:extLst>
      <p:ext uri="{BB962C8B-B14F-4D97-AF65-F5344CB8AC3E}">
        <p14:creationId xmlns:p14="http://schemas.microsoft.com/office/powerpoint/2010/main" val="2618970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pPr>
              <a:defRPr/>
            </a:pPr>
            <a:fld id="{9614D30F-9F3E-4480-97B6-44469DE15325}" type="slidenum">
              <a:rPr lang="en-GB"/>
              <a:pPr>
                <a:defRPr/>
              </a:pPr>
              <a:t>‹#›</a:t>
            </a:fld>
            <a:endParaRPr lang="en-GB"/>
          </a:p>
        </p:txBody>
      </p:sp>
    </p:spTree>
    <p:extLst>
      <p:ext uri="{BB962C8B-B14F-4D97-AF65-F5344CB8AC3E}">
        <p14:creationId xmlns:p14="http://schemas.microsoft.com/office/powerpoint/2010/main" val="1303213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01D754B0-68A1-4244-9336-6394B117CF28}" type="slidenum">
              <a:rPr lang="en-GB"/>
              <a:pPr>
                <a:defRPr/>
              </a:pPr>
              <a:t>‹#›</a:t>
            </a:fld>
            <a:endParaRPr lang="en-GB"/>
          </a:p>
        </p:txBody>
      </p:sp>
    </p:spTree>
    <p:extLst>
      <p:ext uri="{BB962C8B-B14F-4D97-AF65-F5344CB8AC3E}">
        <p14:creationId xmlns:p14="http://schemas.microsoft.com/office/powerpoint/2010/main" val="7841361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Tahoma" pitchFamily="34" charset="0"/>
              </a:defRPr>
            </a:lvl1pPr>
          </a:lstStyle>
          <a:p>
            <a:pPr>
              <a:defRPr/>
            </a:pPr>
            <a:fld id="{D6698701-8D85-4981-84BB-B7FF6F166263}" type="slidenum">
              <a:rPr lang="en-US"/>
              <a:pPr>
                <a:defRPr/>
              </a:pPr>
              <a:t>‹#›</a:t>
            </a:fld>
            <a:endParaRPr lang="en-US"/>
          </a:p>
        </p:txBody>
      </p:sp>
    </p:spTree>
    <p:extLst>
      <p:ext uri="{BB962C8B-B14F-4D97-AF65-F5344CB8AC3E}">
        <p14:creationId xmlns:p14="http://schemas.microsoft.com/office/powerpoint/2010/main" val="1665723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Tahoma" pitchFamily="34" charset="0"/>
              </a:defRPr>
            </a:lvl1pPr>
          </a:lstStyle>
          <a:p>
            <a:pPr>
              <a:defRPr/>
            </a:pPr>
            <a:fld id="{E84EC969-8F18-494E-863E-85D2CADB8AB6}" type="slidenum">
              <a:rPr lang="en-US"/>
              <a:pPr>
                <a:defRPr/>
              </a:pPr>
              <a:t>‹#›</a:t>
            </a:fld>
            <a:endParaRPr lang="en-US"/>
          </a:p>
        </p:txBody>
      </p:sp>
    </p:spTree>
    <p:extLst>
      <p:ext uri="{BB962C8B-B14F-4D97-AF65-F5344CB8AC3E}">
        <p14:creationId xmlns:p14="http://schemas.microsoft.com/office/powerpoint/2010/main" val="30529290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Tahoma" pitchFamily="34" charset="0"/>
              </a:defRPr>
            </a:lvl1pPr>
          </a:lstStyle>
          <a:p>
            <a:pPr>
              <a:defRPr/>
            </a:pPr>
            <a:fld id="{734FA4AC-7745-4CE1-B988-D11E2380D858}" type="slidenum">
              <a:rPr lang="en-US"/>
              <a:pPr>
                <a:defRPr/>
              </a:pPr>
              <a:t>‹#›</a:t>
            </a:fld>
            <a:endParaRPr lang="en-US"/>
          </a:p>
        </p:txBody>
      </p:sp>
    </p:spTree>
    <p:extLst>
      <p:ext uri="{BB962C8B-B14F-4D97-AF65-F5344CB8AC3E}">
        <p14:creationId xmlns:p14="http://schemas.microsoft.com/office/powerpoint/2010/main" val="4083684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atin typeface="Tahoma" pitchFamily="34" charset="0"/>
              </a:defRPr>
            </a:lvl1pPr>
          </a:lstStyle>
          <a:p>
            <a:pPr>
              <a:defRPr/>
            </a:pPr>
            <a:fld id="{25CC5765-7993-442D-BD19-3F125BAFCCD0}" type="slidenum">
              <a:rPr lang="en-US"/>
              <a:pPr>
                <a:defRPr/>
              </a:pPr>
              <a:t>‹#›</a:t>
            </a:fld>
            <a:endParaRPr lang="en-US"/>
          </a:p>
        </p:txBody>
      </p:sp>
    </p:spTree>
    <p:extLst>
      <p:ext uri="{BB962C8B-B14F-4D97-AF65-F5344CB8AC3E}">
        <p14:creationId xmlns:p14="http://schemas.microsoft.com/office/powerpoint/2010/main" val="15760781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atin typeface="Tahoma" pitchFamily="34" charset="0"/>
              </a:defRPr>
            </a:lvl1pPr>
          </a:lstStyle>
          <a:p>
            <a:pPr>
              <a:defRPr/>
            </a:pPr>
            <a:fld id="{F4D1BC32-2FA1-4EC0-9C87-5E1046D4F9A1}" type="slidenum">
              <a:rPr lang="en-US"/>
              <a:pPr>
                <a:defRPr/>
              </a:pPr>
              <a:t>‹#›</a:t>
            </a:fld>
            <a:endParaRPr lang="en-US"/>
          </a:p>
        </p:txBody>
      </p:sp>
    </p:spTree>
    <p:extLst>
      <p:ext uri="{BB962C8B-B14F-4D97-AF65-F5344CB8AC3E}">
        <p14:creationId xmlns:p14="http://schemas.microsoft.com/office/powerpoint/2010/main" val="19207390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atin typeface="Tahoma" pitchFamily="34" charset="0"/>
              </a:defRPr>
            </a:lvl1pPr>
          </a:lstStyle>
          <a:p>
            <a:pPr>
              <a:defRPr/>
            </a:pPr>
            <a:fld id="{9AB0CDAD-7BCD-4CEA-A1B3-4B30C8E833F3}" type="slidenum">
              <a:rPr lang="en-US"/>
              <a:pPr>
                <a:defRPr/>
              </a:pPr>
              <a:t>‹#›</a:t>
            </a:fld>
            <a:endParaRPr lang="en-US"/>
          </a:p>
        </p:txBody>
      </p:sp>
    </p:spTree>
    <p:extLst>
      <p:ext uri="{BB962C8B-B14F-4D97-AF65-F5344CB8AC3E}">
        <p14:creationId xmlns:p14="http://schemas.microsoft.com/office/powerpoint/2010/main" val="9576702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atin typeface="Tahoma" pitchFamily="34" charset="0"/>
              </a:defRPr>
            </a:lvl1pPr>
          </a:lstStyle>
          <a:p>
            <a:pPr>
              <a:defRPr/>
            </a:pPr>
            <a:fld id="{26498DAC-FAF2-43F7-BE3A-696A5E0E4C67}" type="slidenum">
              <a:rPr lang="en-US"/>
              <a:pPr>
                <a:defRPr/>
              </a:pPr>
              <a:t>‹#›</a:t>
            </a:fld>
            <a:endParaRPr lang="en-US"/>
          </a:p>
        </p:txBody>
      </p:sp>
    </p:spTree>
    <p:extLst>
      <p:ext uri="{BB962C8B-B14F-4D97-AF65-F5344CB8AC3E}">
        <p14:creationId xmlns:p14="http://schemas.microsoft.com/office/powerpoint/2010/main" val="3533929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atin typeface="Tahoma" pitchFamily="34" charset="0"/>
              </a:defRPr>
            </a:lvl1pPr>
          </a:lstStyle>
          <a:p>
            <a:pPr>
              <a:defRPr/>
            </a:pPr>
            <a:fld id="{6470D199-DF30-4504-80F0-B044EA2B92CE}" type="slidenum">
              <a:rPr lang="en-US"/>
              <a:pPr>
                <a:defRPr/>
              </a:pPr>
              <a:t>‹#›</a:t>
            </a:fld>
            <a:endParaRPr lang="en-US"/>
          </a:p>
        </p:txBody>
      </p:sp>
    </p:spTree>
    <p:extLst>
      <p:ext uri="{BB962C8B-B14F-4D97-AF65-F5344CB8AC3E}">
        <p14:creationId xmlns:p14="http://schemas.microsoft.com/office/powerpoint/2010/main" val="21880223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atin typeface="Tahoma" pitchFamily="34" charset="0"/>
              </a:defRPr>
            </a:lvl1pPr>
          </a:lstStyle>
          <a:p>
            <a:pPr>
              <a:defRPr/>
            </a:pPr>
            <a:fld id="{2C1C6923-33AE-47FE-B3DD-9CC44CD30007}" type="slidenum">
              <a:rPr lang="en-US"/>
              <a:pPr>
                <a:defRPr/>
              </a:pPr>
              <a:t>‹#›</a:t>
            </a:fld>
            <a:endParaRPr lang="en-US"/>
          </a:p>
        </p:txBody>
      </p:sp>
    </p:spTree>
    <p:extLst>
      <p:ext uri="{BB962C8B-B14F-4D97-AF65-F5344CB8AC3E}">
        <p14:creationId xmlns:p14="http://schemas.microsoft.com/office/powerpoint/2010/main" val="3310785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Tahoma" pitchFamily="34" charset="0"/>
              </a:defRPr>
            </a:lvl1pPr>
          </a:lstStyle>
          <a:p>
            <a:pPr>
              <a:defRPr/>
            </a:pPr>
            <a:fld id="{A7E09BCC-E018-481E-BECF-BE9ED7AB59E9}" type="slidenum">
              <a:rPr lang="en-US"/>
              <a:pPr>
                <a:defRPr/>
              </a:pPr>
              <a:t>‹#›</a:t>
            </a:fld>
            <a:endParaRPr lang="en-US"/>
          </a:p>
        </p:txBody>
      </p:sp>
    </p:spTree>
    <p:extLst>
      <p:ext uri="{BB962C8B-B14F-4D97-AF65-F5344CB8AC3E}">
        <p14:creationId xmlns:p14="http://schemas.microsoft.com/office/powerpoint/2010/main" val="23573466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p:txBody>
          <a:bodyPr/>
          <a:lstStyle>
            <a:lvl1pPr>
              <a:defRPr>
                <a:latin typeface="Tahoma" pitchFamily="34"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latin typeface="Tahoma" pitchFamily="34"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atin typeface="Tahoma" pitchFamily="34" charset="0"/>
              </a:defRPr>
            </a:lvl1pPr>
          </a:lstStyle>
          <a:p>
            <a:pPr>
              <a:defRPr/>
            </a:pPr>
            <a:fld id="{B17473EB-9520-448E-852D-521A7887755E}" type="slidenum">
              <a:rPr lang="en-US"/>
              <a:pPr>
                <a:defRPr/>
              </a:pPr>
              <a:t>‹#›</a:t>
            </a:fld>
            <a:endParaRPr lang="en-US"/>
          </a:p>
        </p:txBody>
      </p:sp>
    </p:spTree>
    <p:extLst>
      <p:ext uri="{BB962C8B-B14F-4D97-AF65-F5344CB8AC3E}">
        <p14:creationId xmlns:p14="http://schemas.microsoft.com/office/powerpoint/2010/main" val="3240510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2A6D6194-2CAF-4900-BB10-F987AD0C99EE}"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defRPr>
            </a:lvl1pPr>
          </a:lstStyle>
          <a:p>
            <a:pPr>
              <a:defRPr/>
            </a:pPr>
            <a:fld id="{47836DC2-3356-4342-8CFF-3239A36A615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A3A3E0"/>
            </a:gs>
            <a:gs pos="25000">
              <a:srgbClr val="21D6E0"/>
            </a:gs>
            <a:gs pos="75000">
              <a:srgbClr val="0087E6"/>
            </a:gs>
            <a:gs pos="100000">
              <a:srgbClr val="005CBF"/>
            </a:gs>
          </a:gsLst>
          <a:path path="rect">
            <a:fillToRect l="100000" t="100000"/>
          </a:path>
        </a:gradFill>
        <a:effectLst/>
      </p:bgPr>
    </p:bg>
    <p:spTree>
      <p:nvGrpSpPr>
        <p:cNvPr id="1" name=""/>
        <p:cNvGrpSpPr/>
        <p:nvPr/>
      </p:nvGrpSpPr>
      <p:grpSpPr>
        <a:xfrm>
          <a:off x="0" y="0"/>
          <a:ext cx="0" cy="0"/>
          <a:chOff x="0" y="0"/>
          <a:chExt cx="0" cy="0"/>
        </a:xfrm>
      </p:grpSpPr>
      <p:sp>
        <p:nvSpPr>
          <p:cNvPr id="2" name="Rectangle 1"/>
          <p:cNvSpPr/>
          <p:nvPr/>
        </p:nvSpPr>
        <p:spPr>
          <a:xfrm>
            <a:off x="467544" y="3154615"/>
            <a:ext cx="8424936" cy="1323439"/>
          </a:xfrm>
          <a:prstGeom prst="rect">
            <a:avLst/>
          </a:prstGeom>
          <a:noFill/>
        </p:spPr>
        <p:txBody>
          <a:bodyPr>
            <a:spAutoFit/>
          </a:bodyPr>
          <a:lstStyle/>
          <a:p>
            <a:pPr algn="ctr">
              <a:defRPr/>
            </a:pPr>
            <a:r>
              <a:rPr lang="en-US" sz="8000" b="1" dirty="0">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Arial" charset="0"/>
              </a:rPr>
              <a:t>CALORIMETRY</a:t>
            </a:r>
          </a:p>
        </p:txBody>
      </p:sp>
      <p:pic>
        <p:nvPicPr>
          <p:cNvPr id="14339" name="Picture 6" descr="MC90023895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7450" y="790575"/>
            <a:ext cx="1152525" cy="120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0"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
        <p:nvSpPr>
          <p:cNvPr id="6" name="Rectangle 5"/>
          <p:cNvSpPr/>
          <p:nvPr/>
        </p:nvSpPr>
        <p:spPr>
          <a:xfrm>
            <a:off x="1763688" y="1132310"/>
            <a:ext cx="6596176" cy="523220"/>
          </a:xfrm>
          <a:prstGeom prst="rect">
            <a:avLst/>
          </a:prstGeom>
          <a:noFill/>
        </p:spPr>
        <p:txBody>
          <a:bodyPr>
            <a:spAutoFit/>
          </a:bodyPr>
          <a:lstStyle/>
          <a:p>
            <a:pPr algn="ctr">
              <a:defRPr/>
            </a:pPr>
            <a:r>
              <a:rPr lang="en-US" sz="28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charset="0"/>
              </a:rPr>
              <a:t>www.</a:t>
            </a:r>
            <a:r>
              <a:rPr lang="en-US" sz="2800" b="1" cap="all" dirty="0">
                <a:ln w="9000" cmpd="sng">
                  <a:solidFill>
                    <a:srgbClr val="FF0000"/>
                  </a:solidFill>
                  <a:prstDash val="solid"/>
                </a:ln>
                <a:solidFill>
                  <a:srgbClr val="FF0000"/>
                </a:solidFill>
                <a:effectLst>
                  <a:reflection blurRad="12700" stA="28000" endPos="45000" dist="1000" dir="5400000" sy="-100000" algn="bl" rotWithShape="0"/>
                </a:effectLst>
                <a:latin typeface="Arial" charset="0"/>
              </a:rPr>
              <a:t>CHEMSHEETS</a:t>
            </a:r>
            <a:r>
              <a:rPr lang="en-US" sz="28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charset="0"/>
              </a:rPr>
              <a:t>.co.uk</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subTitle" idx="1"/>
          </p:nvPr>
        </p:nvSpPr>
        <p:spPr>
          <a:xfrm>
            <a:off x="2484438" y="620713"/>
            <a:ext cx="3311525" cy="720725"/>
          </a:xfrm>
        </p:spPr>
        <p:txBody>
          <a:bodyPr/>
          <a:lstStyle/>
          <a:p>
            <a:pPr algn="l" eaLnBrk="1" hangingPunct="1">
              <a:lnSpc>
                <a:spcPct val="90000"/>
              </a:lnSpc>
            </a:pPr>
            <a:r>
              <a:rPr lang="en-GB" altLang="en-US" sz="3600" smtClean="0">
                <a:latin typeface="Tahoma" pitchFamily="34" charset="0"/>
              </a:rPr>
              <a:t>1 g of water</a:t>
            </a:r>
          </a:p>
        </p:txBody>
      </p:sp>
      <p:sp>
        <p:nvSpPr>
          <p:cNvPr id="15363" name="AutoShape 3"/>
          <p:cNvSpPr>
            <a:spLocks noChangeArrowheads="1"/>
          </p:cNvSpPr>
          <p:nvPr/>
        </p:nvSpPr>
        <p:spPr bwMode="auto">
          <a:xfrm>
            <a:off x="539750" y="620713"/>
            <a:ext cx="1223963" cy="1152525"/>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15364" name="Rectangle 4"/>
          <p:cNvSpPr>
            <a:spLocks noChangeArrowheads="1"/>
          </p:cNvSpPr>
          <p:nvPr/>
        </p:nvSpPr>
        <p:spPr bwMode="auto">
          <a:xfrm>
            <a:off x="2301875" y="1341438"/>
            <a:ext cx="4141788"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15365" name="Rectangle 5"/>
          <p:cNvSpPr>
            <a:spLocks noChangeArrowheads="1"/>
          </p:cNvSpPr>
          <p:nvPr/>
        </p:nvSpPr>
        <p:spPr bwMode="auto">
          <a:xfrm>
            <a:off x="6156325" y="1341438"/>
            <a:ext cx="223202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4.18 J </a:t>
            </a:r>
            <a:endParaRPr lang="en-US" altLang="en-US" sz="1000">
              <a:solidFill>
                <a:schemeClr val="accent2"/>
              </a:solidFill>
            </a:endParaRPr>
          </a:p>
        </p:txBody>
      </p:sp>
      <p:sp>
        <p:nvSpPr>
          <p:cNvPr id="15366" name="Line 6"/>
          <p:cNvSpPr>
            <a:spLocks noChangeShapeType="1"/>
          </p:cNvSpPr>
          <p:nvPr/>
        </p:nvSpPr>
        <p:spPr bwMode="auto">
          <a:xfrm>
            <a:off x="0" y="2636838"/>
            <a:ext cx="914400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5367" name="Rectangle 7"/>
          <p:cNvSpPr>
            <a:spLocks noChangeArrowheads="1"/>
          </p:cNvSpPr>
          <p:nvPr/>
        </p:nvSpPr>
        <p:spPr bwMode="auto">
          <a:xfrm>
            <a:off x="6011863" y="549275"/>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 </a:t>
            </a:r>
            <a:r>
              <a:rPr lang="en-US" altLang="en-US" sz="3600"/>
              <a:t>ºC  hotter</a:t>
            </a:r>
          </a:p>
        </p:txBody>
      </p:sp>
      <p:sp>
        <p:nvSpPr>
          <p:cNvPr id="9224" name="Rectangle 8"/>
          <p:cNvSpPr>
            <a:spLocks noChangeArrowheads="1"/>
          </p:cNvSpPr>
          <p:nvPr/>
        </p:nvSpPr>
        <p:spPr bwMode="auto">
          <a:xfrm>
            <a:off x="5795963" y="4437063"/>
            <a:ext cx="29860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3600">
                <a:solidFill>
                  <a:schemeClr val="accent2"/>
                </a:solidFill>
              </a:rPr>
              <a:t>= 8.36 J </a:t>
            </a:r>
            <a:endParaRPr lang="en-US" altLang="en-US" sz="1000">
              <a:solidFill>
                <a:schemeClr val="accent2"/>
              </a:solidFill>
            </a:endParaRPr>
          </a:p>
        </p:txBody>
      </p:sp>
      <p:sp>
        <p:nvSpPr>
          <p:cNvPr id="9225" name="Rectangle 9"/>
          <p:cNvSpPr>
            <a:spLocks noChangeArrowheads="1"/>
          </p:cNvSpPr>
          <p:nvPr/>
        </p:nvSpPr>
        <p:spPr bwMode="auto">
          <a:xfrm>
            <a:off x="2451100" y="3068638"/>
            <a:ext cx="331152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lnSpc>
                <a:spcPct val="90000"/>
              </a:lnSpc>
              <a:spcBef>
                <a:spcPct val="20000"/>
              </a:spcBef>
            </a:pPr>
            <a:r>
              <a:rPr lang="en-GB" altLang="en-US" sz="3600"/>
              <a:t>1 g of water</a:t>
            </a:r>
          </a:p>
        </p:txBody>
      </p:sp>
      <p:sp>
        <p:nvSpPr>
          <p:cNvPr id="9226" name="Rectangle 10"/>
          <p:cNvSpPr>
            <a:spLocks noChangeArrowheads="1"/>
          </p:cNvSpPr>
          <p:nvPr/>
        </p:nvSpPr>
        <p:spPr bwMode="auto">
          <a:xfrm>
            <a:off x="2268538" y="3789363"/>
            <a:ext cx="41417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9227" name="Rectangle 11"/>
          <p:cNvSpPr>
            <a:spLocks noChangeArrowheads="1"/>
          </p:cNvSpPr>
          <p:nvPr/>
        </p:nvSpPr>
        <p:spPr bwMode="auto">
          <a:xfrm>
            <a:off x="6122988" y="3789363"/>
            <a:ext cx="2697162"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2 x 4.18 J </a:t>
            </a:r>
            <a:endParaRPr lang="en-US" altLang="en-US" sz="1000">
              <a:solidFill>
                <a:schemeClr val="accent2"/>
              </a:solidFill>
            </a:endParaRPr>
          </a:p>
        </p:txBody>
      </p:sp>
      <p:sp>
        <p:nvSpPr>
          <p:cNvPr id="9228" name="Rectangle 12"/>
          <p:cNvSpPr>
            <a:spLocks noChangeArrowheads="1"/>
          </p:cNvSpPr>
          <p:nvPr/>
        </p:nvSpPr>
        <p:spPr bwMode="auto">
          <a:xfrm>
            <a:off x="5978525" y="2997200"/>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2 </a:t>
            </a:r>
            <a:r>
              <a:rPr lang="en-US" altLang="en-US" sz="3600"/>
              <a:t>ºC  hotter</a:t>
            </a:r>
          </a:p>
        </p:txBody>
      </p:sp>
      <p:sp>
        <p:nvSpPr>
          <p:cNvPr id="9229" name="AutoShape 13"/>
          <p:cNvSpPr>
            <a:spLocks noChangeArrowheads="1"/>
          </p:cNvSpPr>
          <p:nvPr/>
        </p:nvSpPr>
        <p:spPr bwMode="auto">
          <a:xfrm>
            <a:off x="611188" y="3141663"/>
            <a:ext cx="1223962" cy="1152525"/>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15"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2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22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22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22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2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P spid="9225" grpId="0"/>
      <p:bldP spid="9226" grpId="0"/>
      <p:bldP spid="9227" grpId="0"/>
      <p:bldP spid="9228" grpId="0"/>
      <p:bldP spid="92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subTitle" idx="1"/>
          </p:nvPr>
        </p:nvSpPr>
        <p:spPr>
          <a:xfrm>
            <a:off x="2484438" y="620713"/>
            <a:ext cx="3311525" cy="720725"/>
          </a:xfrm>
        </p:spPr>
        <p:txBody>
          <a:bodyPr/>
          <a:lstStyle/>
          <a:p>
            <a:pPr algn="l" eaLnBrk="1" hangingPunct="1">
              <a:lnSpc>
                <a:spcPct val="90000"/>
              </a:lnSpc>
            </a:pPr>
            <a:r>
              <a:rPr lang="en-GB" altLang="en-US" sz="3600" smtClean="0">
                <a:latin typeface="Tahoma" pitchFamily="34" charset="0"/>
              </a:rPr>
              <a:t>1 g of water</a:t>
            </a:r>
          </a:p>
        </p:txBody>
      </p:sp>
      <p:sp>
        <p:nvSpPr>
          <p:cNvPr id="16387" name="AutoShape 3"/>
          <p:cNvSpPr>
            <a:spLocks noChangeArrowheads="1"/>
          </p:cNvSpPr>
          <p:nvPr/>
        </p:nvSpPr>
        <p:spPr bwMode="auto">
          <a:xfrm>
            <a:off x="539750" y="620713"/>
            <a:ext cx="1223963" cy="1152525"/>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16388" name="Rectangle 4"/>
          <p:cNvSpPr>
            <a:spLocks noChangeArrowheads="1"/>
          </p:cNvSpPr>
          <p:nvPr/>
        </p:nvSpPr>
        <p:spPr bwMode="auto">
          <a:xfrm>
            <a:off x="2301875" y="1341438"/>
            <a:ext cx="4141788"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16389" name="Rectangle 5"/>
          <p:cNvSpPr>
            <a:spLocks noChangeArrowheads="1"/>
          </p:cNvSpPr>
          <p:nvPr/>
        </p:nvSpPr>
        <p:spPr bwMode="auto">
          <a:xfrm>
            <a:off x="6156325" y="1341438"/>
            <a:ext cx="223202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4.18 J </a:t>
            </a:r>
            <a:endParaRPr lang="en-US" altLang="en-US" sz="1000">
              <a:solidFill>
                <a:schemeClr val="accent2"/>
              </a:solidFill>
            </a:endParaRPr>
          </a:p>
        </p:txBody>
      </p:sp>
      <p:sp>
        <p:nvSpPr>
          <p:cNvPr id="16390" name="Line 6"/>
          <p:cNvSpPr>
            <a:spLocks noChangeShapeType="1"/>
          </p:cNvSpPr>
          <p:nvPr/>
        </p:nvSpPr>
        <p:spPr bwMode="auto">
          <a:xfrm>
            <a:off x="0" y="2636838"/>
            <a:ext cx="914400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6391" name="Rectangle 7"/>
          <p:cNvSpPr>
            <a:spLocks noChangeArrowheads="1"/>
          </p:cNvSpPr>
          <p:nvPr/>
        </p:nvSpPr>
        <p:spPr bwMode="auto">
          <a:xfrm>
            <a:off x="6011863" y="549275"/>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 </a:t>
            </a:r>
            <a:r>
              <a:rPr lang="en-US" altLang="en-US" sz="3600"/>
              <a:t>ºC  hotter</a:t>
            </a:r>
          </a:p>
        </p:txBody>
      </p:sp>
      <p:sp>
        <p:nvSpPr>
          <p:cNvPr id="16392" name="AutoShape 8"/>
          <p:cNvSpPr>
            <a:spLocks noChangeArrowheads="1"/>
          </p:cNvSpPr>
          <p:nvPr/>
        </p:nvSpPr>
        <p:spPr bwMode="auto">
          <a:xfrm>
            <a:off x="250825" y="3068638"/>
            <a:ext cx="1800225" cy="2808287"/>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4105" name="Rectangle 9"/>
          <p:cNvSpPr>
            <a:spLocks noChangeArrowheads="1"/>
          </p:cNvSpPr>
          <p:nvPr/>
        </p:nvSpPr>
        <p:spPr bwMode="auto">
          <a:xfrm>
            <a:off x="5795963" y="4437063"/>
            <a:ext cx="29860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3600">
                <a:solidFill>
                  <a:schemeClr val="accent2"/>
                </a:solidFill>
              </a:rPr>
              <a:t>= 20.9 J </a:t>
            </a:r>
            <a:endParaRPr lang="en-US" altLang="en-US" sz="1000">
              <a:solidFill>
                <a:schemeClr val="accent2"/>
              </a:solidFill>
            </a:endParaRPr>
          </a:p>
        </p:txBody>
      </p:sp>
      <p:sp>
        <p:nvSpPr>
          <p:cNvPr id="16394" name="Rectangle 10"/>
          <p:cNvSpPr>
            <a:spLocks noChangeArrowheads="1"/>
          </p:cNvSpPr>
          <p:nvPr/>
        </p:nvSpPr>
        <p:spPr bwMode="auto">
          <a:xfrm>
            <a:off x="2451100" y="3068638"/>
            <a:ext cx="331152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lnSpc>
                <a:spcPct val="90000"/>
              </a:lnSpc>
              <a:spcBef>
                <a:spcPct val="20000"/>
              </a:spcBef>
            </a:pPr>
            <a:r>
              <a:rPr lang="en-GB" altLang="en-US" sz="3600"/>
              <a:t>5 g of water</a:t>
            </a:r>
          </a:p>
        </p:txBody>
      </p:sp>
      <p:sp>
        <p:nvSpPr>
          <p:cNvPr id="16395" name="Rectangle 11"/>
          <p:cNvSpPr>
            <a:spLocks noChangeArrowheads="1"/>
          </p:cNvSpPr>
          <p:nvPr/>
        </p:nvSpPr>
        <p:spPr bwMode="auto">
          <a:xfrm>
            <a:off x="2268538" y="3789363"/>
            <a:ext cx="41417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4108" name="Rectangle 12"/>
          <p:cNvSpPr>
            <a:spLocks noChangeArrowheads="1"/>
          </p:cNvSpPr>
          <p:nvPr/>
        </p:nvSpPr>
        <p:spPr bwMode="auto">
          <a:xfrm>
            <a:off x="6122988" y="3789363"/>
            <a:ext cx="2697162"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5 x 4.18 J </a:t>
            </a:r>
            <a:endParaRPr lang="en-US" altLang="en-US" sz="1000">
              <a:solidFill>
                <a:schemeClr val="accent2"/>
              </a:solidFill>
            </a:endParaRPr>
          </a:p>
        </p:txBody>
      </p:sp>
      <p:sp>
        <p:nvSpPr>
          <p:cNvPr id="16397" name="Rectangle 13"/>
          <p:cNvSpPr>
            <a:spLocks noChangeArrowheads="1"/>
          </p:cNvSpPr>
          <p:nvPr/>
        </p:nvSpPr>
        <p:spPr bwMode="auto">
          <a:xfrm>
            <a:off x="5978525" y="2997200"/>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 </a:t>
            </a:r>
            <a:r>
              <a:rPr lang="en-US" altLang="en-US" sz="3600"/>
              <a:t>ºC  hotter</a:t>
            </a:r>
          </a:p>
        </p:txBody>
      </p:sp>
      <p:sp>
        <p:nvSpPr>
          <p:cNvPr id="15"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5" grpId="0"/>
      <p:bldP spid="410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subTitle" idx="1"/>
          </p:nvPr>
        </p:nvSpPr>
        <p:spPr>
          <a:xfrm>
            <a:off x="2484438" y="620713"/>
            <a:ext cx="3311525" cy="720725"/>
          </a:xfrm>
        </p:spPr>
        <p:txBody>
          <a:bodyPr/>
          <a:lstStyle/>
          <a:p>
            <a:pPr algn="l" eaLnBrk="1" hangingPunct="1">
              <a:lnSpc>
                <a:spcPct val="90000"/>
              </a:lnSpc>
            </a:pPr>
            <a:r>
              <a:rPr lang="en-GB" altLang="en-US" sz="3600" smtClean="0">
                <a:latin typeface="Tahoma" pitchFamily="34" charset="0"/>
              </a:rPr>
              <a:t>1 g of water</a:t>
            </a:r>
          </a:p>
        </p:txBody>
      </p:sp>
      <p:sp>
        <p:nvSpPr>
          <p:cNvPr id="17411" name="AutoShape 3"/>
          <p:cNvSpPr>
            <a:spLocks noChangeArrowheads="1"/>
          </p:cNvSpPr>
          <p:nvPr/>
        </p:nvSpPr>
        <p:spPr bwMode="auto">
          <a:xfrm>
            <a:off x="539750" y="620713"/>
            <a:ext cx="1223963" cy="1152525"/>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17412" name="Rectangle 4"/>
          <p:cNvSpPr>
            <a:spLocks noChangeArrowheads="1"/>
          </p:cNvSpPr>
          <p:nvPr/>
        </p:nvSpPr>
        <p:spPr bwMode="auto">
          <a:xfrm>
            <a:off x="2301875" y="1341438"/>
            <a:ext cx="4141788"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17413" name="Rectangle 5"/>
          <p:cNvSpPr>
            <a:spLocks noChangeArrowheads="1"/>
          </p:cNvSpPr>
          <p:nvPr/>
        </p:nvSpPr>
        <p:spPr bwMode="auto">
          <a:xfrm>
            <a:off x="6156325" y="1341438"/>
            <a:ext cx="223202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4.18 J </a:t>
            </a:r>
            <a:endParaRPr lang="en-US" altLang="en-US" sz="1000">
              <a:solidFill>
                <a:schemeClr val="accent2"/>
              </a:solidFill>
            </a:endParaRPr>
          </a:p>
        </p:txBody>
      </p:sp>
      <p:sp>
        <p:nvSpPr>
          <p:cNvPr id="17414" name="Line 6"/>
          <p:cNvSpPr>
            <a:spLocks noChangeShapeType="1"/>
          </p:cNvSpPr>
          <p:nvPr/>
        </p:nvSpPr>
        <p:spPr bwMode="auto">
          <a:xfrm>
            <a:off x="0" y="2636838"/>
            <a:ext cx="914400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7415" name="Rectangle 7"/>
          <p:cNvSpPr>
            <a:spLocks noChangeArrowheads="1"/>
          </p:cNvSpPr>
          <p:nvPr/>
        </p:nvSpPr>
        <p:spPr bwMode="auto">
          <a:xfrm>
            <a:off x="6011863" y="549275"/>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 </a:t>
            </a:r>
            <a:r>
              <a:rPr lang="en-US" altLang="en-US" sz="3600"/>
              <a:t>ºC  hotter</a:t>
            </a:r>
          </a:p>
        </p:txBody>
      </p:sp>
      <p:sp>
        <p:nvSpPr>
          <p:cNvPr id="17416" name="AutoShape 8"/>
          <p:cNvSpPr>
            <a:spLocks noChangeArrowheads="1"/>
          </p:cNvSpPr>
          <p:nvPr/>
        </p:nvSpPr>
        <p:spPr bwMode="auto">
          <a:xfrm>
            <a:off x="250825" y="3068638"/>
            <a:ext cx="1944688" cy="2016125"/>
          </a:xfrm>
          <a:prstGeom prst="cube">
            <a:avLst>
              <a:gd name="adj"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5129" name="Rectangle 9"/>
          <p:cNvSpPr>
            <a:spLocks noChangeArrowheads="1"/>
          </p:cNvSpPr>
          <p:nvPr/>
        </p:nvSpPr>
        <p:spPr bwMode="auto">
          <a:xfrm>
            <a:off x="5795963" y="4437063"/>
            <a:ext cx="29860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3600">
                <a:solidFill>
                  <a:schemeClr val="accent2"/>
                </a:solidFill>
              </a:rPr>
              <a:t>= 125.4 J </a:t>
            </a:r>
            <a:endParaRPr lang="en-US" altLang="en-US" sz="1000">
              <a:solidFill>
                <a:schemeClr val="accent2"/>
              </a:solidFill>
            </a:endParaRPr>
          </a:p>
        </p:txBody>
      </p:sp>
      <p:sp>
        <p:nvSpPr>
          <p:cNvPr id="17418" name="Rectangle 10"/>
          <p:cNvSpPr>
            <a:spLocks noChangeArrowheads="1"/>
          </p:cNvSpPr>
          <p:nvPr/>
        </p:nvSpPr>
        <p:spPr bwMode="auto">
          <a:xfrm>
            <a:off x="2451100" y="3068638"/>
            <a:ext cx="331152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lnSpc>
                <a:spcPct val="90000"/>
              </a:lnSpc>
              <a:spcBef>
                <a:spcPct val="20000"/>
              </a:spcBef>
            </a:pPr>
            <a:r>
              <a:rPr lang="en-GB" altLang="en-US" sz="3600"/>
              <a:t>3 g of water</a:t>
            </a:r>
          </a:p>
        </p:txBody>
      </p:sp>
      <p:sp>
        <p:nvSpPr>
          <p:cNvPr id="17419" name="Rectangle 11"/>
          <p:cNvSpPr>
            <a:spLocks noChangeArrowheads="1"/>
          </p:cNvSpPr>
          <p:nvPr/>
        </p:nvSpPr>
        <p:spPr bwMode="auto">
          <a:xfrm>
            <a:off x="2268538" y="3789363"/>
            <a:ext cx="41417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5132" name="Rectangle 12"/>
          <p:cNvSpPr>
            <a:spLocks noChangeArrowheads="1"/>
          </p:cNvSpPr>
          <p:nvPr/>
        </p:nvSpPr>
        <p:spPr bwMode="auto">
          <a:xfrm>
            <a:off x="6122988" y="3789363"/>
            <a:ext cx="3021012"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3 x 10 x 4.18 </a:t>
            </a:r>
            <a:endParaRPr lang="en-US" altLang="en-US" sz="1000">
              <a:solidFill>
                <a:schemeClr val="accent2"/>
              </a:solidFill>
            </a:endParaRPr>
          </a:p>
        </p:txBody>
      </p:sp>
      <p:sp>
        <p:nvSpPr>
          <p:cNvPr id="17421" name="Rectangle 13"/>
          <p:cNvSpPr>
            <a:spLocks noChangeArrowheads="1"/>
          </p:cNvSpPr>
          <p:nvPr/>
        </p:nvSpPr>
        <p:spPr bwMode="auto">
          <a:xfrm>
            <a:off x="5978525" y="2997200"/>
            <a:ext cx="29146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10 </a:t>
            </a:r>
            <a:r>
              <a:rPr lang="en-US" altLang="en-US" sz="3600"/>
              <a:t>ºC  hotter</a:t>
            </a:r>
          </a:p>
        </p:txBody>
      </p:sp>
      <p:sp>
        <p:nvSpPr>
          <p:cNvPr id="15"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p:bldP spid="51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subTitle" idx="1"/>
          </p:nvPr>
        </p:nvSpPr>
        <p:spPr>
          <a:xfrm>
            <a:off x="2484438" y="620713"/>
            <a:ext cx="3311525" cy="720725"/>
          </a:xfrm>
        </p:spPr>
        <p:txBody>
          <a:bodyPr/>
          <a:lstStyle/>
          <a:p>
            <a:pPr algn="l" eaLnBrk="1" hangingPunct="1">
              <a:lnSpc>
                <a:spcPct val="90000"/>
              </a:lnSpc>
            </a:pPr>
            <a:r>
              <a:rPr lang="en-GB" altLang="en-US" sz="3600" smtClean="0">
                <a:latin typeface="Tahoma" pitchFamily="34" charset="0"/>
              </a:rPr>
              <a:t>1 g of copper</a:t>
            </a:r>
          </a:p>
        </p:txBody>
      </p:sp>
      <p:sp>
        <p:nvSpPr>
          <p:cNvPr id="18435" name="AutoShape 3"/>
          <p:cNvSpPr>
            <a:spLocks noChangeArrowheads="1"/>
          </p:cNvSpPr>
          <p:nvPr/>
        </p:nvSpPr>
        <p:spPr bwMode="auto">
          <a:xfrm>
            <a:off x="539750" y="620713"/>
            <a:ext cx="1223963" cy="1152525"/>
          </a:xfrm>
          <a:prstGeom prst="cube">
            <a:avLst>
              <a:gd name="adj" fmla="val 25000"/>
            </a:avLst>
          </a:prstGeom>
          <a:solidFill>
            <a:srgbClr val="FF99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18436" name="Rectangle 4"/>
          <p:cNvSpPr>
            <a:spLocks noChangeArrowheads="1"/>
          </p:cNvSpPr>
          <p:nvPr/>
        </p:nvSpPr>
        <p:spPr bwMode="auto">
          <a:xfrm>
            <a:off x="2301875" y="1341438"/>
            <a:ext cx="4141788"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18437" name="Rectangle 5"/>
          <p:cNvSpPr>
            <a:spLocks noChangeArrowheads="1"/>
          </p:cNvSpPr>
          <p:nvPr/>
        </p:nvSpPr>
        <p:spPr bwMode="auto">
          <a:xfrm>
            <a:off x="6156325" y="1341438"/>
            <a:ext cx="223202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0.39 J </a:t>
            </a:r>
            <a:endParaRPr lang="en-US" altLang="en-US" sz="1000">
              <a:solidFill>
                <a:schemeClr val="accent2"/>
              </a:solidFill>
            </a:endParaRPr>
          </a:p>
        </p:txBody>
      </p:sp>
      <p:sp>
        <p:nvSpPr>
          <p:cNvPr id="18438" name="Line 6"/>
          <p:cNvSpPr>
            <a:spLocks noChangeShapeType="1"/>
          </p:cNvSpPr>
          <p:nvPr/>
        </p:nvSpPr>
        <p:spPr bwMode="auto">
          <a:xfrm>
            <a:off x="0" y="2636838"/>
            <a:ext cx="914400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8439" name="Rectangle 7"/>
          <p:cNvSpPr>
            <a:spLocks noChangeArrowheads="1"/>
          </p:cNvSpPr>
          <p:nvPr/>
        </p:nvSpPr>
        <p:spPr bwMode="auto">
          <a:xfrm>
            <a:off x="6011863" y="549275"/>
            <a:ext cx="27368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1 </a:t>
            </a:r>
            <a:r>
              <a:rPr lang="en-US" altLang="en-US" sz="3600"/>
              <a:t>ºC  hotter</a:t>
            </a:r>
          </a:p>
        </p:txBody>
      </p:sp>
      <p:sp>
        <p:nvSpPr>
          <p:cNvPr id="6152" name="AutoShape 8"/>
          <p:cNvSpPr>
            <a:spLocks noChangeArrowheads="1"/>
          </p:cNvSpPr>
          <p:nvPr/>
        </p:nvSpPr>
        <p:spPr bwMode="auto">
          <a:xfrm>
            <a:off x="179388" y="2924175"/>
            <a:ext cx="2160587" cy="3744913"/>
          </a:xfrm>
          <a:prstGeom prst="cube">
            <a:avLst>
              <a:gd name="adj" fmla="val 25000"/>
            </a:avLst>
          </a:prstGeom>
          <a:solidFill>
            <a:srgbClr val="FF99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endParaRPr lang="en-US" altLang="en-US"/>
          </a:p>
        </p:txBody>
      </p:sp>
      <p:sp>
        <p:nvSpPr>
          <p:cNvPr id="6153" name="Rectangle 9"/>
          <p:cNvSpPr>
            <a:spLocks noChangeArrowheads="1"/>
          </p:cNvSpPr>
          <p:nvPr/>
        </p:nvSpPr>
        <p:spPr bwMode="auto">
          <a:xfrm>
            <a:off x="5795963" y="4437063"/>
            <a:ext cx="29860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3600">
                <a:solidFill>
                  <a:schemeClr val="accent2"/>
                </a:solidFill>
              </a:rPr>
              <a:t>= 19.5 J </a:t>
            </a:r>
            <a:endParaRPr lang="en-US" altLang="en-US" sz="1000">
              <a:solidFill>
                <a:schemeClr val="accent2"/>
              </a:solidFill>
            </a:endParaRPr>
          </a:p>
        </p:txBody>
      </p:sp>
      <p:sp>
        <p:nvSpPr>
          <p:cNvPr id="6154" name="Rectangle 10"/>
          <p:cNvSpPr>
            <a:spLocks noChangeArrowheads="1"/>
          </p:cNvSpPr>
          <p:nvPr/>
        </p:nvSpPr>
        <p:spPr bwMode="auto">
          <a:xfrm>
            <a:off x="2451100" y="3068638"/>
            <a:ext cx="331152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lnSpc>
                <a:spcPct val="90000"/>
              </a:lnSpc>
              <a:spcBef>
                <a:spcPct val="20000"/>
              </a:spcBef>
            </a:pPr>
            <a:r>
              <a:rPr lang="en-GB" altLang="en-US" sz="3600"/>
              <a:t>10 g of copper</a:t>
            </a:r>
          </a:p>
        </p:txBody>
      </p:sp>
      <p:sp>
        <p:nvSpPr>
          <p:cNvPr id="6155" name="Rectangle 11"/>
          <p:cNvSpPr>
            <a:spLocks noChangeArrowheads="1"/>
          </p:cNvSpPr>
          <p:nvPr/>
        </p:nvSpPr>
        <p:spPr bwMode="auto">
          <a:xfrm>
            <a:off x="2268538" y="3789363"/>
            <a:ext cx="4141787"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required = </a:t>
            </a:r>
            <a:endParaRPr lang="en-US" altLang="en-US" sz="1000">
              <a:solidFill>
                <a:schemeClr val="accent2"/>
              </a:solidFill>
            </a:endParaRPr>
          </a:p>
        </p:txBody>
      </p:sp>
      <p:sp>
        <p:nvSpPr>
          <p:cNvPr id="6156" name="Rectangle 12"/>
          <p:cNvSpPr>
            <a:spLocks noChangeArrowheads="1"/>
          </p:cNvSpPr>
          <p:nvPr/>
        </p:nvSpPr>
        <p:spPr bwMode="auto">
          <a:xfrm>
            <a:off x="6122988" y="3789363"/>
            <a:ext cx="3021012"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10 x 5 x 0.39 </a:t>
            </a:r>
            <a:endParaRPr lang="en-US" altLang="en-US" sz="1000">
              <a:solidFill>
                <a:schemeClr val="accent2"/>
              </a:solidFill>
            </a:endParaRPr>
          </a:p>
        </p:txBody>
      </p:sp>
      <p:sp>
        <p:nvSpPr>
          <p:cNvPr id="6157" name="Rectangle 13"/>
          <p:cNvSpPr>
            <a:spLocks noChangeArrowheads="1"/>
          </p:cNvSpPr>
          <p:nvPr/>
        </p:nvSpPr>
        <p:spPr bwMode="auto">
          <a:xfrm>
            <a:off x="5978525" y="2997200"/>
            <a:ext cx="2914650" cy="792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3600"/>
              <a:t>5 </a:t>
            </a:r>
            <a:r>
              <a:rPr lang="en-US" altLang="en-US" sz="3600"/>
              <a:t>ºC  hotter</a:t>
            </a:r>
          </a:p>
        </p:txBody>
      </p:sp>
      <p:sp>
        <p:nvSpPr>
          <p:cNvPr id="15"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5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5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5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5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15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1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animBg="1"/>
      <p:bldP spid="6153" grpId="0"/>
      <p:bldP spid="6154" grpId="0"/>
      <p:bldP spid="6155" grpId="0"/>
      <p:bldP spid="6156" grpId="0"/>
      <p:bldP spid="61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5"/>
          <p:cNvSpPr>
            <a:spLocks noGrp="1" noChangeArrowheads="1"/>
          </p:cNvSpPr>
          <p:nvPr>
            <p:ph type="subTitle" idx="1"/>
          </p:nvPr>
        </p:nvSpPr>
        <p:spPr>
          <a:xfrm>
            <a:off x="468313" y="765175"/>
            <a:ext cx="8135937" cy="719138"/>
          </a:xfrm>
          <a:noFill/>
        </p:spPr>
        <p:txBody>
          <a:bodyPr/>
          <a:lstStyle/>
          <a:p>
            <a:pPr algn="l" eaLnBrk="1" hangingPunct="1">
              <a:lnSpc>
                <a:spcPct val="90000"/>
              </a:lnSpc>
            </a:pPr>
            <a:r>
              <a:rPr lang="en-GB" altLang="en-US" sz="4000" smtClean="0">
                <a:solidFill>
                  <a:srgbClr val="FF0000"/>
                </a:solidFill>
                <a:latin typeface="Tahoma" pitchFamily="34" charset="0"/>
              </a:rPr>
              <a:t>Energy required </a:t>
            </a:r>
            <a:r>
              <a:rPr lang="en-GB" altLang="en-US" sz="4000" smtClean="0">
                <a:solidFill>
                  <a:srgbClr val="000099"/>
                </a:solidFill>
                <a:latin typeface="Tahoma" pitchFamily="34" charset="0"/>
              </a:rPr>
              <a:t>(q)</a:t>
            </a:r>
            <a:r>
              <a:rPr lang="en-GB" altLang="en-US" sz="4000" smtClean="0">
                <a:solidFill>
                  <a:srgbClr val="FF0000"/>
                </a:solidFill>
                <a:latin typeface="Tahoma" pitchFamily="34" charset="0"/>
              </a:rPr>
              <a:t> =</a:t>
            </a:r>
          </a:p>
          <a:p>
            <a:pPr algn="l" eaLnBrk="1" hangingPunct="1">
              <a:lnSpc>
                <a:spcPct val="90000"/>
              </a:lnSpc>
            </a:pPr>
            <a:endParaRPr lang="en-GB" altLang="en-US" sz="1200" smtClean="0">
              <a:solidFill>
                <a:srgbClr val="FF0000"/>
              </a:solidFill>
              <a:latin typeface="Tahoma" pitchFamily="34" charset="0"/>
            </a:endParaRPr>
          </a:p>
        </p:txBody>
      </p:sp>
      <p:sp>
        <p:nvSpPr>
          <p:cNvPr id="7184" name="Rectangle 16"/>
          <p:cNvSpPr>
            <a:spLocks noChangeArrowheads="1"/>
          </p:cNvSpPr>
          <p:nvPr/>
        </p:nvSpPr>
        <p:spPr bwMode="auto">
          <a:xfrm>
            <a:off x="468313" y="1916113"/>
            <a:ext cx="8135937" cy="417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lnSpc>
                <a:spcPct val="90000"/>
              </a:lnSpc>
              <a:spcBef>
                <a:spcPct val="20000"/>
              </a:spcBef>
            </a:pPr>
            <a:r>
              <a:rPr lang="en-GB" altLang="en-US" sz="4000"/>
              <a:t>mass heated </a:t>
            </a:r>
            <a:r>
              <a:rPr lang="en-GB" altLang="en-US" sz="4000">
                <a:solidFill>
                  <a:srgbClr val="000099"/>
                </a:solidFill>
              </a:rPr>
              <a:t>(m)</a:t>
            </a:r>
            <a:r>
              <a:rPr lang="en-GB" altLang="en-US" sz="4000"/>
              <a:t> </a:t>
            </a:r>
          </a:p>
          <a:p>
            <a:pPr algn="ctr" eaLnBrk="1" hangingPunct="1">
              <a:lnSpc>
                <a:spcPct val="90000"/>
              </a:lnSpc>
              <a:spcBef>
                <a:spcPct val="20000"/>
              </a:spcBef>
            </a:pPr>
            <a:r>
              <a:rPr lang="en-GB" altLang="en-US" sz="4000">
                <a:solidFill>
                  <a:srgbClr val="FF0000"/>
                </a:solidFill>
              </a:rPr>
              <a:t>x</a:t>
            </a:r>
            <a:r>
              <a:rPr lang="en-GB" altLang="en-US" sz="4000"/>
              <a:t> </a:t>
            </a:r>
          </a:p>
          <a:p>
            <a:pPr algn="ctr" eaLnBrk="1" hangingPunct="1">
              <a:lnSpc>
                <a:spcPct val="90000"/>
              </a:lnSpc>
              <a:spcBef>
                <a:spcPct val="20000"/>
              </a:spcBef>
            </a:pPr>
            <a:r>
              <a:rPr lang="en-GB" altLang="en-US" sz="4000"/>
              <a:t>energy needed to make 1 g of substance 1</a:t>
            </a:r>
            <a:r>
              <a:rPr lang="en-US" altLang="en-US" sz="4000"/>
              <a:t>ºC hotter</a:t>
            </a:r>
          </a:p>
          <a:p>
            <a:pPr algn="ctr" eaLnBrk="1" hangingPunct="1">
              <a:lnSpc>
                <a:spcPct val="90000"/>
              </a:lnSpc>
              <a:spcBef>
                <a:spcPct val="20000"/>
              </a:spcBef>
            </a:pPr>
            <a:r>
              <a:rPr lang="en-GB" altLang="en-US" sz="4000">
                <a:solidFill>
                  <a:srgbClr val="FF0000"/>
                </a:solidFill>
              </a:rPr>
              <a:t>x</a:t>
            </a:r>
            <a:r>
              <a:rPr lang="en-GB" altLang="en-US" sz="4000"/>
              <a:t> </a:t>
            </a:r>
          </a:p>
          <a:p>
            <a:pPr algn="ctr" eaLnBrk="1" hangingPunct="1">
              <a:lnSpc>
                <a:spcPct val="90000"/>
              </a:lnSpc>
              <a:spcBef>
                <a:spcPct val="20000"/>
              </a:spcBef>
            </a:pPr>
            <a:r>
              <a:rPr lang="en-GB" altLang="en-US" sz="4000"/>
              <a:t>temperature rise </a:t>
            </a:r>
            <a:r>
              <a:rPr lang="en-GB" altLang="en-US" sz="4000">
                <a:solidFill>
                  <a:srgbClr val="000099"/>
                </a:solidFill>
              </a:rPr>
              <a:t>(∆T)</a:t>
            </a:r>
            <a:r>
              <a:rPr lang="en-GB" altLang="en-US" sz="4000"/>
              <a:t> </a:t>
            </a:r>
          </a:p>
        </p:txBody>
      </p:sp>
      <p:sp>
        <p:nvSpPr>
          <p:cNvPr id="5"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subTitle" idx="1"/>
          </p:nvPr>
        </p:nvSpPr>
        <p:spPr>
          <a:xfrm>
            <a:off x="468313" y="765175"/>
            <a:ext cx="8135937" cy="719138"/>
          </a:xfrm>
          <a:noFill/>
        </p:spPr>
        <p:txBody>
          <a:bodyPr/>
          <a:lstStyle/>
          <a:p>
            <a:pPr algn="l" eaLnBrk="1" hangingPunct="1">
              <a:lnSpc>
                <a:spcPct val="90000"/>
              </a:lnSpc>
            </a:pPr>
            <a:r>
              <a:rPr lang="en-GB" altLang="en-US" sz="4000" smtClean="0">
                <a:solidFill>
                  <a:srgbClr val="FF0000"/>
                </a:solidFill>
                <a:latin typeface="Tahoma" pitchFamily="34" charset="0"/>
              </a:rPr>
              <a:t>Energy required </a:t>
            </a:r>
            <a:r>
              <a:rPr lang="en-GB" altLang="en-US" sz="4000" smtClean="0">
                <a:solidFill>
                  <a:srgbClr val="000099"/>
                </a:solidFill>
                <a:latin typeface="Tahoma" pitchFamily="34" charset="0"/>
              </a:rPr>
              <a:t>(q)</a:t>
            </a:r>
            <a:r>
              <a:rPr lang="en-GB" altLang="en-US" sz="4000" smtClean="0">
                <a:solidFill>
                  <a:srgbClr val="FF0000"/>
                </a:solidFill>
                <a:latin typeface="Tahoma" pitchFamily="34" charset="0"/>
              </a:rPr>
              <a:t> =</a:t>
            </a:r>
          </a:p>
          <a:p>
            <a:pPr algn="l" eaLnBrk="1" hangingPunct="1">
              <a:lnSpc>
                <a:spcPct val="90000"/>
              </a:lnSpc>
            </a:pPr>
            <a:endParaRPr lang="en-GB" altLang="en-US" sz="1200" smtClean="0">
              <a:solidFill>
                <a:srgbClr val="FF0000"/>
              </a:solidFill>
              <a:latin typeface="Tahoma" pitchFamily="34" charset="0"/>
            </a:endParaRPr>
          </a:p>
        </p:txBody>
      </p:sp>
      <p:sp>
        <p:nvSpPr>
          <p:cNvPr id="20483" name="Rectangle 4"/>
          <p:cNvSpPr>
            <a:spLocks noChangeArrowheads="1"/>
          </p:cNvSpPr>
          <p:nvPr/>
        </p:nvSpPr>
        <p:spPr bwMode="auto">
          <a:xfrm>
            <a:off x="684213" y="3500438"/>
            <a:ext cx="8135937" cy="7921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lnSpc>
                <a:spcPct val="90000"/>
              </a:lnSpc>
              <a:spcBef>
                <a:spcPct val="20000"/>
              </a:spcBef>
            </a:pPr>
            <a:r>
              <a:rPr lang="en-GB" altLang="en-US" sz="4000">
                <a:solidFill>
                  <a:srgbClr val="008000"/>
                </a:solidFill>
              </a:rPr>
              <a:t>specifc heat capacity</a:t>
            </a:r>
            <a:r>
              <a:rPr lang="en-GB" altLang="en-US" sz="4000"/>
              <a:t> </a:t>
            </a:r>
            <a:r>
              <a:rPr lang="en-GB" altLang="en-US" sz="4000">
                <a:solidFill>
                  <a:srgbClr val="000099"/>
                </a:solidFill>
              </a:rPr>
              <a:t>(c)</a:t>
            </a:r>
            <a:endParaRPr lang="en-US" altLang="en-US" sz="4000">
              <a:solidFill>
                <a:srgbClr val="000099"/>
              </a:solidFill>
            </a:endParaRPr>
          </a:p>
        </p:txBody>
      </p:sp>
      <p:sp>
        <p:nvSpPr>
          <p:cNvPr id="20484" name="Rectangle 5"/>
          <p:cNvSpPr>
            <a:spLocks noChangeArrowheads="1"/>
          </p:cNvSpPr>
          <p:nvPr/>
        </p:nvSpPr>
        <p:spPr bwMode="auto">
          <a:xfrm>
            <a:off x="468313" y="1916113"/>
            <a:ext cx="8135937" cy="417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hangingPunct="1">
              <a:lnSpc>
                <a:spcPct val="90000"/>
              </a:lnSpc>
              <a:spcBef>
                <a:spcPct val="20000"/>
              </a:spcBef>
            </a:pPr>
            <a:r>
              <a:rPr lang="en-GB" altLang="en-US" sz="4000"/>
              <a:t>mass heated </a:t>
            </a:r>
            <a:r>
              <a:rPr lang="en-GB" altLang="en-US" sz="4000">
                <a:solidFill>
                  <a:srgbClr val="000099"/>
                </a:solidFill>
              </a:rPr>
              <a:t>(m)</a:t>
            </a:r>
            <a:r>
              <a:rPr lang="en-GB" altLang="en-US" sz="4000"/>
              <a:t> </a:t>
            </a:r>
          </a:p>
          <a:p>
            <a:pPr algn="ctr" eaLnBrk="1" hangingPunct="1">
              <a:lnSpc>
                <a:spcPct val="90000"/>
              </a:lnSpc>
              <a:spcBef>
                <a:spcPct val="20000"/>
              </a:spcBef>
            </a:pPr>
            <a:r>
              <a:rPr lang="en-GB" altLang="en-US" sz="4000">
                <a:solidFill>
                  <a:srgbClr val="FF0000"/>
                </a:solidFill>
              </a:rPr>
              <a:t>x</a:t>
            </a:r>
            <a:r>
              <a:rPr lang="en-GB" altLang="en-US" sz="4000"/>
              <a:t> </a:t>
            </a:r>
          </a:p>
          <a:p>
            <a:pPr algn="ctr" eaLnBrk="1" hangingPunct="1">
              <a:lnSpc>
                <a:spcPct val="90000"/>
              </a:lnSpc>
              <a:spcBef>
                <a:spcPct val="20000"/>
              </a:spcBef>
            </a:pPr>
            <a:endParaRPr lang="en-US" altLang="en-US" sz="4000"/>
          </a:p>
          <a:p>
            <a:pPr algn="ctr" eaLnBrk="1" hangingPunct="1">
              <a:lnSpc>
                <a:spcPct val="90000"/>
              </a:lnSpc>
              <a:spcBef>
                <a:spcPct val="20000"/>
              </a:spcBef>
            </a:pPr>
            <a:endParaRPr lang="en-US" altLang="en-US" sz="3200"/>
          </a:p>
          <a:p>
            <a:pPr algn="ctr" eaLnBrk="1" hangingPunct="1">
              <a:lnSpc>
                <a:spcPct val="90000"/>
              </a:lnSpc>
              <a:spcBef>
                <a:spcPct val="20000"/>
              </a:spcBef>
            </a:pPr>
            <a:r>
              <a:rPr lang="en-GB" altLang="en-US" sz="4000">
                <a:solidFill>
                  <a:srgbClr val="FF0000"/>
                </a:solidFill>
              </a:rPr>
              <a:t>x</a:t>
            </a:r>
            <a:r>
              <a:rPr lang="en-GB" altLang="en-US" sz="4000"/>
              <a:t> </a:t>
            </a:r>
          </a:p>
          <a:p>
            <a:pPr algn="ctr" eaLnBrk="1" hangingPunct="1">
              <a:lnSpc>
                <a:spcPct val="90000"/>
              </a:lnSpc>
              <a:spcBef>
                <a:spcPct val="20000"/>
              </a:spcBef>
            </a:pPr>
            <a:r>
              <a:rPr lang="en-GB" altLang="en-US" sz="4000"/>
              <a:t>temperature rise </a:t>
            </a:r>
            <a:r>
              <a:rPr lang="en-GB" altLang="en-US" sz="4000">
                <a:solidFill>
                  <a:srgbClr val="000099"/>
                </a:solidFill>
              </a:rPr>
              <a:t>(∆T)</a:t>
            </a:r>
            <a:r>
              <a:rPr lang="en-GB" altLang="en-US" sz="4000"/>
              <a:t> </a:t>
            </a:r>
          </a:p>
        </p:txBody>
      </p:sp>
      <p:sp>
        <p:nvSpPr>
          <p:cNvPr id="6"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subTitle" idx="1"/>
          </p:nvPr>
        </p:nvSpPr>
        <p:spPr>
          <a:xfrm>
            <a:off x="1042988" y="1196975"/>
            <a:ext cx="6769100" cy="2159000"/>
          </a:xfrm>
          <a:solidFill>
            <a:srgbClr val="FFFF00"/>
          </a:solidFill>
          <a:ln>
            <a:solidFill>
              <a:schemeClr val="tx1"/>
            </a:solidFill>
            <a:miter lim="800000"/>
            <a:headEnd/>
            <a:tailEnd/>
          </a:ln>
        </p:spPr>
        <p:txBody>
          <a:bodyPr/>
          <a:lstStyle/>
          <a:p>
            <a:pPr algn="l" eaLnBrk="1" hangingPunct="1">
              <a:lnSpc>
                <a:spcPct val="0"/>
              </a:lnSpc>
              <a:spcBef>
                <a:spcPct val="0"/>
              </a:spcBef>
            </a:pPr>
            <a:r>
              <a:rPr lang="en-GB" altLang="en-US" sz="8000" smtClean="0"/>
              <a:t> </a:t>
            </a: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eaLnBrk="1" hangingPunct="1">
              <a:lnSpc>
                <a:spcPct val="90000"/>
              </a:lnSpc>
              <a:spcBef>
                <a:spcPct val="0"/>
              </a:spcBef>
            </a:pPr>
            <a:r>
              <a:rPr lang="en-GB" altLang="en-US" sz="8000" smtClean="0">
                <a:latin typeface="Tahoma" pitchFamily="34" charset="0"/>
              </a:rPr>
              <a:t>q  =  m c ∆T</a:t>
            </a:r>
          </a:p>
          <a:p>
            <a:pPr algn="l" eaLnBrk="1" hangingPunct="1">
              <a:lnSpc>
                <a:spcPct val="90000"/>
              </a:lnSpc>
            </a:pPr>
            <a:endParaRPr lang="en-GB" altLang="en-US" smtClean="0"/>
          </a:p>
        </p:txBody>
      </p:sp>
      <p:sp>
        <p:nvSpPr>
          <p:cNvPr id="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subTitle" idx="1"/>
          </p:nvPr>
        </p:nvSpPr>
        <p:spPr>
          <a:xfrm>
            <a:off x="2484438" y="620713"/>
            <a:ext cx="5616575" cy="720725"/>
          </a:xfrm>
        </p:spPr>
        <p:txBody>
          <a:bodyPr/>
          <a:lstStyle/>
          <a:p>
            <a:pPr algn="l" eaLnBrk="1" hangingPunct="1">
              <a:lnSpc>
                <a:spcPct val="90000"/>
              </a:lnSpc>
            </a:pPr>
            <a:r>
              <a:rPr lang="en-GB" altLang="en-US" sz="3600" smtClean="0">
                <a:latin typeface="Tahoma" pitchFamily="34" charset="0"/>
              </a:rPr>
              <a:t>2 moles of ethanol burned</a:t>
            </a:r>
          </a:p>
        </p:txBody>
      </p:sp>
      <p:sp>
        <p:nvSpPr>
          <p:cNvPr id="22531" name="Rectangle 4"/>
          <p:cNvSpPr>
            <a:spLocks noChangeArrowheads="1"/>
          </p:cNvSpPr>
          <p:nvPr/>
        </p:nvSpPr>
        <p:spPr bwMode="auto">
          <a:xfrm>
            <a:off x="2301875" y="1341438"/>
            <a:ext cx="457517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given out = </a:t>
            </a:r>
            <a:endParaRPr lang="en-US" altLang="en-US" sz="1000">
              <a:solidFill>
                <a:schemeClr val="accent2"/>
              </a:solidFill>
            </a:endParaRPr>
          </a:p>
        </p:txBody>
      </p:sp>
      <p:sp>
        <p:nvSpPr>
          <p:cNvPr id="22532" name="Rectangle 5"/>
          <p:cNvSpPr>
            <a:spLocks noChangeArrowheads="1"/>
          </p:cNvSpPr>
          <p:nvPr/>
        </p:nvSpPr>
        <p:spPr bwMode="auto">
          <a:xfrm>
            <a:off x="6372225" y="1341438"/>
            <a:ext cx="2232025" cy="865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2734 kJ </a:t>
            </a:r>
            <a:endParaRPr lang="en-US" altLang="en-US" sz="1000">
              <a:solidFill>
                <a:schemeClr val="accent2"/>
              </a:solidFill>
            </a:endParaRPr>
          </a:p>
        </p:txBody>
      </p:sp>
      <p:pic>
        <p:nvPicPr>
          <p:cNvPr id="22533" name="Picture 22" descr="i311417v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0"/>
            <a:ext cx="2152650" cy="270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95" name="Rectangle 23"/>
          <p:cNvSpPr>
            <a:spLocks noChangeArrowheads="1"/>
          </p:cNvSpPr>
          <p:nvPr/>
        </p:nvSpPr>
        <p:spPr bwMode="auto">
          <a:xfrm>
            <a:off x="179388" y="2781300"/>
            <a:ext cx="6624637" cy="865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a:solidFill>
                  <a:schemeClr val="accent2"/>
                </a:solidFill>
              </a:rPr>
              <a:t>Energy given out by 1 mole = </a:t>
            </a:r>
            <a:endParaRPr lang="en-US" altLang="en-US" sz="1000">
              <a:solidFill>
                <a:schemeClr val="accent2"/>
              </a:solidFill>
            </a:endParaRPr>
          </a:p>
        </p:txBody>
      </p:sp>
      <p:sp>
        <p:nvSpPr>
          <p:cNvPr id="3096" name="Rectangle 24"/>
          <p:cNvSpPr>
            <a:spLocks noChangeArrowheads="1"/>
          </p:cNvSpPr>
          <p:nvPr/>
        </p:nvSpPr>
        <p:spPr bwMode="auto">
          <a:xfrm>
            <a:off x="6300788" y="2781300"/>
            <a:ext cx="2843212" cy="865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4000"/>
              <a:t>  </a:t>
            </a:r>
            <a:r>
              <a:rPr lang="en-GB" altLang="en-US" sz="3600" u="sng">
                <a:solidFill>
                  <a:schemeClr val="accent2"/>
                </a:solidFill>
              </a:rPr>
              <a:t>2734</a:t>
            </a:r>
            <a:r>
              <a:rPr lang="en-GB" altLang="en-US" sz="3600">
                <a:solidFill>
                  <a:schemeClr val="accent2"/>
                </a:solidFill>
              </a:rPr>
              <a:t>  kJ</a:t>
            </a:r>
          </a:p>
          <a:p>
            <a:pPr eaLnBrk="1" hangingPunct="1"/>
            <a:r>
              <a:rPr lang="en-GB" altLang="en-US" sz="3600">
                <a:solidFill>
                  <a:schemeClr val="accent2"/>
                </a:solidFill>
              </a:rPr>
              <a:t>     2 </a:t>
            </a:r>
            <a:endParaRPr lang="en-US" altLang="en-US" sz="1000">
              <a:solidFill>
                <a:schemeClr val="accent2"/>
              </a:solidFill>
            </a:endParaRPr>
          </a:p>
        </p:txBody>
      </p:sp>
      <p:sp>
        <p:nvSpPr>
          <p:cNvPr id="3097" name="Rectangle 25"/>
          <p:cNvSpPr>
            <a:spLocks noChangeArrowheads="1"/>
          </p:cNvSpPr>
          <p:nvPr/>
        </p:nvSpPr>
        <p:spPr bwMode="auto">
          <a:xfrm>
            <a:off x="6011863" y="4149725"/>
            <a:ext cx="2232025" cy="865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p>
          <a:p>
            <a:pPr eaLnBrk="1" hangingPunct="1"/>
            <a:r>
              <a:rPr lang="en-GB" altLang="en-US" sz="3600">
                <a:solidFill>
                  <a:schemeClr val="accent2"/>
                </a:solidFill>
              </a:rPr>
              <a:t>= 1367 kJ </a:t>
            </a:r>
            <a:endParaRPr lang="en-US" altLang="en-US" sz="1000">
              <a:solidFill>
                <a:schemeClr val="accent2"/>
              </a:solidFill>
            </a:endParaRPr>
          </a:p>
        </p:txBody>
      </p:sp>
      <p:sp>
        <p:nvSpPr>
          <p:cNvPr id="3098" name="Rectangle 26"/>
          <p:cNvSpPr>
            <a:spLocks noChangeArrowheads="1"/>
          </p:cNvSpPr>
          <p:nvPr/>
        </p:nvSpPr>
        <p:spPr bwMode="auto">
          <a:xfrm>
            <a:off x="2195513" y="5229225"/>
            <a:ext cx="4789487" cy="865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solidFill>
                <a:srgbClr val="008000"/>
              </a:solidFill>
            </a:endParaRPr>
          </a:p>
          <a:p>
            <a:pPr eaLnBrk="1" hangingPunct="1"/>
            <a:r>
              <a:rPr lang="en-GB" altLang="en-US" sz="4000">
                <a:solidFill>
                  <a:srgbClr val="008000"/>
                </a:solidFill>
              </a:rPr>
              <a:t> </a:t>
            </a:r>
            <a:r>
              <a:rPr lang="en-GB" altLang="en-US" sz="3600">
                <a:solidFill>
                  <a:srgbClr val="008000"/>
                </a:solidFill>
              </a:rPr>
              <a:t>∆H =</a:t>
            </a:r>
            <a:endParaRPr lang="en-US" altLang="en-US" sz="3600" baseline="30000">
              <a:solidFill>
                <a:srgbClr val="008000"/>
              </a:solidFill>
            </a:endParaRPr>
          </a:p>
        </p:txBody>
      </p:sp>
      <p:sp>
        <p:nvSpPr>
          <p:cNvPr id="3100" name="Rectangle 28"/>
          <p:cNvSpPr>
            <a:spLocks noChangeArrowheads="1"/>
          </p:cNvSpPr>
          <p:nvPr/>
        </p:nvSpPr>
        <p:spPr bwMode="auto">
          <a:xfrm>
            <a:off x="3779838" y="5229225"/>
            <a:ext cx="3455987" cy="865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endParaRPr lang="en-GB" altLang="en-US" sz="500">
              <a:solidFill>
                <a:srgbClr val="008000"/>
              </a:solidFill>
            </a:endParaRPr>
          </a:p>
          <a:p>
            <a:pPr eaLnBrk="1" hangingPunct="1"/>
            <a:r>
              <a:rPr lang="en-GB" altLang="en-US" sz="3600">
                <a:solidFill>
                  <a:srgbClr val="008000"/>
                </a:solidFill>
              </a:rPr>
              <a:t>–1367 kJ mol</a:t>
            </a:r>
            <a:r>
              <a:rPr lang="en-GB" altLang="en-US" sz="3600" baseline="30000">
                <a:solidFill>
                  <a:srgbClr val="008000"/>
                </a:solidFill>
              </a:rPr>
              <a:t>-1</a:t>
            </a:r>
            <a:endParaRPr lang="en-US" altLang="en-US" sz="3600" baseline="30000">
              <a:solidFill>
                <a:srgbClr val="008000"/>
              </a:solidFill>
            </a:endParaRPr>
          </a:p>
        </p:txBody>
      </p:sp>
      <p:sp>
        <p:nvSpPr>
          <p:cNvPr id="12"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9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9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9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09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5" grpId="0"/>
      <p:bldP spid="3096" grpId="0"/>
      <p:bldP spid="3097" grpId="0"/>
      <p:bldP spid="3098" grpId="0"/>
      <p:bldP spid="310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subTitle" idx="1"/>
          </p:nvPr>
        </p:nvSpPr>
        <p:spPr>
          <a:xfrm>
            <a:off x="468313" y="765175"/>
            <a:ext cx="8207375" cy="3024188"/>
          </a:xfrm>
          <a:solidFill>
            <a:srgbClr val="FFFF00"/>
          </a:solidFill>
          <a:ln>
            <a:solidFill>
              <a:schemeClr val="tx1"/>
            </a:solidFill>
            <a:miter lim="800000"/>
            <a:headEnd/>
            <a:tailEnd/>
          </a:ln>
        </p:spPr>
        <p:txBody>
          <a:bodyPr/>
          <a:lstStyle/>
          <a:p>
            <a:pPr algn="l" eaLnBrk="1" hangingPunct="1">
              <a:lnSpc>
                <a:spcPct val="0"/>
              </a:lnSpc>
              <a:spcBef>
                <a:spcPct val="0"/>
              </a:spcBef>
            </a:pPr>
            <a:r>
              <a:rPr lang="en-GB" altLang="en-US" sz="8000" smtClean="0"/>
              <a:t> </a:t>
            </a: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endParaRPr lang="en-GB" altLang="en-US" sz="800" smtClean="0"/>
          </a:p>
          <a:p>
            <a:pPr algn="l" eaLnBrk="1" hangingPunct="1">
              <a:lnSpc>
                <a:spcPct val="90000"/>
              </a:lnSpc>
              <a:spcBef>
                <a:spcPct val="0"/>
              </a:spcBef>
            </a:pPr>
            <a:r>
              <a:rPr lang="en-GB" altLang="en-US" sz="7200" smtClean="0">
                <a:latin typeface="Tahoma" pitchFamily="34" charset="0"/>
              </a:rPr>
              <a:t>                 </a:t>
            </a:r>
            <a:r>
              <a:rPr lang="en-GB" altLang="en-US" sz="5400" smtClean="0">
                <a:latin typeface="Tahoma" pitchFamily="34" charset="0"/>
              </a:rPr>
              <a:t>q</a:t>
            </a:r>
          </a:p>
          <a:p>
            <a:pPr eaLnBrk="1" hangingPunct="1">
              <a:lnSpc>
                <a:spcPct val="125000"/>
              </a:lnSpc>
              <a:spcBef>
                <a:spcPct val="0"/>
              </a:spcBef>
            </a:pPr>
            <a:r>
              <a:rPr lang="en-GB" altLang="en-US" sz="5400" smtClean="0">
                <a:latin typeface="Tahoma" pitchFamily="34" charset="0"/>
              </a:rPr>
              <a:t>           moles in reaction</a:t>
            </a:r>
          </a:p>
          <a:p>
            <a:pPr eaLnBrk="1" hangingPunct="1">
              <a:lnSpc>
                <a:spcPct val="90000"/>
              </a:lnSpc>
              <a:spcBef>
                <a:spcPct val="0"/>
              </a:spcBef>
            </a:pPr>
            <a:endParaRPr lang="en-GB" altLang="en-US" sz="5400" smtClean="0">
              <a:latin typeface="Tahoma" pitchFamily="34" charset="0"/>
            </a:endParaRPr>
          </a:p>
          <a:p>
            <a:pPr eaLnBrk="1" hangingPunct="1">
              <a:lnSpc>
                <a:spcPct val="90000"/>
              </a:lnSpc>
              <a:spcBef>
                <a:spcPct val="0"/>
              </a:spcBef>
            </a:pPr>
            <a:endParaRPr lang="en-GB" altLang="en-US" sz="5400" smtClean="0">
              <a:latin typeface="Tahoma" pitchFamily="34" charset="0"/>
            </a:endParaRPr>
          </a:p>
          <a:p>
            <a:pPr algn="l" eaLnBrk="1" hangingPunct="1">
              <a:lnSpc>
                <a:spcPct val="90000"/>
              </a:lnSpc>
            </a:pPr>
            <a:endParaRPr lang="en-GB" altLang="en-US" smtClean="0"/>
          </a:p>
        </p:txBody>
      </p:sp>
      <p:sp>
        <p:nvSpPr>
          <p:cNvPr id="23555" name="Line 3"/>
          <p:cNvSpPr>
            <a:spLocks noChangeShapeType="1"/>
          </p:cNvSpPr>
          <p:nvPr/>
        </p:nvSpPr>
        <p:spPr bwMode="auto">
          <a:xfrm>
            <a:off x="3276600" y="2349500"/>
            <a:ext cx="504190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23556" name="Rectangle 4"/>
          <p:cNvSpPr>
            <a:spLocks noChangeArrowheads="1"/>
          </p:cNvSpPr>
          <p:nvPr/>
        </p:nvSpPr>
        <p:spPr bwMode="auto">
          <a:xfrm>
            <a:off x="1042988" y="1844675"/>
            <a:ext cx="223202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lnSpc>
                <a:spcPct val="90000"/>
              </a:lnSpc>
              <a:spcBef>
                <a:spcPct val="20000"/>
              </a:spcBef>
            </a:pPr>
            <a:r>
              <a:rPr lang="en-GB" altLang="en-US" sz="5400"/>
              <a:t>∆H =</a:t>
            </a:r>
          </a:p>
        </p:txBody>
      </p:sp>
      <p:sp>
        <p:nvSpPr>
          <p:cNvPr id="6"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5" descr="calorimete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68313" y="1484313"/>
            <a:ext cx="3598862" cy="299243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24579" name="Picture 8" descr="calorimeter1"/>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643438" y="1412875"/>
            <a:ext cx="3744912" cy="3290888"/>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6"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Calorimeter 3"/>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692275" y="404813"/>
            <a:ext cx="4864100" cy="6119812"/>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a:xfrm>
            <a:off x="179388" y="476250"/>
            <a:ext cx="8713787" cy="1368425"/>
          </a:xfrm>
        </p:spPr>
        <p:txBody>
          <a:bodyPr/>
          <a:lstStyle/>
          <a:p>
            <a:pPr eaLnBrk="1" hangingPunct="1">
              <a:buFontTx/>
              <a:buNone/>
            </a:pPr>
            <a:r>
              <a:rPr lang="en-GB" altLang="en-US" sz="2000" dirty="0" smtClean="0"/>
              <a:t>1)	In an experiment, 0.600 g of propane (C</a:t>
            </a:r>
            <a:r>
              <a:rPr lang="en-GB" altLang="en-US" sz="2000" baseline="-25000" dirty="0" smtClean="0"/>
              <a:t>3</a:t>
            </a:r>
            <a:r>
              <a:rPr lang="en-GB" altLang="en-US" sz="2000" dirty="0" smtClean="0"/>
              <a:t>H</a:t>
            </a:r>
            <a:r>
              <a:rPr lang="en-GB" altLang="en-US" sz="2000" baseline="-25000" dirty="0" smtClean="0"/>
              <a:t>8</a:t>
            </a:r>
            <a:r>
              <a:rPr lang="en-GB" altLang="en-US" sz="2000" dirty="0" smtClean="0"/>
              <a:t>) was completely burned in air.  The heat evolved raised the temperature of 100 g of water by 64.9</a:t>
            </a:r>
            <a:r>
              <a:rPr lang="en-GB" altLang="en-US" sz="2000" dirty="0" smtClean="0">
                <a:sym typeface="Symbol" pitchFamily="18" charset="2"/>
              </a:rPr>
              <a:t></a:t>
            </a:r>
            <a:r>
              <a:rPr lang="en-GB" altLang="en-US" sz="2000" dirty="0" smtClean="0"/>
              <a:t>C.  Use this data to calculate the enthalpy of combustion of propane (the specific heat capacity of water is 4.18 J g</a:t>
            </a:r>
            <a:r>
              <a:rPr lang="en-GB" altLang="en-US" sz="2000" baseline="30000" dirty="0" smtClean="0"/>
              <a:t>-1</a:t>
            </a:r>
            <a:r>
              <a:rPr lang="en-GB" altLang="en-US" sz="2000" dirty="0" smtClean="0"/>
              <a:t> K</a:t>
            </a:r>
            <a:r>
              <a:rPr lang="en-GB" altLang="en-US" sz="2000" baseline="30000" dirty="0" smtClean="0"/>
              <a:t>-1</a:t>
            </a:r>
            <a:r>
              <a:rPr lang="en-GB" altLang="en-US" sz="2000" dirty="0" smtClean="0"/>
              <a:t>).</a:t>
            </a:r>
          </a:p>
        </p:txBody>
      </p:sp>
      <p:sp>
        <p:nvSpPr>
          <p:cNvPr id="29700" name="Rectangle 4"/>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29701" name="Rectangle 5"/>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100</a:t>
            </a:r>
          </a:p>
          <a:p>
            <a:pPr eaLnBrk="1" hangingPunct="1">
              <a:spcBef>
                <a:spcPct val="20000"/>
              </a:spcBef>
            </a:pPr>
            <a:endParaRPr lang="en-GB" altLang="en-US" sz="2800">
              <a:solidFill>
                <a:srgbClr val="FF0000"/>
              </a:solidFill>
              <a:latin typeface="Arial" charset="0"/>
            </a:endParaRPr>
          </a:p>
        </p:txBody>
      </p:sp>
      <p:sp>
        <p:nvSpPr>
          <p:cNvPr id="29702" name="Rectangle 6"/>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100  x  4.18  x  64.9  =  27130 J</a:t>
            </a:r>
          </a:p>
        </p:txBody>
      </p:sp>
      <p:sp>
        <p:nvSpPr>
          <p:cNvPr id="29703" name="Rectangle 7"/>
          <p:cNvSpPr>
            <a:spLocks noChangeArrowheads="1"/>
          </p:cNvSpPr>
          <p:nvPr/>
        </p:nvSpPr>
        <p:spPr bwMode="auto">
          <a:xfrm>
            <a:off x="611188" y="36449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29704" name="Rectangle 8"/>
          <p:cNvSpPr>
            <a:spLocks noChangeArrowheads="1"/>
          </p:cNvSpPr>
          <p:nvPr/>
        </p:nvSpPr>
        <p:spPr bwMode="auto">
          <a:xfrm>
            <a:off x="611188" y="42211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moles of propane = mass / M</a:t>
            </a:r>
            <a:r>
              <a:rPr lang="en-GB" altLang="en-US" sz="2800" baseline="-25000">
                <a:latin typeface="Arial" charset="0"/>
              </a:rPr>
              <a:t>r</a:t>
            </a:r>
            <a:endParaRPr lang="en-GB" altLang="en-US" sz="2800">
              <a:latin typeface="Arial" charset="0"/>
            </a:endParaRPr>
          </a:p>
        </p:txBody>
      </p:sp>
      <p:sp>
        <p:nvSpPr>
          <p:cNvPr id="29705" name="Rectangle 9"/>
          <p:cNvSpPr>
            <a:spLocks noChangeArrowheads="1"/>
          </p:cNvSpPr>
          <p:nvPr/>
        </p:nvSpPr>
        <p:spPr bwMode="auto">
          <a:xfrm>
            <a:off x="3492500" y="4724400"/>
            <a:ext cx="460789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dirty="0">
                <a:latin typeface="Arial" charset="0"/>
              </a:rPr>
              <a:t>= </a:t>
            </a:r>
            <a:r>
              <a:rPr lang="en-GB" altLang="en-US" sz="2800" dirty="0" smtClean="0">
                <a:latin typeface="Arial" charset="0"/>
              </a:rPr>
              <a:t>0.600 </a:t>
            </a:r>
            <a:r>
              <a:rPr lang="en-GB" altLang="en-US" sz="2800" dirty="0">
                <a:latin typeface="Arial" charset="0"/>
              </a:rPr>
              <a:t>/ 44.0  =  0.01364</a:t>
            </a:r>
          </a:p>
        </p:txBody>
      </p:sp>
      <p:sp>
        <p:nvSpPr>
          <p:cNvPr id="29706" name="Rectangle 10"/>
          <p:cNvSpPr>
            <a:spLocks noChangeArrowheads="1"/>
          </p:cNvSpPr>
          <p:nvPr/>
        </p:nvSpPr>
        <p:spPr bwMode="auto">
          <a:xfrm>
            <a:off x="611188" y="5445125"/>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–27.13 / 0.01364</a:t>
            </a:r>
          </a:p>
        </p:txBody>
      </p:sp>
      <p:sp>
        <p:nvSpPr>
          <p:cNvPr id="29708" name="Rectangle 12"/>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64.9</a:t>
            </a:r>
          </a:p>
          <a:p>
            <a:pPr eaLnBrk="1" hangingPunct="1">
              <a:spcBef>
                <a:spcPct val="20000"/>
              </a:spcBef>
            </a:pPr>
            <a:endParaRPr lang="en-GB" altLang="en-US" sz="2800">
              <a:solidFill>
                <a:srgbClr val="FF0000"/>
              </a:solidFill>
              <a:latin typeface="Arial" charset="0"/>
            </a:endParaRPr>
          </a:p>
        </p:txBody>
      </p:sp>
      <p:sp>
        <p:nvSpPr>
          <p:cNvPr id="29709" name="Rectangle 13"/>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29710" name="Rectangle 14"/>
          <p:cNvSpPr>
            <a:spLocks noChangeArrowheads="1"/>
          </p:cNvSpPr>
          <p:nvPr/>
        </p:nvSpPr>
        <p:spPr bwMode="auto">
          <a:xfrm>
            <a:off x="4500563" y="5445125"/>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-1990 kJ mol</a:t>
            </a:r>
            <a:r>
              <a:rPr lang="en-GB" altLang="en-US" sz="2800" u="sng" baseline="30000">
                <a:solidFill>
                  <a:srgbClr val="000099"/>
                </a:solidFill>
                <a:latin typeface="Arial" charset="0"/>
              </a:rPr>
              <a:t>-1</a:t>
            </a:r>
            <a:r>
              <a:rPr lang="en-GB" altLang="en-US" sz="2800">
                <a:latin typeface="Arial" charset="0"/>
              </a:rPr>
              <a:t> (3 sig fig)</a:t>
            </a:r>
          </a:p>
        </p:txBody>
      </p:sp>
      <p:sp>
        <p:nvSpPr>
          <p:cNvPr id="1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70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70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70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70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70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9704"/>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97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97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p:bldP spid="29702" grpId="0"/>
      <p:bldP spid="29703" grpId="0"/>
      <p:bldP spid="29704" grpId="0"/>
      <p:bldP spid="29705" grpId="0"/>
      <p:bldP spid="29706" grpId="0"/>
      <p:bldP spid="29708" grpId="0"/>
      <p:bldP spid="29709" grpId="0"/>
      <p:bldP spid="297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2)	50 cm</a:t>
            </a:r>
            <a:r>
              <a:rPr lang="en-GB" altLang="en-US" sz="2000" baseline="30000" smtClean="0"/>
              <a:t>3</a:t>
            </a:r>
            <a:r>
              <a:rPr lang="en-GB" altLang="en-US" sz="2000" smtClean="0"/>
              <a:t> of 1.0 mol dm</a:t>
            </a:r>
            <a:r>
              <a:rPr lang="en-GB" altLang="en-US" sz="2000" baseline="30000" smtClean="0"/>
              <a:t>-3</a:t>
            </a:r>
            <a:r>
              <a:rPr lang="en-GB" altLang="en-US" sz="2000" smtClean="0"/>
              <a:t> hydrochloric acid was added to 50 cm</a:t>
            </a:r>
            <a:r>
              <a:rPr lang="en-GB" altLang="en-US" sz="2000" baseline="30000" smtClean="0"/>
              <a:t>3</a:t>
            </a:r>
            <a:r>
              <a:rPr lang="en-GB" altLang="en-US" sz="2000" smtClean="0"/>
              <a:t> of 1.0 mol dm</a:t>
            </a:r>
            <a:r>
              <a:rPr lang="en-GB" altLang="en-US" sz="2000" baseline="30000" smtClean="0"/>
              <a:t>-3</a:t>
            </a:r>
            <a:r>
              <a:rPr lang="en-GB" altLang="en-US" sz="2000" smtClean="0"/>
              <a:t> sodium hydroxide solution.   The temperature rose by 6.8</a:t>
            </a:r>
            <a:r>
              <a:rPr lang="en-GB" altLang="en-US" sz="2000" smtClean="0">
                <a:sym typeface="Symbol" pitchFamily="18" charset="2"/>
              </a:rPr>
              <a:t></a:t>
            </a:r>
            <a:r>
              <a:rPr lang="en-GB" altLang="en-US" sz="2000" smtClean="0"/>
              <a:t>C.  Calculate the enthalpy of neutralisation for this reaction.  Assume that the density of the solution is 1.00 g cm</a:t>
            </a:r>
            <a:r>
              <a:rPr lang="en-GB" altLang="en-US" sz="2000" baseline="30000" smtClean="0"/>
              <a:t>-3</a:t>
            </a:r>
            <a:r>
              <a:rPr lang="en-GB" altLang="en-US" sz="2000" smtClean="0"/>
              <a:t>, the specific heat capacity of the solution is 4.18 J g</a:t>
            </a:r>
            <a:r>
              <a:rPr lang="en-GB" altLang="en-US" sz="2000" baseline="30000" smtClean="0"/>
              <a:t>-1</a:t>
            </a:r>
            <a:r>
              <a:rPr lang="en-GB" altLang="en-US" sz="2000" smtClean="0"/>
              <a:t> K</a:t>
            </a:r>
            <a:r>
              <a:rPr lang="en-GB" altLang="en-US" sz="2000" baseline="30000" smtClean="0"/>
              <a:t>-1</a:t>
            </a:r>
            <a:r>
              <a:rPr lang="en-GB" altLang="en-US" sz="2000" smtClean="0"/>
              <a:t>. </a:t>
            </a:r>
          </a:p>
        </p:txBody>
      </p:sp>
      <p:sp>
        <p:nvSpPr>
          <p:cNvPr id="33795"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3796"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100</a:t>
            </a:r>
          </a:p>
          <a:p>
            <a:pPr eaLnBrk="1" hangingPunct="1">
              <a:spcBef>
                <a:spcPct val="20000"/>
              </a:spcBef>
            </a:pPr>
            <a:endParaRPr lang="en-GB" altLang="en-US" sz="2800">
              <a:solidFill>
                <a:srgbClr val="FF0000"/>
              </a:solidFill>
              <a:latin typeface="Arial" charset="0"/>
            </a:endParaRPr>
          </a:p>
        </p:txBody>
      </p:sp>
      <p:sp>
        <p:nvSpPr>
          <p:cNvPr id="33797"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100  x  4.18  x  6.8  =  2842 J</a:t>
            </a:r>
          </a:p>
        </p:txBody>
      </p:sp>
      <p:sp>
        <p:nvSpPr>
          <p:cNvPr id="33798"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3799"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HCl = conc x vol</a:t>
            </a:r>
          </a:p>
        </p:txBody>
      </p:sp>
      <p:sp>
        <p:nvSpPr>
          <p:cNvPr id="33801" name="Rectangle 9"/>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–2.842 / 0.050</a:t>
            </a:r>
          </a:p>
        </p:txBody>
      </p:sp>
      <p:sp>
        <p:nvSpPr>
          <p:cNvPr id="33802" name="Rectangle 10"/>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6.8</a:t>
            </a:r>
          </a:p>
          <a:p>
            <a:pPr eaLnBrk="1" hangingPunct="1">
              <a:spcBef>
                <a:spcPct val="20000"/>
              </a:spcBef>
            </a:pPr>
            <a:endParaRPr lang="en-GB" altLang="en-US" sz="2800">
              <a:solidFill>
                <a:srgbClr val="FF0000"/>
              </a:solidFill>
              <a:latin typeface="Arial" charset="0"/>
            </a:endParaRPr>
          </a:p>
        </p:txBody>
      </p:sp>
      <p:sp>
        <p:nvSpPr>
          <p:cNvPr id="33803" name="Rectangle 11"/>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3804" name="Rectangle 12"/>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dirty="0">
                <a:latin typeface="Arial" charset="0"/>
              </a:rPr>
              <a:t>=  </a:t>
            </a:r>
            <a:r>
              <a:rPr lang="en-GB" altLang="en-US" sz="2800" u="sng" dirty="0">
                <a:solidFill>
                  <a:srgbClr val="000099"/>
                </a:solidFill>
                <a:latin typeface="Arial" charset="0"/>
              </a:rPr>
              <a:t>-</a:t>
            </a:r>
            <a:r>
              <a:rPr lang="en-GB" altLang="en-US" sz="2800" u="sng" dirty="0" smtClean="0">
                <a:solidFill>
                  <a:srgbClr val="000099"/>
                </a:solidFill>
                <a:latin typeface="Arial" charset="0"/>
              </a:rPr>
              <a:t>57 </a:t>
            </a:r>
            <a:r>
              <a:rPr lang="en-GB" altLang="en-US" sz="2800" u="sng" dirty="0">
                <a:solidFill>
                  <a:srgbClr val="000099"/>
                </a:solidFill>
                <a:latin typeface="Arial" charset="0"/>
              </a:rPr>
              <a:t>kJ mol</a:t>
            </a:r>
            <a:r>
              <a:rPr lang="en-GB" altLang="en-US" sz="2800" u="sng" baseline="30000" dirty="0">
                <a:solidFill>
                  <a:srgbClr val="000099"/>
                </a:solidFill>
                <a:latin typeface="Arial" charset="0"/>
              </a:rPr>
              <a:t>-1</a:t>
            </a:r>
            <a:r>
              <a:rPr lang="en-GB" altLang="en-US" sz="2800" dirty="0">
                <a:latin typeface="Arial" charset="0"/>
              </a:rPr>
              <a:t> </a:t>
            </a:r>
            <a:r>
              <a:rPr lang="en-GB" altLang="en-US" sz="2800" dirty="0" smtClean="0">
                <a:latin typeface="Arial" charset="0"/>
              </a:rPr>
              <a:t>(2 </a:t>
            </a:r>
            <a:r>
              <a:rPr lang="en-GB" altLang="en-US" sz="2800" dirty="0">
                <a:latin typeface="Arial" charset="0"/>
              </a:rPr>
              <a:t>sig fig)</a:t>
            </a:r>
          </a:p>
        </p:txBody>
      </p:sp>
      <p:sp>
        <p:nvSpPr>
          <p:cNvPr id="33805" name="Rectangle 13"/>
          <p:cNvSpPr>
            <a:spLocks noChangeArrowheads="1"/>
          </p:cNvSpPr>
          <p:nvPr/>
        </p:nvSpPr>
        <p:spPr bwMode="auto">
          <a:xfrm>
            <a:off x="3995738" y="4005263"/>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0.050</a:t>
            </a:r>
          </a:p>
        </p:txBody>
      </p:sp>
      <p:sp>
        <p:nvSpPr>
          <p:cNvPr id="33806" name="Rectangle 14"/>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NaOH = conc x vol</a:t>
            </a:r>
          </a:p>
        </p:txBody>
      </p:sp>
      <p:sp>
        <p:nvSpPr>
          <p:cNvPr id="33807" name="Rectangle 15"/>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0.050</a:t>
            </a:r>
          </a:p>
        </p:txBody>
      </p:sp>
      <p:sp>
        <p:nvSpPr>
          <p:cNvPr id="33808" name="Rectangle 16"/>
          <p:cNvSpPr>
            <a:spLocks noChangeArrowheads="1"/>
          </p:cNvSpPr>
          <p:nvPr/>
        </p:nvSpPr>
        <p:spPr bwMode="auto">
          <a:xfrm>
            <a:off x="611188" y="5157788"/>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HCl + NaOH </a:t>
            </a:r>
            <a:r>
              <a:rPr lang="en-GB" altLang="en-US" sz="2800">
                <a:solidFill>
                  <a:srgbClr val="008000"/>
                </a:solidFill>
                <a:latin typeface="Times New Roman" pitchFamily="18" charset="0"/>
              </a:rPr>
              <a:t>→ </a:t>
            </a:r>
            <a:r>
              <a:rPr lang="en-GB" altLang="en-US" sz="2800">
                <a:solidFill>
                  <a:srgbClr val="008000"/>
                </a:solidFill>
                <a:latin typeface="Arial" charset="0"/>
              </a:rPr>
              <a:t>NaCl + H</a:t>
            </a:r>
            <a:r>
              <a:rPr lang="en-GB" altLang="en-US" sz="2800" baseline="-25000">
                <a:solidFill>
                  <a:srgbClr val="008000"/>
                </a:solidFill>
                <a:latin typeface="Arial" charset="0"/>
              </a:rPr>
              <a:t>2</a:t>
            </a:r>
            <a:r>
              <a:rPr lang="en-GB" altLang="en-US" sz="2800">
                <a:solidFill>
                  <a:srgbClr val="008000"/>
                </a:solidFill>
                <a:latin typeface="Arial" charset="0"/>
              </a:rPr>
              <a:t>O </a:t>
            </a:r>
          </a:p>
        </p:txBody>
      </p:sp>
      <p:sp>
        <p:nvSpPr>
          <p:cNvPr id="17"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80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80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7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79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379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380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380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80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380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3801"/>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38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P spid="33798" grpId="0"/>
      <p:bldP spid="33799" grpId="0"/>
      <p:bldP spid="33801" grpId="0"/>
      <p:bldP spid="33802" grpId="0"/>
      <p:bldP spid="33803" grpId="0"/>
      <p:bldP spid="33804" grpId="0"/>
      <p:bldP spid="33805" grpId="0"/>
      <p:bldP spid="33806" grpId="0"/>
      <p:bldP spid="33807" grpId="0"/>
      <p:bldP spid="3380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1800" dirty="0" smtClean="0"/>
              <a:t>3)	100 cm</a:t>
            </a:r>
            <a:r>
              <a:rPr lang="en-GB" altLang="en-US" sz="1800" baseline="30000" dirty="0" smtClean="0"/>
              <a:t>3</a:t>
            </a:r>
            <a:r>
              <a:rPr lang="en-GB" altLang="en-US" sz="1800" dirty="0" smtClean="0"/>
              <a:t> of 0.200 </a:t>
            </a:r>
            <a:r>
              <a:rPr lang="en-GB" altLang="en-US" sz="1800" dirty="0" err="1" smtClean="0"/>
              <a:t>mol</a:t>
            </a:r>
            <a:r>
              <a:rPr lang="en-GB" altLang="en-US" sz="1800" dirty="0" smtClean="0"/>
              <a:t> dm</a:t>
            </a:r>
            <a:r>
              <a:rPr lang="en-GB" altLang="en-US" sz="1800" baseline="30000" dirty="0" smtClean="0"/>
              <a:t>-3</a:t>
            </a:r>
            <a:r>
              <a:rPr lang="en-GB" altLang="en-US" sz="1800" dirty="0" smtClean="0"/>
              <a:t> copper sulphate solution was put in a calorimeter and 2.00 g of magnesium powder added.  The temperature of the solution rose by 25.1</a:t>
            </a:r>
            <a:r>
              <a:rPr lang="en-GB" altLang="en-US" sz="1800" dirty="0" smtClean="0">
                <a:sym typeface="Symbol" pitchFamily="18" charset="2"/>
              </a:rPr>
              <a:t></a:t>
            </a:r>
            <a:r>
              <a:rPr lang="en-GB" altLang="en-US" sz="1800" dirty="0" smtClean="0"/>
              <a:t>C.  Work out which reagent was in excess and then calculate the enthalpy change for the reaction.  Assume that the density of the solution is 1.00 g cm</a:t>
            </a:r>
            <a:r>
              <a:rPr lang="en-GB" altLang="en-US" sz="1800" baseline="30000" dirty="0" smtClean="0"/>
              <a:t>-3</a:t>
            </a:r>
            <a:r>
              <a:rPr lang="en-GB" altLang="en-US" sz="1800" dirty="0" smtClean="0"/>
              <a:t>, the specific heat capacity of the solution is 4.18 J g</a:t>
            </a:r>
            <a:r>
              <a:rPr lang="en-GB" altLang="en-US" sz="1800" baseline="30000" dirty="0" smtClean="0"/>
              <a:t>-1</a:t>
            </a:r>
            <a:r>
              <a:rPr lang="en-GB" altLang="en-US" sz="1800" dirty="0" smtClean="0"/>
              <a:t> K</a:t>
            </a:r>
            <a:r>
              <a:rPr lang="en-GB" altLang="en-US" sz="1800" baseline="30000" dirty="0" smtClean="0"/>
              <a:t>-1</a:t>
            </a:r>
            <a:r>
              <a:rPr lang="en-GB" altLang="en-US" sz="1800" dirty="0" smtClean="0"/>
              <a:t>.  Ignore the heat capacity of the metals.</a:t>
            </a:r>
          </a:p>
        </p:txBody>
      </p:sp>
      <p:sp>
        <p:nvSpPr>
          <p:cNvPr id="37891"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7892"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100</a:t>
            </a:r>
          </a:p>
          <a:p>
            <a:pPr eaLnBrk="1" hangingPunct="1">
              <a:spcBef>
                <a:spcPct val="20000"/>
              </a:spcBef>
            </a:pPr>
            <a:endParaRPr lang="en-GB" altLang="en-US" sz="2800">
              <a:solidFill>
                <a:srgbClr val="FF0000"/>
              </a:solidFill>
              <a:latin typeface="Arial" charset="0"/>
            </a:endParaRPr>
          </a:p>
        </p:txBody>
      </p:sp>
      <p:sp>
        <p:nvSpPr>
          <p:cNvPr id="37893"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100  x  4.18  x  25.1  =  10490 J</a:t>
            </a:r>
          </a:p>
        </p:txBody>
      </p:sp>
      <p:sp>
        <p:nvSpPr>
          <p:cNvPr id="37894"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7895"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CuSO</a:t>
            </a:r>
            <a:r>
              <a:rPr lang="en-GB" altLang="en-US" sz="2800" baseline="-25000">
                <a:latin typeface="Arial" charset="0"/>
              </a:rPr>
              <a:t>4</a:t>
            </a:r>
            <a:r>
              <a:rPr lang="en-GB" altLang="en-US" sz="2800">
                <a:latin typeface="Arial" charset="0"/>
              </a:rPr>
              <a:t> = conc x vol</a:t>
            </a:r>
          </a:p>
        </p:txBody>
      </p:sp>
      <p:sp>
        <p:nvSpPr>
          <p:cNvPr id="37896" name="Rectangle 8"/>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–10.49 / 0.020</a:t>
            </a:r>
          </a:p>
        </p:txBody>
      </p:sp>
      <p:sp>
        <p:nvSpPr>
          <p:cNvPr id="37897"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25.1</a:t>
            </a:r>
          </a:p>
          <a:p>
            <a:pPr eaLnBrk="1" hangingPunct="1">
              <a:spcBef>
                <a:spcPct val="20000"/>
              </a:spcBef>
            </a:pPr>
            <a:endParaRPr lang="en-GB" altLang="en-US" sz="2800">
              <a:solidFill>
                <a:srgbClr val="FF0000"/>
              </a:solidFill>
              <a:latin typeface="Arial" charset="0"/>
            </a:endParaRPr>
          </a:p>
        </p:txBody>
      </p:sp>
      <p:sp>
        <p:nvSpPr>
          <p:cNvPr id="37898"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7899" name="Rectangle 11"/>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-525 kJ mol</a:t>
            </a:r>
            <a:r>
              <a:rPr lang="en-GB" altLang="en-US" sz="2800" u="sng" baseline="30000">
                <a:solidFill>
                  <a:srgbClr val="000099"/>
                </a:solidFill>
                <a:latin typeface="Arial" charset="0"/>
              </a:rPr>
              <a:t>-1</a:t>
            </a:r>
            <a:r>
              <a:rPr lang="en-GB" altLang="en-US" sz="2800">
                <a:latin typeface="Arial" charset="0"/>
              </a:rPr>
              <a:t> (3 sig fig)</a:t>
            </a:r>
          </a:p>
        </p:txBody>
      </p:sp>
      <p:sp>
        <p:nvSpPr>
          <p:cNvPr id="37900" name="Rectangle 12"/>
          <p:cNvSpPr>
            <a:spLocks noChangeArrowheads="1"/>
          </p:cNvSpPr>
          <p:nvPr/>
        </p:nvSpPr>
        <p:spPr bwMode="auto">
          <a:xfrm>
            <a:off x="4535488" y="4005263"/>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dirty="0">
                <a:latin typeface="Arial" charset="0"/>
              </a:rPr>
              <a:t>= </a:t>
            </a:r>
            <a:r>
              <a:rPr lang="en-GB" altLang="en-US" sz="2800" dirty="0" smtClean="0">
                <a:latin typeface="Arial" charset="0"/>
              </a:rPr>
              <a:t>0.200 </a:t>
            </a:r>
            <a:r>
              <a:rPr lang="en-GB" altLang="en-US" sz="2800" dirty="0">
                <a:latin typeface="Arial" charset="0"/>
              </a:rPr>
              <a:t>x </a:t>
            </a:r>
            <a:r>
              <a:rPr lang="en-GB" altLang="en-US" sz="2800" baseline="30000" dirty="0">
                <a:latin typeface="Arial" charset="0"/>
              </a:rPr>
              <a:t>100</a:t>
            </a:r>
            <a:r>
              <a:rPr lang="en-GB" altLang="en-US" sz="2800" dirty="0">
                <a:latin typeface="Arial" charset="0"/>
              </a:rPr>
              <a:t>/</a:t>
            </a:r>
            <a:r>
              <a:rPr lang="en-GB" altLang="en-US" sz="2800" baseline="-25000" dirty="0">
                <a:latin typeface="Arial" charset="0"/>
              </a:rPr>
              <a:t>1000</a:t>
            </a:r>
            <a:r>
              <a:rPr lang="en-GB" altLang="en-US" sz="2800" dirty="0">
                <a:latin typeface="Arial" charset="0"/>
              </a:rPr>
              <a:t>  =  0.020</a:t>
            </a:r>
          </a:p>
        </p:txBody>
      </p:sp>
      <p:sp>
        <p:nvSpPr>
          <p:cNvPr id="37901"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Mg = mass / M</a:t>
            </a:r>
            <a:r>
              <a:rPr lang="en-GB" altLang="en-US" sz="2800" baseline="-25000">
                <a:latin typeface="Arial" charset="0"/>
              </a:rPr>
              <a:t>r</a:t>
            </a:r>
            <a:endParaRPr lang="en-GB" altLang="en-US" sz="2800">
              <a:latin typeface="Arial" charset="0"/>
            </a:endParaRPr>
          </a:p>
        </p:txBody>
      </p:sp>
      <p:sp>
        <p:nvSpPr>
          <p:cNvPr id="37902" name="Rectangle 14"/>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dirty="0">
                <a:latin typeface="Arial" charset="0"/>
              </a:rPr>
              <a:t>= </a:t>
            </a:r>
            <a:r>
              <a:rPr lang="en-GB" altLang="en-US" sz="2800" dirty="0" smtClean="0">
                <a:latin typeface="Arial" charset="0"/>
              </a:rPr>
              <a:t>2.00 </a:t>
            </a:r>
            <a:r>
              <a:rPr lang="en-GB" altLang="en-US" sz="2800" dirty="0">
                <a:latin typeface="Arial" charset="0"/>
              </a:rPr>
              <a:t>/ 24.3  =  0.0823</a:t>
            </a:r>
          </a:p>
        </p:txBody>
      </p:sp>
      <p:sp>
        <p:nvSpPr>
          <p:cNvPr id="37903" name="Rectangle 15"/>
          <p:cNvSpPr>
            <a:spLocks noChangeArrowheads="1"/>
          </p:cNvSpPr>
          <p:nvPr/>
        </p:nvSpPr>
        <p:spPr bwMode="auto">
          <a:xfrm>
            <a:off x="611188" y="5157788"/>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CuSO</a:t>
            </a:r>
            <a:r>
              <a:rPr lang="en-GB" altLang="en-US" sz="2800" baseline="-25000">
                <a:solidFill>
                  <a:srgbClr val="008000"/>
                </a:solidFill>
                <a:latin typeface="Arial" charset="0"/>
              </a:rPr>
              <a:t>4</a:t>
            </a:r>
            <a:r>
              <a:rPr lang="en-GB" altLang="en-US" sz="2800">
                <a:solidFill>
                  <a:srgbClr val="008000"/>
                </a:solidFill>
                <a:latin typeface="Arial" charset="0"/>
              </a:rPr>
              <a:t> + Mg </a:t>
            </a:r>
            <a:r>
              <a:rPr lang="en-GB" altLang="en-US" sz="2800">
                <a:solidFill>
                  <a:srgbClr val="008000"/>
                </a:solidFill>
                <a:latin typeface="Times New Roman" pitchFamily="18" charset="0"/>
              </a:rPr>
              <a:t>→ </a:t>
            </a:r>
            <a:r>
              <a:rPr lang="en-GB" altLang="en-US" sz="2800">
                <a:solidFill>
                  <a:srgbClr val="008000"/>
                </a:solidFill>
                <a:latin typeface="Arial" charset="0"/>
              </a:rPr>
              <a:t>MgSO</a:t>
            </a:r>
            <a:r>
              <a:rPr lang="en-GB" altLang="en-US" sz="2800" baseline="-25000">
                <a:solidFill>
                  <a:srgbClr val="008000"/>
                </a:solidFill>
                <a:latin typeface="Arial" charset="0"/>
              </a:rPr>
              <a:t>4</a:t>
            </a:r>
            <a:r>
              <a:rPr lang="en-GB" altLang="en-US" sz="2800">
                <a:solidFill>
                  <a:srgbClr val="008000"/>
                </a:solidFill>
                <a:latin typeface="Arial" charset="0"/>
              </a:rPr>
              <a:t> + Cu </a:t>
            </a:r>
          </a:p>
        </p:txBody>
      </p:sp>
      <p:sp>
        <p:nvSpPr>
          <p:cNvPr id="37904" name="Rectangle 16"/>
          <p:cNvSpPr>
            <a:spLocks noChangeArrowheads="1"/>
          </p:cNvSpPr>
          <p:nvPr/>
        </p:nvSpPr>
        <p:spPr bwMode="auto">
          <a:xfrm>
            <a:off x="8101013" y="4581525"/>
            <a:ext cx="8636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XS</a:t>
            </a:r>
          </a:p>
        </p:txBody>
      </p:sp>
      <p:sp>
        <p:nvSpPr>
          <p:cNvPr id="18"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89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790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790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790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7903"/>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7896"/>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7899"/>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79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P spid="37893" grpId="0"/>
      <p:bldP spid="37894" grpId="0"/>
      <p:bldP spid="37895" grpId="0"/>
      <p:bldP spid="37896" grpId="0"/>
      <p:bldP spid="37897" grpId="0"/>
      <p:bldP spid="37898" grpId="0"/>
      <p:bldP spid="37899" grpId="0"/>
      <p:bldP spid="37900" grpId="0"/>
      <p:bldP spid="37901" grpId="0"/>
      <p:bldP spid="37902" grpId="0"/>
      <p:bldP spid="37903" grpId="0"/>
      <p:bldP spid="3790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179388" y="476250"/>
            <a:ext cx="8713787" cy="1368425"/>
          </a:xfrm>
        </p:spPr>
        <p:txBody>
          <a:bodyPr/>
          <a:lstStyle/>
          <a:p>
            <a:pPr eaLnBrk="1" hangingPunct="1">
              <a:buFontTx/>
              <a:buNone/>
            </a:pPr>
            <a:r>
              <a:rPr lang="en-GB" altLang="en-US" sz="2000" smtClean="0"/>
              <a:t>1)	In an experiment, 1.00 g of propanone (CH</a:t>
            </a:r>
            <a:r>
              <a:rPr lang="en-GB" altLang="en-US" sz="2000" baseline="-25000" smtClean="0"/>
              <a:t>3</a:t>
            </a:r>
            <a:r>
              <a:rPr lang="en-GB" altLang="en-US" sz="2000" smtClean="0"/>
              <a:t>COCH</a:t>
            </a:r>
            <a:r>
              <a:rPr lang="en-GB" altLang="en-US" sz="2000" baseline="-25000" smtClean="0"/>
              <a:t>3</a:t>
            </a:r>
            <a:r>
              <a:rPr lang="en-GB" altLang="en-US" sz="2000" smtClean="0"/>
              <a:t>) was completely burned in air.  The heat evolved raised the temperature of 150 g of water from 18.8</a:t>
            </a:r>
            <a:r>
              <a:rPr lang="en-GB" altLang="en-US" sz="2000" smtClean="0">
                <a:sym typeface="Symbol" pitchFamily="18" charset="2"/>
              </a:rPr>
              <a:t></a:t>
            </a:r>
            <a:r>
              <a:rPr lang="en-GB" altLang="en-US" sz="2000" smtClean="0"/>
              <a:t>C to 64.3</a:t>
            </a:r>
            <a:r>
              <a:rPr lang="en-GB" altLang="en-US" sz="2000" smtClean="0">
                <a:sym typeface="Symbol" pitchFamily="18" charset="2"/>
              </a:rPr>
              <a:t></a:t>
            </a:r>
            <a:r>
              <a:rPr lang="en-GB" altLang="en-US" sz="2000" smtClean="0"/>
              <a:t>C.  Use this data to calculate the enthalpy of combustion of propanone (the specific heat capacity of water is 4.18 J g</a:t>
            </a:r>
            <a:r>
              <a:rPr lang="en-GB" altLang="en-US" sz="2000" baseline="30000" smtClean="0"/>
              <a:t>-1</a:t>
            </a:r>
            <a:r>
              <a:rPr lang="en-GB" altLang="en-US" sz="2000" smtClean="0"/>
              <a:t> K</a:t>
            </a:r>
            <a:r>
              <a:rPr lang="en-GB" altLang="en-US" sz="2000" baseline="30000" smtClean="0"/>
              <a:t>-1</a:t>
            </a:r>
            <a:r>
              <a:rPr lang="en-GB" altLang="en-US" sz="2000" smtClean="0"/>
              <a:t>). </a:t>
            </a:r>
          </a:p>
        </p:txBody>
      </p:sp>
      <p:sp>
        <p:nvSpPr>
          <p:cNvPr id="30723"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0724"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150</a:t>
            </a:r>
          </a:p>
          <a:p>
            <a:pPr eaLnBrk="1" hangingPunct="1">
              <a:spcBef>
                <a:spcPct val="20000"/>
              </a:spcBef>
            </a:pPr>
            <a:endParaRPr lang="en-GB" altLang="en-US" sz="2800">
              <a:solidFill>
                <a:srgbClr val="FF0000"/>
              </a:solidFill>
              <a:latin typeface="Arial" charset="0"/>
            </a:endParaRPr>
          </a:p>
        </p:txBody>
      </p:sp>
      <p:sp>
        <p:nvSpPr>
          <p:cNvPr id="30725"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150  x  4.18  x  45.5  =  28530 J</a:t>
            </a:r>
          </a:p>
        </p:txBody>
      </p:sp>
      <p:sp>
        <p:nvSpPr>
          <p:cNvPr id="30726" name="Rectangle 6"/>
          <p:cNvSpPr>
            <a:spLocks noChangeArrowheads="1"/>
          </p:cNvSpPr>
          <p:nvPr/>
        </p:nvSpPr>
        <p:spPr bwMode="auto">
          <a:xfrm>
            <a:off x="611188" y="36449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0727" name="Rectangle 7"/>
          <p:cNvSpPr>
            <a:spLocks noChangeArrowheads="1"/>
          </p:cNvSpPr>
          <p:nvPr/>
        </p:nvSpPr>
        <p:spPr bwMode="auto">
          <a:xfrm>
            <a:off x="611188" y="42211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moles of propane = mass / M</a:t>
            </a:r>
            <a:r>
              <a:rPr lang="en-GB" altLang="en-US" sz="2800" baseline="-25000">
                <a:latin typeface="Arial" charset="0"/>
              </a:rPr>
              <a:t>r</a:t>
            </a:r>
            <a:endParaRPr lang="en-GB" altLang="en-US" sz="2800">
              <a:latin typeface="Arial" charset="0"/>
            </a:endParaRPr>
          </a:p>
        </p:txBody>
      </p:sp>
      <p:sp>
        <p:nvSpPr>
          <p:cNvPr id="30728" name="Rectangle 8"/>
          <p:cNvSpPr>
            <a:spLocks noChangeArrowheads="1"/>
          </p:cNvSpPr>
          <p:nvPr/>
        </p:nvSpPr>
        <p:spPr bwMode="auto">
          <a:xfrm>
            <a:off x="3492500" y="4724400"/>
            <a:ext cx="4103688"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1.00 / 58.0  =  0.01724</a:t>
            </a:r>
          </a:p>
        </p:txBody>
      </p:sp>
      <p:sp>
        <p:nvSpPr>
          <p:cNvPr id="30729" name="Rectangle 9"/>
          <p:cNvSpPr>
            <a:spLocks noChangeArrowheads="1"/>
          </p:cNvSpPr>
          <p:nvPr/>
        </p:nvSpPr>
        <p:spPr bwMode="auto">
          <a:xfrm>
            <a:off x="611188" y="5445125"/>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–28.53 / 0.01724</a:t>
            </a:r>
          </a:p>
        </p:txBody>
      </p:sp>
      <p:sp>
        <p:nvSpPr>
          <p:cNvPr id="30730" name="Rectangle 10"/>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45.5</a:t>
            </a:r>
          </a:p>
          <a:p>
            <a:pPr eaLnBrk="1" hangingPunct="1">
              <a:spcBef>
                <a:spcPct val="20000"/>
              </a:spcBef>
            </a:pPr>
            <a:endParaRPr lang="en-GB" altLang="en-US" sz="2800">
              <a:solidFill>
                <a:srgbClr val="FF0000"/>
              </a:solidFill>
              <a:latin typeface="Arial" charset="0"/>
            </a:endParaRPr>
          </a:p>
        </p:txBody>
      </p:sp>
      <p:sp>
        <p:nvSpPr>
          <p:cNvPr id="30731" name="Rectangle 11"/>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0732" name="Rectangle 12"/>
          <p:cNvSpPr>
            <a:spLocks noChangeArrowheads="1"/>
          </p:cNvSpPr>
          <p:nvPr/>
        </p:nvSpPr>
        <p:spPr bwMode="auto">
          <a:xfrm>
            <a:off x="4500563" y="5445125"/>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-1650 kJ mol</a:t>
            </a:r>
            <a:r>
              <a:rPr lang="en-GB" altLang="en-US" sz="2800" u="sng" baseline="30000">
                <a:solidFill>
                  <a:srgbClr val="000099"/>
                </a:solidFill>
                <a:latin typeface="Arial" charset="0"/>
              </a:rPr>
              <a:t>-1</a:t>
            </a:r>
            <a:r>
              <a:rPr lang="en-GB" altLang="en-US" sz="2800">
                <a:latin typeface="Arial" charset="0"/>
              </a:rPr>
              <a:t> (3 sig fig)</a:t>
            </a:r>
          </a:p>
        </p:txBody>
      </p:sp>
      <p:sp>
        <p:nvSpPr>
          <p:cNvPr id="1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7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3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3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7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72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72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07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p:bldP spid="30726" grpId="0"/>
      <p:bldP spid="30727" grpId="0"/>
      <p:bldP spid="30728" grpId="0"/>
      <p:bldP spid="30729" grpId="0"/>
      <p:bldP spid="30730" grpId="0"/>
      <p:bldP spid="30731" grpId="0"/>
      <p:bldP spid="307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2)	In an experiment, 1.00 g of hexane (C</a:t>
            </a:r>
            <a:r>
              <a:rPr lang="en-GB" altLang="en-US" sz="2000" baseline="-25000" smtClean="0"/>
              <a:t>6</a:t>
            </a:r>
            <a:r>
              <a:rPr lang="en-GB" altLang="en-US" sz="2000" smtClean="0"/>
              <a:t>H</a:t>
            </a:r>
            <a:r>
              <a:rPr lang="en-GB" altLang="en-US" sz="2000" baseline="-25000" smtClean="0"/>
              <a:t>14</a:t>
            </a:r>
            <a:r>
              <a:rPr lang="en-GB" altLang="en-US" sz="2000" smtClean="0"/>
              <a:t>) was completely burned in air.  The heat evolved raised the temperature of 200 g of water from 293.5 K to 345.1 K.  Use this data to calculate the enthalpy of combustion of hexane (the specific heat capacity of water is 4.18 J g</a:t>
            </a:r>
            <a:r>
              <a:rPr lang="en-GB" altLang="en-US" sz="2000" baseline="30000" smtClean="0"/>
              <a:t>-1</a:t>
            </a:r>
            <a:r>
              <a:rPr lang="en-GB" altLang="en-US" sz="2000" smtClean="0"/>
              <a:t> K</a:t>
            </a:r>
            <a:r>
              <a:rPr lang="en-GB" altLang="en-US" sz="2000" baseline="30000" smtClean="0"/>
              <a:t>-1</a:t>
            </a:r>
            <a:r>
              <a:rPr lang="en-GB" altLang="en-US" sz="2000" smtClean="0"/>
              <a:t>). </a:t>
            </a:r>
          </a:p>
        </p:txBody>
      </p:sp>
      <p:sp>
        <p:nvSpPr>
          <p:cNvPr id="31747"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1748"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200</a:t>
            </a:r>
          </a:p>
          <a:p>
            <a:pPr eaLnBrk="1" hangingPunct="1">
              <a:spcBef>
                <a:spcPct val="20000"/>
              </a:spcBef>
            </a:pPr>
            <a:endParaRPr lang="en-GB" altLang="en-US" sz="2800">
              <a:solidFill>
                <a:srgbClr val="FF0000"/>
              </a:solidFill>
              <a:latin typeface="Arial" charset="0"/>
            </a:endParaRPr>
          </a:p>
        </p:txBody>
      </p:sp>
      <p:sp>
        <p:nvSpPr>
          <p:cNvPr id="31749"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200  x  4.18  x  51.6  =  43140 J</a:t>
            </a:r>
          </a:p>
        </p:txBody>
      </p:sp>
      <p:sp>
        <p:nvSpPr>
          <p:cNvPr id="31750" name="Rectangle 6"/>
          <p:cNvSpPr>
            <a:spLocks noChangeArrowheads="1"/>
          </p:cNvSpPr>
          <p:nvPr/>
        </p:nvSpPr>
        <p:spPr bwMode="auto">
          <a:xfrm>
            <a:off x="611188" y="36449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1751" name="Rectangle 7"/>
          <p:cNvSpPr>
            <a:spLocks noChangeArrowheads="1"/>
          </p:cNvSpPr>
          <p:nvPr/>
        </p:nvSpPr>
        <p:spPr bwMode="auto">
          <a:xfrm>
            <a:off x="611188" y="42211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moles of propane = mass / M</a:t>
            </a:r>
            <a:r>
              <a:rPr lang="en-GB" altLang="en-US" sz="2800" baseline="-25000">
                <a:latin typeface="Arial" charset="0"/>
              </a:rPr>
              <a:t>r</a:t>
            </a:r>
            <a:endParaRPr lang="en-GB" altLang="en-US" sz="2800">
              <a:latin typeface="Arial" charset="0"/>
            </a:endParaRPr>
          </a:p>
        </p:txBody>
      </p:sp>
      <p:sp>
        <p:nvSpPr>
          <p:cNvPr id="31752" name="Rectangle 8"/>
          <p:cNvSpPr>
            <a:spLocks noChangeArrowheads="1"/>
          </p:cNvSpPr>
          <p:nvPr/>
        </p:nvSpPr>
        <p:spPr bwMode="auto">
          <a:xfrm>
            <a:off x="3492500" y="4724400"/>
            <a:ext cx="4103688"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1.00 / 86.0  =  0.01163</a:t>
            </a:r>
          </a:p>
        </p:txBody>
      </p:sp>
      <p:sp>
        <p:nvSpPr>
          <p:cNvPr id="31753" name="Rectangle 9"/>
          <p:cNvSpPr>
            <a:spLocks noChangeArrowheads="1"/>
          </p:cNvSpPr>
          <p:nvPr/>
        </p:nvSpPr>
        <p:spPr bwMode="auto">
          <a:xfrm>
            <a:off x="611188" y="5445125"/>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–43.14 / 0.01163</a:t>
            </a:r>
          </a:p>
        </p:txBody>
      </p:sp>
      <p:sp>
        <p:nvSpPr>
          <p:cNvPr id="31754" name="Rectangle 10"/>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51.6</a:t>
            </a:r>
          </a:p>
          <a:p>
            <a:pPr eaLnBrk="1" hangingPunct="1">
              <a:spcBef>
                <a:spcPct val="20000"/>
              </a:spcBef>
            </a:pPr>
            <a:endParaRPr lang="en-GB" altLang="en-US" sz="2800">
              <a:solidFill>
                <a:srgbClr val="FF0000"/>
              </a:solidFill>
              <a:latin typeface="Arial" charset="0"/>
            </a:endParaRPr>
          </a:p>
        </p:txBody>
      </p:sp>
      <p:sp>
        <p:nvSpPr>
          <p:cNvPr id="31755" name="Rectangle 11"/>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1756" name="Rectangle 12"/>
          <p:cNvSpPr>
            <a:spLocks noChangeArrowheads="1"/>
          </p:cNvSpPr>
          <p:nvPr/>
        </p:nvSpPr>
        <p:spPr bwMode="auto">
          <a:xfrm>
            <a:off x="4500563" y="5445125"/>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-3710 kJ mol</a:t>
            </a:r>
            <a:r>
              <a:rPr lang="en-GB" altLang="en-US" sz="2800" u="sng" baseline="30000">
                <a:solidFill>
                  <a:srgbClr val="000099"/>
                </a:solidFill>
                <a:latin typeface="Arial" charset="0"/>
              </a:rPr>
              <a:t>-1</a:t>
            </a:r>
            <a:r>
              <a:rPr lang="en-GB" altLang="en-US" sz="2800">
                <a:latin typeface="Arial" charset="0"/>
              </a:rPr>
              <a:t> (3 sig fig)</a:t>
            </a:r>
          </a:p>
        </p:txBody>
      </p:sp>
      <p:sp>
        <p:nvSpPr>
          <p:cNvPr id="1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74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74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5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5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5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7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175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175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17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49" grpId="0"/>
      <p:bldP spid="31750" grpId="0"/>
      <p:bldP spid="31751" grpId="0"/>
      <p:bldP spid="31752" grpId="0"/>
      <p:bldP spid="31753" grpId="0"/>
      <p:bldP spid="31754" grpId="0"/>
      <p:bldP spid="31755" grpId="0"/>
      <p:bldP spid="3175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3)	In an experiment, 1.56 g of propan-1-ol (CH</a:t>
            </a:r>
            <a:r>
              <a:rPr lang="en-GB" altLang="en-US" sz="2000" baseline="-25000" smtClean="0"/>
              <a:t>3</a:t>
            </a:r>
            <a:r>
              <a:rPr lang="en-GB" altLang="en-US" sz="2000" smtClean="0"/>
              <a:t>CH</a:t>
            </a:r>
            <a:r>
              <a:rPr lang="en-GB" altLang="en-US" sz="2000" baseline="-25000" smtClean="0"/>
              <a:t>2</a:t>
            </a:r>
            <a:r>
              <a:rPr lang="en-GB" altLang="en-US" sz="2000" smtClean="0"/>
              <a:t>CH</a:t>
            </a:r>
            <a:r>
              <a:rPr lang="en-GB" altLang="en-US" sz="2000" baseline="-25000" smtClean="0"/>
              <a:t>2</a:t>
            </a:r>
            <a:r>
              <a:rPr lang="en-GB" altLang="en-US" sz="2000" smtClean="0"/>
              <a:t>OH) was completely burned in air.  The heat evolved raised the temperature of 0.250 dm</a:t>
            </a:r>
            <a:r>
              <a:rPr lang="en-GB" altLang="en-US" sz="2000" baseline="30000" smtClean="0"/>
              <a:t>3</a:t>
            </a:r>
            <a:r>
              <a:rPr lang="en-GB" altLang="en-US" sz="2000" smtClean="0"/>
              <a:t> of water from 292.1 K to 339.4 K.  Use this data to calculate the enthalpy of combustion of propan-1-ol (the specific heat capacity of water is 4.18 J g</a:t>
            </a:r>
            <a:r>
              <a:rPr lang="en-GB" altLang="en-US" sz="2000" baseline="30000" smtClean="0"/>
              <a:t>-1</a:t>
            </a:r>
            <a:r>
              <a:rPr lang="en-GB" altLang="en-US" sz="2000" smtClean="0"/>
              <a:t> K</a:t>
            </a:r>
            <a:r>
              <a:rPr lang="en-GB" altLang="en-US" sz="2000" baseline="30000" smtClean="0"/>
              <a:t>-1</a:t>
            </a:r>
            <a:r>
              <a:rPr lang="en-GB" altLang="en-US" sz="2000" smtClean="0"/>
              <a:t>). </a:t>
            </a:r>
          </a:p>
        </p:txBody>
      </p:sp>
      <p:sp>
        <p:nvSpPr>
          <p:cNvPr id="32771"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2772"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250</a:t>
            </a:r>
          </a:p>
          <a:p>
            <a:pPr eaLnBrk="1" hangingPunct="1">
              <a:spcBef>
                <a:spcPct val="20000"/>
              </a:spcBef>
            </a:pPr>
            <a:endParaRPr lang="en-GB" altLang="en-US" sz="2800">
              <a:solidFill>
                <a:srgbClr val="FF0000"/>
              </a:solidFill>
              <a:latin typeface="Arial" charset="0"/>
            </a:endParaRPr>
          </a:p>
        </p:txBody>
      </p:sp>
      <p:sp>
        <p:nvSpPr>
          <p:cNvPr id="32773"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250  x  4.18  x  47.3  =  49430 J</a:t>
            </a:r>
          </a:p>
        </p:txBody>
      </p:sp>
      <p:sp>
        <p:nvSpPr>
          <p:cNvPr id="32774" name="Rectangle 6"/>
          <p:cNvSpPr>
            <a:spLocks noChangeArrowheads="1"/>
          </p:cNvSpPr>
          <p:nvPr/>
        </p:nvSpPr>
        <p:spPr bwMode="auto">
          <a:xfrm>
            <a:off x="611188" y="36449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2775" name="Rectangle 7"/>
          <p:cNvSpPr>
            <a:spLocks noChangeArrowheads="1"/>
          </p:cNvSpPr>
          <p:nvPr/>
        </p:nvSpPr>
        <p:spPr bwMode="auto">
          <a:xfrm>
            <a:off x="611188" y="42211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moles of propane = mass / M</a:t>
            </a:r>
            <a:r>
              <a:rPr lang="en-GB" altLang="en-US" sz="2800" baseline="-25000">
                <a:latin typeface="Arial" charset="0"/>
              </a:rPr>
              <a:t>r</a:t>
            </a:r>
            <a:endParaRPr lang="en-GB" altLang="en-US" sz="2800">
              <a:latin typeface="Arial" charset="0"/>
            </a:endParaRPr>
          </a:p>
        </p:txBody>
      </p:sp>
      <p:sp>
        <p:nvSpPr>
          <p:cNvPr id="32776" name="Rectangle 8"/>
          <p:cNvSpPr>
            <a:spLocks noChangeArrowheads="1"/>
          </p:cNvSpPr>
          <p:nvPr/>
        </p:nvSpPr>
        <p:spPr bwMode="auto">
          <a:xfrm>
            <a:off x="3492500" y="4724400"/>
            <a:ext cx="4103688"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1.56 / 60.0  =  0.02600</a:t>
            </a:r>
          </a:p>
        </p:txBody>
      </p:sp>
      <p:sp>
        <p:nvSpPr>
          <p:cNvPr id="32777" name="Rectangle 9"/>
          <p:cNvSpPr>
            <a:spLocks noChangeArrowheads="1"/>
          </p:cNvSpPr>
          <p:nvPr/>
        </p:nvSpPr>
        <p:spPr bwMode="auto">
          <a:xfrm>
            <a:off x="611188" y="5445125"/>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–49.43 / 0.02600</a:t>
            </a:r>
          </a:p>
        </p:txBody>
      </p:sp>
      <p:sp>
        <p:nvSpPr>
          <p:cNvPr id="32778" name="Rectangle 10"/>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47.3</a:t>
            </a:r>
          </a:p>
          <a:p>
            <a:pPr eaLnBrk="1" hangingPunct="1">
              <a:spcBef>
                <a:spcPct val="20000"/>
              </a:spcBef>
            </a:pPr>
            <a:endParaRPr lang="en-GB" altLang="en-US" sz="2800">
              <a:solidFill>
                <a:srgbClr val="FF0000"/>
              </a:solidFill>
              <a:latin typeface="Arial" charset="0"/>
            </a:endParaRPr>
          </a:p>
        </p:txBody>
      </p:sp>
      <p:sp>
        <p:nvSpPr>
          <p:cNvPr id="32779" name="Rectangle 11"/>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2780" name="Rectangle 12"/>
          <p:cNvSpPr>
            <a:spLocks noChangeArrowheads="1"/>
          </p:cNvSpPr>
          <p:nvPr/>
        </p:nvSpPr>
        <p:spPr bwMode="auto">
          <a:xfrm>
            <a:off x="4500563" y="5445125"/>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-1900 kJ mol</a:t>
            </a:r>
            <a:r>
              <a:rPr lang="en-GB" altLang="en-US" sz="2800" u="sng" baseline="30000">
                <a:solidFill>
                  <a:srgbClr val="000099"/>
                </a:solidFill>
                <a:latin typeface="Arial" charset="0"/>
              </a:rPr>
              <a:t>-1</a:t>
            </a:r>
            <a:r>
              <a:rPr lang="en-GB" altLang="en-US" sz="2800">
                <a:latin typeface="Arial" charset="0"/>
              </a:rPr>
              <a:t> (3 sig fig)</a:t>
            </a:r>
          </a:p>
        </p:txBody>
      </p:sp>
      <p:sp>
        <p:nvSpPr>
          <p:cNvPr id="14"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7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77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77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277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27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4" grpId="0"/>
      <p:bldP spid="32775" grpId="0"/>
      <p:bldP spid="32776" grpId="0"/>
      <p:bldP spid="32777" grpId="0"/>
      <p:bldP spid="32778" grpId="0"/>
      <p:bldP spid="32779" grpId="0"/>
      <p:bldP spid="3278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4)	25 cm</a:t>
            </a:r>
            <a:r>
              <a:rPr lang="en-GB" altLang="en-US" sz="2000" baseline="30000" smtClean="0"/>
              <a:t>3</a:t>
            </a:r>
            <a:r>
              <a:rPr lang="en-GB" altLang="en-US" sz="2000" smtClean="0"/>
              <a:t> of 2.0 mol dm</a:t>
            </a:r>
            <a:r>
              <a:rPr lang="en-GB" altLang="en-US" sz="2000" baseline="30000" smtClean="0"/>
              <a:t>-3</a:t>
            </a:r>
            <a:r>
              <a:rPr lang="en-GB" altLang="en-US" sz="2000" smtClean="0"/>
              <a:t> nitric acid was added to 25 cm</a:t>
            </a:r>
            <a:r>
              <a:rPr lang="en-GB" altLang="en-US" sz="2000" baseline="30000" smtClean="0"/>
              <a:t>3</a:t>
            </a:r>
            <a:r>
              <a:rPr lang="en-GB" altLang="en-US" sz="2000" smtClean="0"/>
              <a:t> of 2.0 mol dm</a:t>
            </a:r>
            <a:r>
              <a:rPr lang="en-GB" altLang="en-US" sz="2000" baseline="30000" smtClean="0"/>
              <a:t>-3</a:t>
            </a:r>
            <a:r>
              <a:rPr lang="en-GB" altLang="en-US" sz="2000" smtClean="0"/>
              <a:t> potassium hydroxide solution.   The temperature rose by 13.7</a:t>
            </a:r>
            <a:r>
              <a:rPr lang="en-GB" altLang="en-US" sz="2000" smtClean="0">
                <a:sym typeface="Symbol" pitchFamily="18" charset="2"/>
              </a:rPr>
              <a:t></a:t>
            </a:r>
            <a:r>
              <a:rPr lang="en-GB" altLang="en-US" sz="2000" smtClean="0"/>
              <a:t>C.  Calculate the enthalpy of neutralisation for this reaction.  Assume that the density of the solution is 1.00 g cm</a:t>
            </a:r>
            <a:r>
              <a:rPr lang="en-GB" altLang="en-US" sz="2000" baseline="30000" smtClean="0"/>
              <a:t>-3</a:t>
            </a:r>
            <a:r>
              <a:rPr lang="en-GB" altLang="en-US" sz="2000" smtClean="0"/>
              <a:t>, the specific heat capacity of the solution is 4.18 J g</a:t>
            </a:r>
            <a:r>
              <a:rPr lang="en-GB" altLang="en-US" sz="2000" baseline="30000" smtClean="0"/>
              <a:t>-1</a:t>
            </a:r>
            <a:r>
              <a:rPr lang="en-GB" altLang="en-US" sz="2000" smtClean="0"/>
              <a:t> K</a:t>
            </a:r>
            <a:r>
              <a:rPr lang="en-GB" altLang="en-US" sz="2000" baseline="30000" smtClean="0"/>
              <a:t>-1</a:t>
            </a:r>
            <a:r>
              <a:rPr lang="en-GB" altLang="en-US" sz="2000" smtClean="0"/>
              <a:t>.</a:t>
            </a:r>
            <a:endParaRPr lang="en-GB" altLang="en-US" smtClean="0"/>
          </a:p>
        </p:txBody>
      </p:sp>
      <p:sp>
        <p:nvSpPr>
          <p:cNvPr id="34819"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4820"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50</a:t>
            </a:r>
          </a:p>
          <a:p>
            <a:pPr eaLnBrk="1" hangingPunct="1">
              <a:spcBef>
                <a:spcPct val="20000"/>
              </a:spcBef>
            </a:pPr>
            <a:endParaRPr lang="en-GB" altLang="en-US" sz="2800">
              <a:solidFill>
                <a:srgbClr val="FF0000"/>
              </a:solidFill>
              <a:latin typeface="Arial" charset="0"/>
            </a:endParaRPr>
          </a:p>
        </p:txBody>
      </p:sp>
      <p:sp>
        <p:nvSpPr>
          <p:cNvPr id="34821"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50  x  4.18  x  13.7  =  2863 J</a:t>
            </a:r>
          </a:p>
        </p:txBody>
      </p:sp>
      <p:sp>
        <p:nvSpPr>
          <p:cNvPr id="34822"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4823"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HNO</a:t>
            </a:r>
            <a:r>
              <a:rPr lang="en-GB" altLang="en-US" sz="2800" baseline="-25000">
                <a:latin typeface="Arial" charset="0"/>
              </a:rPr>
              <a:t>3</a:t>
            </a:r>
            <a:r>
              <a:rPr lang="en-GB" altLang="en-US" sz="2800">
                <a:latin typeface="Arial" charset="0"/>
              </a:rPr>
              <a:t> = conc x vol</a:t>
            </a:r>
          </a:p>
        </p:txBody>
      </p:sp>
      <p:sp>
        <p:nvSpPr>
          <p:cNvPr id="34824" name="Rectangle 8"/>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–2.863 / 0.050</a:t>
            </a:r>
          </a:p>
        </p:txBody>
      </p:sp>
      <p:sp>
        <p:nvSpPr>
          <p:cNvPr id="34825"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13.7</a:t>
            </a:r>
          </a:p>
          <a:p>
            <a:pPr eaLnBrk="1" hangingPunct="1">
              <a:spcBef>
                <a:spcPct val="20000"/>
              </a:spcBef>
            </a:pPr>
            <a:endParaRPr lang="en-GB" altLang="en-US" sz="2800">
              <a:solidFill>
                <a:srgbClr val="FF0000"/>
              </a:solidFill>
              <a:latin typeface="Arial" charset="0"/>
            </a:endParaRPr>
          </a:p>
        </p:txBody>
      </p:sp>
      <p:sp>
        <p:nvSpPr>
          <p:cNvPr id="34826"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4827" name="Rectangle 11"/>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-57.3 kJ mol</a:t>
            </a:r>
            <a:r>
              <a:rPr lang="en-GB" altLang="en-US" sz="2800" u="sng" baseline="30000">
                <a:solidFill>
                  <a:srgbClr val="000099"/>
                </a:solidFill>
                <a:latin typeface="Arial" charset="0"/>
              </a:rPr>
              <a:t>-1</a:t>
            </a:r>
            <a:r>
              <a:rPr lang="en-GB" altLang="en-US" sz="2800">
                <a:latin typeface="Arial" charset="0"/>
              </a:rPr>
              <a:t> (3 sig fig)</a:t>
            </a:r>
          </a:p>
        </p:txBody>
      </p:sp>
      <p:sp>
        <p:nvSpPr>
          <p:cNvPr id="34828" name="Rectangle 12"/>
          <p:cNvSpPr>
            <a:spLocks noChangeArrowheads="1"/>
          </p:cNvSpPr>
          <p:nvPr/>
        </p:nvSpPr>
        <p:spPr bwMode="auto">
          <a:xfrm>
            <a:off x="4356100" y="4005263"/>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 x </a:t>
            </a:r>
            <a:r>
              <a:rPr lang="en-GB" altLang="en-US" sz="2800" baseline="30000">
                <a:latin typeface="Arial" charset="0"/>
              </a:rPr>
              <a:t>25</a:t>
            </a:r>
            <a:r>
              <a:rPr lang="en-GB" altLang="en-US" sz="2800">
                <a:latin typeface="Arial" charset="0"/>
              </a:rPr>
              <a:t>/</a:t>
            </a:r>
            <a:r>
              <a:rPr lang="en-GB" altLang="en-US" sz="2800" baseline="-25000">
                <a:latin typeface="Arial" charset="0"/>
              </a:rPr>
              <a:t>1000</a:t>
            </a:r>
            <a:r>
              <a:rPr lang="en-GB" altLang="en-US" sz="2800">
                <a:latin typeface="Arial" charset="0"/>
              </a:rPr>
              <a:t>  =  0.050</a:t>
            </a:r>
          </a:p>
        </p:txBody>
      </p:sp>
      <p:sp>
        <p:nvSpPr>
          <p:cNvPr id="34829"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KOH = conc x vol</a:t>
            </a:r>
          </a:p>
        </p:txBody>
      </p:sp>
      <p:sp>
        <p:nvSpPr>
          <p:cNvPr id="34830" name="Rectangle 14"/>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 x </a:t>
            </a:r>
            <a:r>
              <a:rPr lang="en-GB" altLang="en-US" sz="2800" baseline="30000">
                <a:latin typeface="Arial" charset="0"/>
              </a:rPr>
              <a:t>25</a:t>
            </a:r>
            <a:r>
              <a:rPr lang="en-GB" altLang="en-US" sz="2800">
                <a:latin typeface="Arial" charset="0"/>
              </a:rPr>
              <a:t>/</a:t>
            </a:r>
            <a:r>
              <a:rPr lang="en-GB" altLang="en-US" sz="2800" baseline="-25000">
                <a:latin typeface="Arial" charset="0"/>
              </a:rPr>
              <a:t>1000</a:t>
            </a:r>
            <a:r>
              <a:rPr lang="en-GB" altLang="en-US" sz="2800">
                <a:latin typeface="Arial" charset="0"/>
              </a:rPr>
              <a:t>  =  0.050</a:t>
            </a:r>
          </a:p>
        </p:txBody>
      </p:sp>
      <p:sp>
        <p:nvSpPr>
          <p:cNvPr id="34831" name="Rectangle 15"/>
          <p:cNvSpPr>
            <a:spLocks noChangeArrowheads="1"/>
          </p:cNvSpPr>
          <p:nvPr/>
        </p:nvSpPr>
        <p:spPr bwMode="auto">
          <a:xfrm>
            <a:off x="611188" y="5157788"/>
            <a:ext cx="55451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HNO</a:t>
            </a:r>
            <a:r>
              <a:rPr lang="en-GB" altLang="en-US" sz="2800" baseline="-25000">
                <a:solidFill>
                  <a:srgbClr val="008000"/>
                </a:solidFill>
                <a:latin typeface="Arial" charset="0"/>
              </a:rPr>
              <a:t>3</a:t>
            </a:r>
            <a:r>
              <a:rPr lang="en-GB" altLang="en-US" sz="2800">
                <a:solidFill>
                  <a:srgbClr val="008000"/>
                </a:solidFill>
                <a:latin typeface="Arial" charset="0"/>
              </a:rPr>
              <a:t> + KOH </a:t>
            </a:r>
            <a:r>
              <a:rPr lang="en-GB" altLang="en-US" sz="2800">
                <a:solidFill>
                  <a:srgbClr val="008000"/>
                </a:solidFill>
                <a:latin typeface="Times New Roman" pitchFamily="18" charset="0"/>
              </a:rPr>
              <a:t>→ </a:t>
            </a:r>
            <a:r>
              <a:rPr lang="en-GB" altLang="en-US" sz="2800">
                <a:solidFill>
                  <a:srgbClr val="008000"/>
                </a:solidFill>
                <a:latin typeface="Arial" charset="0"/>
              </a:rPr>
              <a:t>NaNO</a:t>
            </a:r>
            <a:r>
              <a:rPr lang="en-GB" altLang="en-US" sz="2800" baseline="-25000">
                <a:solidFill>
                  <a:srgbClr val="008000"/>
                </a:solidFill>
                <a:latin typeface="Arial" charset="0"/>
              </a:rPr>
              <a:t>3</a:t>
            </a:r>
            <a:r>
              <a:rPr lang="en-GB" altLang="en-US" sz="2800">
                <a:solidFill>
                  <a:srgbClr val="008000"/>
                </a:solidFill>
                <a:latin typeface="Arial" charset="0"/>
              </a:rPr>
              <a:t> + H</a:t>
            </a:r>
            <a:r>
              <a:rPr lang="en-GB" altLang="en-US" sz="2800" baseline="-25000">
                <a:solidFill>
                  <a:srgbClr val="008000"/>
                </a:solidFill>
                <a:latin typeface="Arial" charset="0"/>
              </a:rPr>
              <a:t>2</a:t>
            </a:r>
            <a:r>
              <a:rPr lang="en-GB" altLang="en-US" sz="2800">
                <a:solidFill>
                  <a:srgbClr val="008000"/>
                </a:solidFill>
                <a:latin typeface="Arial" charset="0"/>
              </a:rPr>
              <a:t>O </a:t>
            </a:r>
          </a:p>
        </p:txBody>
      </p:sp>
      <p:sp>
        <p:nvSpPr>
          <p:cNvPr id="17"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8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8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82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8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8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83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8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4831"/>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482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4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P spid="34821" grpId="0"/>
      <p:bldP spid="34822" grpId="0"/>
      <p:bldP spid="34823" grpId="0"/>
      <p:bldP spid="34824" grpId="0"/>
      <p:bldP spid="34825" grpId="0"/>
      <p:bldP spid="34826" grpId="0"/>
      <p:bldP spid="34827" grpId="0"/>
      <p:bldP spid="34828" grpId="0"/>
      <p:bldP spid="34829" grpId="0"/>
      <p:bldP spid="34830" grpId="0"/>
      <p:bldP spid="348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5)	50 cm</a:t>
            </a:r>
            <a:r>
              <a:rPr lang="en-GB" altLang="en-US" sz="2000" baseline="30000" smtClean="0"/>
              <a:t>3</a:t>
            </a:r>
            <a:r>
              <a:rPr lang="en-GB" altLang="en-US" sz="2000" smtClean="0"/>
              <a:t> of 2.0 mol dm</a:t>
            </a:r>
            <a:r>
              <a:rPr lang="en-GB" altLang="en-US" sz="2000" baseline="30000" smtClean="0"/>
              <a:t>-3 </a:t>
            </a:r>
            <a:r>
              <a:rPr lang="en-GB" altLang="en-US" sz="2000" smtClean="0"/>
              <a:t>hydrochloric acid was added to 50 cm</a:t>
            </a:r>
            <a:r>
              <a:rPr lang="en-GB" altLang="en-US" sz="2000" baseline="30000" smtClean="0"/>
              <a:t>3</a:t>
            </a:r>
            <a:r>
              <a:rPr lang="en-GB" altLang="en-US" sz="2000" smtClean="0"/>
              <a:t> of 2.0 mol dm</a:t>
            </a:r>
            <a:r>
              <a:rPr lang="en-GB" altLang="en-US" sz="2000" baseline="30000" smtClean="0"/>
              <a:t>-3</a:t>
            </a:r>
            <a:r>
              <a:rPr lang="en-GB" altLang="en-US" sz="2000" smtClean="0"/>
              <a:t> ammonia solution.   The temperature rose by 12.4</a:t>
            </a:r>
            <a:r>
              <a:rPr lang="en-GB" altLang="en-US" sz="2000" smtClean="0">
                <a:sym typeface="Symbol" pitchFamily="18" charset="2"/>
              </a:rPr>
              <a:t></a:t>
            </a:r>
            <a:r>
              <a:rPr lang="en-GB" altLang="en-US" sz="2000" smtClean="0"/>
              <a:t>C.  Calculate the enthalpy of neutralisation for this reaction.  Assume that the density of the solution is 1.00 g cm</a:t>
            </a:r>
            <a:r>
              <a:rPr lang="en-GB" altLang="en-US" sz="2000" baseline="30000" smtClean="0"/>
              <a:t>-3</a:t>
            </a:r>
            <a:r>
              <a:rPr lang="en-GB" altLang="en-US" sz="2000" smtClean="0"/>
              <a:t>, the specific heat capacity of the solution is 4.18 J g</a:t>
            </a:r>
            <a:r>
              <a:rPr lang="en-GB" altLang="en-US" sz="2000" baseline="30000" smtClean="0"/>
              <a:t>-1</a:t>
            </a:r>
            <a:r>
              <a:rPr lang="en-GB" altLang="en-US" sz="2000" smtClean="0"/>
              <a:t> K</a:t>
            </a:r>
            <a:r>
              <a:rPr lang="en-GB" altLang="en-US" sz="2000" baseline="30000" smtClean="0"/>
              <a:t>-1</a:t>
            </a:r>
            <a:r>
              <a:rPr lang="en-GB" altLang="en-US" sz="2000" smtClean="0"/>
              <a:t>.</a:t>
            </a:r>
          </a:p>
        </p:txBody>
      </p:sp>
      <p:sp>
        <p:nvSpPr>
          <p:cNvPr id="35843"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5844"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100</a:t>
            </a:r>
          </a:p>
          <a:p>
            <a:pPr eaLnBrk="1" hangingPunct="1">
              <a:spcBef>
                <a:spcPct val="20000"/>
              </a:spcBef>
            </a:pPr>
            <a:endParaRPr lang="en-GB" altLang="en-US" sz="2800">
              <a:solidFill>
                <a:srgbClr val="FF0000"/>
              </a:solidFill>
              <a:latin typeface="Arial" charset="0"/>
            </a:endParaRPr>
          </a:p>
        </p:txBody>
      </p:sp>
      <p:sp>
        <p:nvSpPr>
          <p:cNvPr id="35845"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100  x  4.18  x  12.4  =  5183 J</a:t>
            </a:r>
          </a:p>
        </p:txBody>
      </p:sp>
      <p:sp>
        <p:nvSpPr>
          <p:cNvPr id="35846"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5847"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HCl = conc x vol</a:t>
            </a:r>
          </a:p>
        </p:txBody>
      </p:sp>
      <p:sp>
        <p:nvSpPr>
          <p:cNvPr id="35848" name="Rectangle 8"/>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–5.183 / 0.100</a:t>
            </a:r>
          </a:p>
        </p:txBody>
      </p:sp>
      <p:sp>
        <p:nvSpPr>
          <p:cNvPr id="35849"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12.4</a:t>
            </a:r>
          </a:p>
          <a:p>
            <a:pPr eaLnBrk="1" hangingPunct="1">
              <a:spcBef>
                <a:spcPct val="20000"/>
              </a:spcBef>
            </a:pPr>
            <a:endParaRPr lang="en-GB" altLang="en-US" sz="2800">
              <a:solidFill>
                <a:srgbClr val="FF0000"/>
              </a:solidFill>
              <a:latin typeface="Arial" charset="0"/>
            </a:endParaRPr>
          </a:p>
        </p:txBody>
      </p:sp>
      <p:sp>
        <p:nvSpPr>
          <p:cNvPr id="35850"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5851" name="Rectangle 11"/>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-51.8 kJ mol</a:t>
            </a:r>
            <a:r>
              <a:rPr lang="en-GB" altLang="en-US" sz="2800" u="sng" baseline="30000">
                <a:solidFill>
                  <a:srgbClr val="000099"/>
                </a:solidFill>
                <a:latin typeface="Arial" charset="0"/>
              </a:rPr>
              <a:t>-1</a:t>
            </a:r>
            <a:r>
              <a:rPr lang="en-GB" altLang="en-US" sz="2800">
                <a:latin typeface="Arial" charset="0"/>
              </a:rPr>
              <a:t> (3 sig fig)</a:t>
            </a:r>
          </a:p>
        </p:txBody>
      </p:sp>
      <p:sp>
        <p:nvSpPr>
          <p:cNvPr id="35852" name="Rectangle 12"/>
          <p:cNvSpPr>
            <a:spLocks noChangeArrowheads="1"/>
          </p:cNvSpPr>
          <p:nvPr/>
        </p:nvSpPr>
        <p:spPr bwMode="auto">
          <a:xfrm>
            <a:off x="4356100" y="4005263"/>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0.100</a:t>
            </a:r>
          </a:p>
        </p:txBody>
      </p:sp>
      <p:sp>
        <p:nvSpPr>
          <p:cNvPr id="35853"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NH</a:t>
            </a:r>
            <a:r>
              <a:rPr lang="en-GB" altLang="en-US" sz="2800" baseline="-25000">
                <a:latin typeface="Arial" charset="0"/>
              </a:rPr>
              <a:t>3</a:t>
            </a:r>
            <a:r>
              <a:rPr lang="en-GB" altLang="en-US" sz="2800">
                <a:latin typeface="Arial" charset="0"/>
              </a:rPr>
              <a:t> = conc x vol</a:t>
            </a:r>
          </a:p>
        </p:txBody>
      </p:sp>
      <p:sp>
        <p:nvSpPr>
          <p:cNvPr id="35854" name="Rectangle 14"/>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0.100</a:t>
            </a:r>
          </a:p>
        </p:txBody>
      </p:sp>
      <p:sp>
        <p:nvSpPr>
          <p:cNvPr id="35855" name="Rectangle 15"/>
          <p:cNvSpPr>
            <a:spLocks noChangeArrowheads="1"/>
          </p:cNvSpPr>
          <p:nvPr/>
        </p:nvSpPr>
        <p:spPr bwMode="auto">
          <a:xfrm>
            <a:off x="611188" y="5157788"/>
            <a:ext cx="55451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HCl + NH</a:t>
            </a:r>
            <a:r>
              <a:rPr lang="en-GB" altLang="en-US" sz="2800" baseline="-25000">
                <a:solidFill>
                  <a:srgbClr val="008000"/>
                </a:solidFill>
                <a:latin typeface="Arial" charset="0"/>
              </a:rPr>
              <a:t>3</a:t>
            </a:r>
            <a:r>
              <a:rPr lang="en-GB" altLang="en-US" sz="2800">
                <a:solidFill>
                  <a:srgbClr val="008000"/>
                </a:solidFill>
                <a:latin typeface="Arial" charset="0"/>
              </a:rPr>
              <a:t> </a:t>
            </a:r>
            <a:r>
              <a:rPr lang="en-GB" altLang="en-US" sz="2800">
                <a:solidFill>
                  <a:srgbClr val="008000"/>
                </a:solidFill>
                <a:latin typeface="Times New Roman" pitchFamily="18" charset="0"/>
              </a:rPr>
              <a:t>→ </a:t>
            </a:r>
            <a:r>
              <a:rPr lang="en-GB" altLang="en-US" sz="2800">
                <a:solidFill>
                  <a:srgbClr val="008000"/>
                </a:solidFill>
                <a:latin typeface="Arial" charset="0"/>
              </a:rPr>
              <a:t>NH</a:t>
            </a:r>
            <a:r>
              <a:rPr lang="en-GB" altLang="en-US" sz="2800" baseline="-25000">
                <a:solidFill>
                  <a:srgbClr val="008000"/>
                </a:solidFill>
                <a:latin typeface="Arial" charset="0"/>
              </a:rPr>
              <a:t>4</a:t>
            </a:r>
            <a:r>
              <a:rPr lang="en-GB" altLang="en-US" sz="2800">
                <a:solidFill>
                  <a:srgbClr val="008000"/>
                </a:solidFill>
                <a:latin typeface="Arial" charset="0"/>
              </a:rPr>
              <a:t>Cl</a:t>
            </a:r>
          </a:p>
        </p:txBody>
      </p:sp>
      <p:sp>
        <p:nvSpPr>
          <p:cNvPr id="17"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84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84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84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5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85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585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585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585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584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58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P spid="35847" grpId="0"/>
      <p:bldP spid="35848" grpId="0"/>
      <p:bldP spid="35849" grpId="0"/>
      <p:bldP spid="35850" grpId="0"/>
      <p:bldP spid="35851" grpId="0"/>
      <p:bldP spid="35852" grpId="0"/>
      <p:bldP spid="35853" grpId="0"/>
      <p:bldP spid="35854" grpId="0"/>
      <p:bldP spid="358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2000" smtClean="0"/>
              <a:t>6)	50 cm</a:t>
            </a:r>
            <a:r>
              <a:rPr lang="en-GB" altLang="en-US" sz="2000" baseline="30000" smtClean="0"/>
              <a:t>3</a:t>
            </a:r>
            <a:r>
              <a:rPr lang="en-GB" altLang="en-US" sz="2000" smtClean="0"/>
              <a:t> of 1.0 mol dm</a:t>
            </a:r>
            <a:r>
              <a:rPr lang="en-GB" altLang="en-US" sz="2000" baseline="30000" smtClean="0"/>
              <a:t>-3 </a:t>
            </a:r>
            <a:r>
              <a:rPr lang="en-GB" altLang="en-US" sz="2000" smtClean="0"/>
              <a:t>nitric acid was added to 20 cm</a:t>
            </a:r>
            <a:r>
              <a:rPr lang="en-GB" altLang="en-US" sz="2000" baseline="30000" smtClean="0"/>
              <a:t>3</a:t>
            </a:r>
            <a:r>
              <a:rPr lang="en-GB" altLang="en-US" sz="2000" smtClean="0"/>
              <a:t> of 1.0 mol dm</a:t>
            </a:r>
            <a:r>
              <a:rPr lang="en-GB" altLang="en-US" sz="2000" baseline="30000" smtClean="0"/>
              <a:t>-3</a:t>
            </a:r>
            <a:r>
              <a:rPr lang="en-GB" altLang="en-US" sz="2000" smtClean="0"/>
              <a:t> barium hydroxide solution.   The temperature rose by 7.9</a:t>
            </a:r>
            <a:r>
              <a:rPr lang="en-GB" altLang="en-US" sz="2000" smtClean="0">
                <a:sym typeface="Symbol" pitchFamily="18" charset="2"/>
              </a:rPr>
              <a:t></a:t>
            </a:r>
            <a:r>
              <a:rPr lang="en-GB" altLang="en-US" sz="2000" smtClean="0"/>
              <a:t>C.  Calculate the enthalpy of neutralisation for this reaction (per mole of nitric acid reacting).  Assume that the density of the solution is 1.00 g cm</a:t>
            </a:r>
            <a:r>
              <a:rPr lang="en-GB" altLang="en-US" sz="2000" baseline="30000" smtClean="0"/>
              <a:t>-3</a:t>
            </a:r>
            <a:r>
              <a:rPr lang="en-GB" altLang="en-US" sz="2000" smtClean="0"/>
              <a:t>, the specific heat capacity of the solution is 4.18 J g</a:t>
            </a:r>
            <a:r>
              <a:rPr lang="en-GB" altLang="en-US" sz="2000" baseline="30000" smtClean="0"/>
              <a:t>-1</a:t>
            </a:r>
            <a:r>
              <a:rPr lang="en-GB" altLang="en-US" sz="2000" smtClean="0"/>
              <a:t> K</a:t>
            </a:r>
            <a:r>
              <a:rPr lang="en-GB" altLang="en-US" sz="2000" baseline="30000" smtClean="0"/>
              <a:t>-1</a:t>
            </a:r>
            <a:r>
              <a:rPr lang="en-GB" altLang="en-US" sz="2000" smtClean="0"/>
              <a:t>.</a:t>
            </a:r>
          </a:p>
        </p:txBody>
      </p:sp>
      <p:sp>
        <p:nvSpPr>
          <p:cNvPr id="36867"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6868"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70</a:t>
            </a:r>
          </a:p>
          <a:p>
            <a:pPr eaLnBrk="1" hangingPunct="1">
              <a:spcBef>
                <a:spcPct val="20000"/>
              </a:spcBef>
            </a:pPr>
            <a:endParaRPr lang="en-GB" altLang="en-US" sz="2800">
              <a:solidFill>
                <a:srgbClr val="FF0000"/>
              </a:solidFill>
              <a:latin typeface="Arial" charset="0"/>
            </a:endParaRPr>
          </a:p>
        </p:txBody>
      </p:sp>
      <p:sp>
        <p:nvSpPr>
          <p:cNvPr id="36869"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70  x  4.18  x  7.9  =  2312 J</a:t>
            </a:r>
          </a:p>
        </p:txBody>
      </p:sp>
      <p:sp>
        <p:nvSpPr>
          <p:cNvPr id="36870"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6871"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HNO</a:t>
            </a:r>
            <a:r>
              <a:rPr lang="en-GB" altLang="en-US" sz="2800" baseline="-25000">
                <a:latin typeface="Arial" charset="0"/>
              </a:rPr>
              <a:t>3</a:t>
            </a:r>
            <a:r>
              <a:rPr lang="en-GB" altLang="en-US" sz="2800">
                <a:latin typeface="Arial" charset="0"/>
              </a:rPr>
              <a:t> = conc x vol</a:t>
            </a:r>
          </a:p>
        </p:txBody>
      </p:sp>
      <p:sp>
        <p:nvSpPr>
          <p:cNvPr id="36872" name="Rectangle 8"/>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–2.312 / </a:t>
            </a:r>
            <a:r>
              <a:rPr lang="en-GB" altLang="en-US" sz="2800">
                <a:solidFill>
                  <a:srgbClr val="FF0000"/>
                </a:solidFill>
                <a:latin typeface="Arial" charset="0"/>
              </a:rPr>
              <a:t>0.040</a:t>
            </a:r>
          </a:p>
        </p:txBody>
      </p:sp>
      <p:sp>
        <p:nvSpPr>
          <p:cNvPr id="36873"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7.9</a:t>
            </a:r>
          </a:p>
          <a:p>
            <a:pPr eaLnBrk="1" hangingPunct="1">
              <a:spcBef>
                <a:spcPct val="20000"/>
              </a:spcBef>
            </a:pPr>
            <a:endParaRPr lang="en-GB" altLang="en-US" sz="2800">
              <a:solidFill>
                <a:srgbClr val="FF0000"/>
              </a:solidFill>
              <a:latin typeface="Arial" charset="0"/>
            </a:endParaRPr>
          </a:p>
        </p:txBody>
      </p:sp>
      <p:sp>
        <p:nvSpPr>
          <p:cNvPr id="36874"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6875" name="Rectangle 11"/>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-57.8 kJ mol</a:t>
            </a:r>
            <a:r>
              <a:rPr lang="en-GB" altLang="en-US" sz="2800" u="sng" baseline="30000">
                <a:solidFill>
                  <a:srgbClr val="000099"/>
                </a:solidFill>
                <a:latin typeface="Arial" charset="0"/>
              </a:rPr>
              <a:t>-1</a:t>
            </a:r>
            <a:r>
              <a:rPr lang="en-GB" altLang="en-US" sz="2800">
                <a:latin typeface="Arial" charset="0"/>
              </a:rPr>
              <a:t> (3 sig fig)</a:t>
            </a:r>
          </a:p>
        </p:txBody>
      </p:sp>
      <p:sp>
        <p:nvSpPr>
          <p:cNvPr id="36876" name="Rectangle 12"/>
          <p:cNvSpPr>
            <a:spLocks noChangeArrowheads="1"/>
          </p:cNvSpPr>
          <p:nvPr/>
        </p:nvSpPr>
        <p:spPr bwMode="auto">
          <a:xfrm>
            <a:off x="4356100" y="4005263"/>
            <a:ext cx="47879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0.050</a:t>
            </a:r>
          </a:p>
        </p:txBody>
      </p:sp>
      <p:sp>
        <p:nvSpPr>
          <p:cNvPr id="36877"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Ba(OH)</a:t>
            </a:r>
            <a:r>
              <a:rPr lang="en-GB" altLang="en-US" sz="2800" baseline="-25000">
                <a:latin typeface="Arial" charset="0"/>
              </a:rPr>
              <a:t>2</a:t>
            </a:r>
            <a:r>
              <a:rPr lang="en-GB" altLang="en-US" sz="2800">
                <a:latin typeface="Arial" charset="0"/>
              </a:rPr>
              <a:t> = conc x vol</a:t>
            </a:r>
          </a:p>
        </p:txBody>
      </p:sp>
      <p:sp>
        <p:nvSpPr>
          <p:cNvPr id="36878" name="Rectangle 14"/>
          <p:cNvSpPr>
            <a:spLocks noChangeArrowheads="1"/>
          </p:cNvSpPr>
          <p:nvPr/>
        </p:nvSpPr>
        <p:spPr bwMode="auto">
          <a:xfrm>
            <a:off x="4716463" y="4581525"/>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 x </a:t>
            </a:r>
            <a:r>
              <a:rPr lang="en-GB" altLang="en-US" sz="2800" baseline="30000">
                <a:latin typeface="Arial" charset="0"/>
              </a:rPr>
              <a:t>20</a:t>
            </a:r>
            <a:r>
              <a:rPr lang="en-GB" altLang="en-US" sz="2800">
                <a:latin typeface="Arial" charset="0"/>
              </a:rPr>
              <a:t>/</a:t>
            </a:r>
            <a:r>
              <a:rPr lang="en-GB" altLang="en-US" sz="2800" baseline="-25000">
                <a:latin typeface="Arial" charset="0"/>
              </a:rPr>
              <a:t>1000</a:t>
            </a:r>
            <a:r>
              <a:rPr lang="en-GB" altLang="en-US" sz="2800">
                <a:latin typeface="Arial" charset="0"/>
              </a:rPr>
              <a:t>  =  0.020</a:t>
            </a:r>
          </a:p>
        </p:txBody>
      </p:sp>
      <p:sp>
        <p:nvSpPr>
          <p:cNvPr id="36879" name="Rectangle 15"/>
          <p:cNvSpPr>
            <a:spLocks noChangeArrowheads="1"/>
          </p:cNvSpPr>
          <p:nvPr/>
        </p:nvSpPr>
        <p:spPr bwMode="auto">
          <a:xfrm>
            <a:off x="611188" y="5157788"/>
            <a:ext cx="67691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2 HNO</a:t>
            </a:r>
            <a:r>
              <a:rPr lang="en-GB" altLang="en-US" sz="2800" baseline="-25000">
                <a:solidFill>
                  <a:srgbClr val="008000"/>
                </a:solidFill>
                <a:latin typeface="Arial" charset="0"/>
              </a:rPr>
              <a:t>3</a:t>
            </a:r>
            <a:r>
              <a:rPr lang="en-GB" altLang="en-US" sz="2800">
                <a:solidFill>
                  <a:srgbClr val="008000"/>
                </a:solidFill>
                <a:latin typeface="Arial" charset="0"/>
              </a:rPr>
              <a:t> + Ba(OH)</a:t>
            </a:r>
            <a:r>
              <a:rPr lang="en-GB" altLang="en-US" sz="2800" baseline="-25000">
                <a:solidFill>
                  <a:srgbClr val="008000"/>
                </a:solidFill>
                <a:latin typeface="Arial" charset="0"/>
              </a:rPr>
              <a:t>2</a:t>
            </a:r>
            <a:r>
              <a:rPr lang="en-GB" altLang="en-US" sz="2800">
                <a:solidFill>
                  <a:srgbClr val="008000"/>
                </a:solidFill>
                <a:latin typeface="Arial" charset="0"/>
              </a:rPr>
              <a:t> </a:t>
            </a:r>
            <a:r>
              <a:rPr lang="en-GB" altLang="en-US" sz="2800">
                <a:solidFill>
                  <a:srgbClr val="008000"/>
                </a:solidFill>
                <a:latin typeface="Times New Roman" pitchFamily="18" charset="0"/>
              </a:rPr>
              <a:t>→ </a:t>
            </a:r>
            <a:r>
              <a:rPr lang="en-GB" altLang="en-US" sz="2800">
                <a:solidFill>
                  <a:srgbClr val="008000"/>
                </a:solidFill>
                <a:latin typeface="Arial" charset="0"/>
              </a:rPr>
              <a:t>Ba(NO</a:t>
            </a:r>
            <a:r>
              <a:rPr lang="en-GB" altLang="en-US" sz="2800" baseline="-25000">
                <a:solidFill>
                  <a:srgbClr val="008000"/>
                </a:solidFill>
                <a:latin typeface="Arial" charset="0"/>
              </a:rPr>
              <a:t>3</a:t>
            </a:r>
            <a:r>
              <a:rPr lang="en-GB" altLang="en-US" sz="2800">
                <a:solidFill>
                  <a:srgbClr val="008000"/>
                </a:solidFill>
                <a:latin typeface="Arial" charset="0"/>
              </a:rPr>
              <a:t>)</a:t>
            </a:r>
            <a:r>
              <a:rPr lang="en-GB" altLang="en-US" sz="2800" baseline="-25000">
                <a:solidFill>
                  <a:srgbClr val="008000"/>
                </a:solidFill>
                <a:latin typeface="Arial" charset="0"/>
              </a:rPr>
              <a:t>2</a:t>
            </a:r>
            <a:r>
              <a:rPr lang="en-GB" altLang="en-US" sz="2800">
                <a:solidFill>
                  <a:srgbClr val="008000"/>
                </a:solidFill>
                <a:latin typeface="Arial" charset="0"/>
              </a:rPr>
              <a:t> + 2 H</a:t>
            </a:r>
            <a:r>
              <a:rPr lang="en-GB" altLang="en-US" sz="2800" baseline="-25000">
                <a:solidFill>
                  <a:srgbClr val="008000"/>
                </a:solidFill>
                <a:latin typeface="Arial" charset="0"/>
              </a:rPr>
              <a:t>2</a:t>
            </a:r>
            <a:r>
              <a:rPr lang="en-GB" altLang="en-US" sz="2800">
                <a:solidFill>
                  <a:srgbClr val="008000"/>
                </a:solidFill>
                <a:latin typeface="Arial" charset="0"/>
              </a:rPr>
              <a:t>O</a:t>
            </a:r>
          </a:p>
        </p:txBody>
      </p:sp>
      <p:sp>
        <p:nvSpPr>
          <p:cNvPr id="36880" name="Rectangle 16"/>
          <p:cNvSpPr>
            <a:spLocks noChangeArrowheads="1"/>
          </p:cNvSpPr>
          <p:nvPr/>
        </p:nvSpPr>
        <p:spPr bwMode="auto">
          <a:xfrm>
            <a:off x="8280400" y="4005263"/>
            <a:ext cx="8636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XS</a:t>
            </a:r>
          </a:p>
        </p:txBody>
      </p:sp>
      <p:sp>
        <p:nvSpPr>
          <p:cNvPr id="18"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86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7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7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7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87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87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87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87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687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6880"/>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687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68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p:bldP spid="36869" grpId="0"/>
      <p:bldP spid="36870" grpId="0"/>
      <p:bldP spid="36871" grpId="0"/>
      <p:bldP spid="36872" grpId="0"/>
      <p:bldP spid="36873" grpId="0"/>
      <p:bldP spid="36874" grpId="0"/>
      <p:bldP spid="36875" grpId="0"/>
      <p:bldP spid="36876" grpId="0"/>
      <p:bldP spid="36877" grpId="0"/>
      <p:bldP spid="36878" grpId="0"/>
      <p:bldP spid="36879" grpId="0"/>
      <p:bldP spid="3688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1800" smtClean="0"/>
              <a:t>7)	25 cm</a:t>
            </a:r>
            <a:r>
              <a:rPr lang="en-GB" altLang="en-US" sz="1800" baseline="30000" smtClean="0"/>
              <a:t>3</a:t>
            </a:r>
            <a:r>
              <a:rPr lang="en-GB" altLang="en-US" sz="1800" smtClean="0"/>
              <a:t> of 1.00 mol dm</a:t>
            </a:r>
            <a:r>
              <a:rPr lang="en-GB" altLang="en-US" sz="1800" baseline="30000" smtClean="0"/>
              <a:t>-3</a:t>
            </a:r>
            <a:r>
              <a:rPr lang="en-GB" altLang="en-US" sz="1800" smtClean="0"/>
              <a:t> copper sulphate solution was put in a calorimeter and 6.0 g of zinc powder added.  The temperature of the solution rose by 50.6</a:t>
            </a:r>
            <a:r>
              <a:rPr lang="en-GB" altLang="en-US" sz="1800" smtClean="0">
                <a:sym typeface="Symbol" pitchFamily="18" charset="2"/>
              </a:rPr>
              <a:t></a:t>
            </a:r>
            <a:r>
              <a:rPr lang="en-GB" altLang="en-US" sz="1800" smtClean="0"/>
              <a:t>C.  Work out which reagent was in excess and then calculate the enthalpy change for the reaction.  Assume that the density of the solution is 1.00 g cm</a:t>
            </a:r>
            <a:r>
              <a:rPr lang="en-GB" altLang="en-US" sz="1800" baseline="30000" smtClean="0"/>
              <a:t>-3</a:t>
            </a:r>
            <a:r>
              <a:rPr lang="en-GB" altLang="en-US" sz="1800" smtClean="0"/>
              <a:t>, the specific heat capacity of the solution is 4.18 J g</a:t>
            </a:r>
            <a:r>
              <a:rPr lang="en-GB" altLang="en-US" sz="1800" baseline="30000" smtClean="0"/>
              <a:t>-1</a:t>
            </a:r>
            <a:r>
              <a:rPr lang="en-GB" altLang="en-US" sz="1800" smtClean="0"/>
              <a:t> K</a:t>
            </a:r>
            <a:r>
              <a:rPr lang="en-GB" altLang="en-US" sz="1800" baseline="30000" smtClean="0"/>
              <a:t>-1</a:t>
            </a:r>
            <a:r>
              <a:rPr lang="en-GB" altLang="en-US" sz="1800" smtClean="0"/>
              <a:t>.  Ignore the heat capacity of the metals.</a:t>
            </a:r>
          </a:p>
        </p:txBody>
      </p:sp>
      <p:sp>
        <p:nvSpPr>
          <p:cNvPr id="38915"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8916"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25</a:t>
            </a:r>
          </a:p>
          <a:p>
            <a:pPr eaLnBrk="1" hangingPunct="1">
              <a:spcBef>
                <a:spcPct val="20000"/>
              </a:spcBef>
            </a:pPr>
            <a:endParaRPr lang="en-GB" altLang="en-US" sz="2800">
              <a:solidFill>
                <a:srgbClr val="FF0000"/>
              </a:solidFill>
              <a:latin typeface="Arial" charset="0"/>
            </a:endParaRPr>
          </a:p>
        </p:txBody>
      </p:sp>
      <p:sp>
        <p:nvSpPr>
          <p:cNvPr id="38917"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25  x  4.18  x  50.6  =  5288 J</a:t>
            </a:r>
          </a:p>
        </p:txBody>
      </p:sp>
      <p:sp>
        <p:nvSpPr>
          <p:cNvPr id="38918"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8919"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CuSO</a:t>
            </a:r>
            <a:r>
              <a:rPr lang="en-GB" altLang="en-US" sz="2800" baseline="-25000">
                <a:latin typeface="Arial" charset="0"/>
              </a:rPr>
              <a:t>4</a:t>
            </a:r>
            <a:r>
              <a:rPr lang="en-GB" altLang="en-US" sz="2800">
                <a:latin typeface="Arial" charset="0"/>
              </a:rPr>
              <a:t> = conc x vol</a:t>
            </a:r>
          </a:p>
        </p:txBody>
      </p:sp>
      <p:sp>
        <p:nvSpPr>
          <p:cNvPr id="38920" name="Rectangle 8"/>
          <p:cNvSpPr>
            <a:spLocks noChangeArrowheads="1"/>
          </p:cNvSpPr>
          <p:nvPr/>
        </p:nvSpPr>
        <p:spPr bwMode="auto">
          <a:xfrm>
            <a:off x="611188" y="5805488"/>
            <a:ext cx="3889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–5.288 / 0.025</a:t>
            </a:r>
          </a:p>
        </p:txBody>
      </p:sp>
      <p:sp>
        <p:nvSpPr>
          <p:cNvPr id="38921"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50.6</a:t>
            </a:r>
          </a:p>
          <a:p>
            <a:pPr eaLnBrk="1" hangingPunct="1">
              <a:spcBef>
                <a:spcPct val="20000"/>
              </a:spcBef>
            </a:pPr>
            <a:endParaRPr lang="en-GB" altLang="en-US" sz="2800">
              <a:solidFill>
                <a:srgbClr val="FF0000"/>
              </a:solidFill>
              <a:latin typeface="Arial" charset="0"/>
            </a:endParaRPr>
          </a:p>
        </p:txBody>
      </p:sp>
      <p:sp>
        <p:nvSpPr>
          <p:cNvPr id="38922"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8923" name="Rectangle 11"/>
          <p:cNvSpPr>
            <a:spLocks noChangeArrowheads="1"/>
          </p:cNvSpPr>
          <p:nvPr/>
        </p:nvSpPr>
        <p:spPr bwMode="auto">
          <a:xfrm>
            <a:off x="45005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-212 kJ mol</a:t>
            </a:r>
            <a:r>
              <a:rPr lang="en-GB" altLang="en-US" sz="2800" u="sng" baseline="30000">
                <a:solidFill>
                  <a:srgbClr val="000099"/>
                </a:solidFill>
                <a:latin typeface="Arial" charset="0"/>
              </a:rPr>
              <a:t>-1</a:t>
            </a:r>
            <a:r>
              <a:rPr lang="en-GB" altLang="en-US" sz="2800">
                <a:latin typeface="Arial" charset="0"/>
              </a:rPr>
              <a:t> (3 sig fig)</a:t>
            </a:r>
          </a:p>
        </p:txBody>
      </p:sp>
      <p:sp>
        <p:nvSpPr>
          <p:cNvPr id="38924" name="Rectangle 12"/>
          <p:cNvSpPr>
            <a:spLocks noChangeArrowheads="1"/>
          </p:cNvSpPr>
          <p:nvPr/>
        </p:nvSpPr>
        <p:spPr bwMode="auto">
          <a:xfrm>
            <a:off x="4535488" y="4005263"/>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1.0 x </a:t>
            </a:r>
            <a:r>
              <a:rPr lang="en-GB" altLang="en-US" sz="2800" baseline="30000">
                <a:latin typeface="Arial" charset="0"/>
              </a:rPr>
              <a:t>25</a:t>
            </a:r>
            <a:r>
              <a:rPr lang="en-GB" altLang="en-US" sz="2800">
                <a:latin typeface="Arial" charset="0"/>
              </a:rPr>
              <a:t>/</a:t>
            </a:r>
            <a:r>
              <a:rPr lang="en-GB" altLang="en-US" sz="2800" baseline="-25000">
                <a:latin typeface="Arial" charset="0"/>
              </a:rPr>
              <a:t>1000</a:t>
            </a:r>
            <a:r>
              <a:rPr lang="en-GB" altLang="en-US" sz="2800">
                <a:latin typeface="Arial" charset="0"/>
              </a:rPr>
              <a:t>  =  0.025</a:t>
            </a:r>
          </a:p>
        </p:txBody>
      </p:sp>
      <p:sp>
        <p:nvSpPr>
          <p:cNvPr id="38925"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Zn = mass / M</a:t>
            </a:r>
            <a:r>
              <a:rPr lang="en-GB" altLang="en-US" sz="2800" baseline="-25000">
                <a:latin typeface="Arial" charset="0"/>
              </a:rPr>
              <a:t>r</a:t>
            </a:r>
            <a:endParaRPr lang="en-GB" altLang="en-US" sz="2800">
              <a:latin typeface="Arial" charset="0"/>
            </a:endParaRPr>
          </a:p>
        </p:txBody>
      </p:sp>
      <p:sp>
        <p:nvSpPr>
          <p:cNvPr id="38926" name="Rectangle 14"/>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6.0 / 65.4  =  0.0917</a:t>
            </a:r>
          </a:p>
        </p:txBody>
      </p:sp>
      <p:sp>
        <p:nvSpPr>
          <p:cNvPr id="38927" name="Rectangle 15"/>
          <p:cNvSpPr>
            <a:spLocks noChangeArrowheads="1"/>
          </p:cNvSpPr>
          <p:nvPr/>
        </p:nvSpPr>
        <p:spPr bwMode="auto">
          <a:xfrm>
            <a:off x="611188" y="5157788"/>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CuSO</a:t>
            </a:r>
            <a:r>
              <a:rPr lang="en-GB" altLang="en-US" sz="2800" baseline="-25000">
                <a:solidFill>
                  <a:srgbClr val="008000"/>
                </a:solidFill>
                <a:latin typeface="Arial" charset="0"/>
              </a:rPr>
              <a:t>4</a:t>
            </a:r>
            <a:r>
              <a:rPr lang="en-GB" altLang="en-US" sz="2800">
                <a:solidFill>
                  <a:srgbClr val="008000"/>
                </a:solidFill>
                <a:latin typeface="Arial" charset="0"/>
              </a:rPr>
              <a:t> + Zn </a:t>
            </a:r>
            <a:r>
              <a:rPr lang="en-GB" altLang="en-US" sz="2800">
                <a:solidFill>
                  <a:srgbClr val="008000"/>
                </a:solidFill>
                <a:latin typeface="Times New Roman" pitchFamily="18" charset="0"/>
              </a:rPr>
              <a:t>→ </a:t>
            </a:r>
            <a:r>
              <a:rPr lang="en-GB" altLang="en-US" sz="2800">
                <a:solidFill>
                  <a:srgbClr val="008000"/>
                </a:solidFill>
                <a:latin typeface="Arial" charset="0"/>
              </a:rPr>
              <a:t>ZnSO</a:t>
            </a:r>
            <a:r>
              <a:rPr lang="en-GB" altLang="en-US" sz="2800" baseline="-25000">
                <a:solidFill>
                  <a:srgbClr val="008000"/>
                </a:solidFill>
                <a:latin typeface="Arial" charset="0"/>
              </a:rPr>
              <a:t>4</a:t>
            </a:r>
            <a:r>
              <a:rPr lang="en-GB" altLang="en-US" sz="2800">
                <a:solidFill>
                  <a:srgbClr val="008000"/>
                </a:solidFill>
                <a:latin typeface="Arial" charset="0"/>
              </a:rPr>
              <a:t> + Cu </a:t>
            </a:r>
          </a:p>
        </p:txBody>
      </p:sp>
      <p:sp>
        <p:nvSpPr>
          <p:cNvPr id="38928" name="Rectangle 16"/>
          <p:cNvSpPr>
            <a:spLocks noChangeArrowheads="1"/>
          </p:cNvSpPr>
          <p:nvPr/>
        </p:nvSpPr>
        <p:spPr bwMode="auto">
          <a:xfrm>
            <a:off x="8101013" y="4581525"/>
            <a:ext cx="8636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XS</a:t>
            </a:r>
          </a:p>
        </p:txBody>
      </p:sp>
      <p:sp>
        <p:nvSpPr>
          <p:cNvPr id="18"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9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892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891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9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892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892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8927"/>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8928"/>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892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89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6" grpId="0"/>
      <p:bldP spid="38917" grpId="0"/>
      <p:bldP spid="38918" grpId="0"/>
      <p:bldP spid="38919" grpId="0"/>
      <p:bldP spid="38920" grpId="0"/>
      <p:bldP spid="38921" grpId="0"/>
      <p:bldP spid="38922" grpId="0"/>
      <p:bldP spid="38923" grpId="0"/>
      <p:bldP spid="38924" grpId="0"/>
      <p:bldP spid="38925" grpId="0"/>
      <p:bldP spid="38926" grpId="0"/>
      <p:bldP spid="38927" grpId="0"/>
      <p:bldP spid="389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1800" smtClean="0"/>
              <a:t>8)	50 cm</a:t>
            </a:r>
            <a:r>
              <a:rPr lang="en-GB" altLang="en-US" sz="1800" baseline="30000" smtClean="0"/>
              <a:t>3</a:t>
            </a:r>
            <a:r>
              <a:rPr lang="en-GB" altLang="en-US" sz="1800" smtClean="0"/>
              <a:t> of 0.10 mol dm</a:t>
            </a:r>
            <a:r>
              <a:rPr lang="en-GB" altLang="en-US" sz="1800" baseline="30000" smtClean="0"/>
              <a:t>-3</a:t>
            </a:r>
            <a:r>
              <a:rPr lang="en-GB" altLang="en-US" sz="1800" smtClean="0"/>
              <a:t> silver nitrate solution was put in a calorimeter and 0.2 g of zinc powder added.  The temperature of the solution rose by 4.3</a:t>
            </a:r>
            <a:r>
              <a:rPr lang="en-GB" altLang="en-US" sz="1800" smtClean="0">
                <a:sym typeface="Symbol" pitchFamily="18" charset="2"/>
              </a:rPr>
              <a:t></a:t>
            </a:r>
            <a:r>
              <a:rPr lang="en-GB" altLang="en-US" sz="1800" smtClean="0"/>
              <a:t>C.  Work out which reagent was in excess and then calculate the enthalpy change for the reaction (per mole of zinc that reacts). Assume that the density of the solution is 1.00 g cm</a:t>
            </a:r>
            <a:r>
              <a:rPr lang="en-GB" altLang="en-US" sz="1800" baseline="30000" smtClean="0"/>
              <a:t>-3</a:t>
            </a:r>
            <a:r>
              <a:rPr lang="en-GB" altLang="en-US" sz="1800" smtClean="0"/>
              <a:t>, the specific heat capacity of the solution is 4.18 J g</a:t>
            </a:r>
            <a:r>
              <a:rPr lang="en-GB" altLang="en-US" sz="1800" baseline="30000" smtClean="0"/>
              <a:t>-1</a:t>
            </a:r>
            <a:r>
              <a:rPr lang="en-GB" altLang="en-US" sz="1800" smtClean="0"/>
              <a:t> K</a:t>
            </a:r>
            <a:r>
              <a:rPr lang="en-GB" altLang="en-US" sz="1800" baseline="30000" smtClean="0"/>
              <a:t>-1</a:t>
            </a:r>
            <a:r>
              <a:rPr lang="en-GB" altLang="en-US" sz="1800" smtClean="0"/>
              <a:t>.  Ignore the heat capacity of the metals. </a:t>
            </a:r>
          </a:p>
        </p:txBody>
      </p:sp>
      <p:sp>
        <p:nvSpPr>
          <p:cNvPr id="39939"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39940"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50</a:t>
            </a:r>
          </a:p>
          <a:p>
            <a:pPr eaLnBrk="1" hangingPunct="1">
              <a:spcBef>
                <a:spcPct val="20000"/>
              </a:spcBef>
            </a:pPr>
            <a:endParaRPr lang="en-GB" altLang="en-US" sz="2800">
              <a:solidFill>
                <a:srgbClr val="FF0000"/>
              </a:solidFill>
              <a:latin typeface="Arial" charset="0"/>
            </a:endParaRPr>
          </a:p>
        </p:txBody>
      </p:sp>
      <p:sp>
        <p:nvSpPr>
          <p:cNvPr id="39941"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50  x  4.18  x  4.3  =  898.7 J</a:t>
            </a:r>
          </a:p>
        </p:txBody>
      </p:sp>
      <p:sp>
        <p:nvSpPr>
          <p:cNvPr id="39942"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39943"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AgNO</a:t>
            </a:r>
            <a:r>
              <a:rPr lang="en-GB" altLang="en-US" sz="2800" baseline="-25000">
                <a:latin typeface="Arial" charset="0"/>
              </a:rPr>
              <a:t>3</a:t>
            </a:r>
            <a:r>
              <a:rPr lang="en-GB" altLang="en-US" sz="2800">
                <a:latin typeface="Arial" charset="0"/>
              </a:rPr>
              <a:t> = conc x vol</a:t>
            </a:r>
          </a:p>
        </p:txBody>
      </p:sp>
      <p:sp>
        <p:nvSpPr>
          <p:cNvPr id="39944" name="Rectangle 8"/>
          <p:cNvSpPr>
            <a:spLocks noChangeArrowheads="1"/>
          </p:cNvSpPr>
          <p:nvPr/>
        </p:nvSpPr>
        <p:spPr bwMode="auto">
          <a:xfrm>
            <a:off x="611188" y="5805488"/>
            <a:ext cx="439261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–0.8987 / 0.0025</a:t>
            </a:r>
          </a:p>
        </p:txBody>
      </p:sp>
      <p:sp>
        <p:nvSpPr>
          <p:cNvPr id="39945"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4.3</a:t>
            </a:r>
          </a:p>
          <a:p>
            <a:pPr eaLnBrk="1" hangingPunct="1">
              <a:spcBef>
                <a:spcPct val="20000"/>
              </a:spcBef>
            </a:pPr>
            <a:endParaRPr lang="en-GB" altLang="en-US" sz="2800">
              <a:solidFill>
                <a:srgbClr val="FF0000"/>
              </a:solidFill>
              <a:latin typeface="Arial" charset="0"/>
            </a:endParaRPr>
          </a:p>
        </p:txBody>
      </p:sp>
      <p:sp>
        <p:nvSpPr>
          <p:cNvPr id="39946"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39947" name="Rectangle 11"/>
          <p:cNvSpPr>
            <a:spLocks noChangeArrowheads="1"/>
          </p:cNvSpPr>
          <p:nvPr/>
        </p:nvSpPr>
        <p:spPr bwMode="auto">
          <a:xfrm>
            <a:off x="47164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-359 kJ mol</a:t>
            </a:r>
            <a:r>
              <a:rPr lang="en-GB" altLang="en-US" sz="2800" u="sng" baseline="30000">
                <a:solidFill>
                  <a:srgbClr val="000099"/>
                </a:solidFill>
                <a:latin typeface="Arial" charset="0"/>
              </a:rPr>
              <a:t>-1</a:t>
            </a:r>
            <a:r>
              <a:rPr lang="en-GB" altLang="en-US" sz="2800">
                <a:latin typeface="Arial" charset="0"/>
              </a:rPr>
              <a:t> (3 sig fig)</a:t>
            </a:r>
          </a:p>
        </p:txBody>
      </p:sp>
      <p:sp>
        <p:nvSpPr>
          <p:cNvPr id="39948" name="Rectangle 12"/>
          <p:cNvSpPr>
            <a:spLocks noChangeArrowheads="1"/>
          </p:cNvSpPr>
          <p:nvPr/>
        </p:nvSpPr>
        <p:spPr bwMode="auto">
          <a:xfrm>
            <a:off x="4535488" y="4005263"/>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0.1 x </a:t>
            </a:r>
            <a:r>
              <a:rPr lang="en-GB" altLang="en-US" sz="2800" baseline="30000">
                <a:latin typeface="Arial" charset="0"/>
              </a:rPr>
              <a:t>50</a:t>
            </a:r>
            <a:r>
              <a:rPr lang="en-GB" altLang="en-US" sz="2800">
                <a:latin typeface="Arial" charset="0"/>
              </a:rPr>
              <a:t>/</a:t>
            </a:r>
            <a:r>
              <a:rPr lang="en-GB" altLang="en-US" sz="2800" baseline="-25000">
                <a:latin typeface="Arial" charset="0"/>
              </a:rPr>
              <a:t>1000</a:t>
            </a:r>
            <a:r>
              <a:rPr lang="en-GB" altLang="en-US" sz="2800">
                <a:latin typeface="Arial" charset="0"/>
              </a:rPr>
              <a:t>  =  0.005</a:t>
            </a:r>
          </a:p>
        </p:txBody>
      </p:sp>
      <p:sp>
        <p:nvSpPr>
          <p:cNvPr id="39949"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Zn = mass / M</a:t>
            </a:r>
            <a:r>
              <a:rPr lang="en-GB" altLang="en-US" sz="2800" baseline="-25000">
                <a:latin typeface="Arial" charset="0"/>
              </a:rPr>
              <a:t>r</a:t>
            </a:r>
            <a:endParaRPr lang="en-GB" altLang="en-US" sz="2800">
              <a:latin typeface="Arial" charset="0"/>
            </a:endParaRPr>
          </a:p>
        </p:txBody>
      </p:sp>
      <p:sp>
        <p:nvSpPr>
          <p:cNvPr id="39950" name="Rectangle 14"/>
          <p:cNvSpPr>
            <a:spLocks noChangeArrowheads="1"/>
          </p:cNvSpPr>
          <p:nvPr/>
        </p:nvSpPr>
        <p:spPr bwMode="auto">
          <a:xfrm>
            <a:off x="4356100" y="45815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0.2 / 65.4  =  0.00306</a:t>
            </a:r>
          </a:p>
        </p:txBody>
      </p:sp>
      <p:sp>
        <p:nvSpPr>
          <p:cNvPr id="39951" name="Rectangle 15"/>
          <p:cNvSpPr>
            <a:spLocks noChangeArrowheads="1"/>
          </p:cNvSpPr>
          <p:nvPr/>
        </p:nvSpPr>
        <p:spPr bwMode="auto">
          <a:xfrm>
            <a:off x="611188" y="5157788"/>
            <a:ext cx="5832475"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2 AgNO</a:t>
            </a:r>
            <a:r>
              <a:rPr lang="en-GB" altLang="en-US" sz="2800" baseline="-25000">
                <a:solidFill>
                  <a:srgbClr val="008000"/>
                </a:solidFill>
                <a:latin typeface="Arial" charset="0"/>
              </a:rPr>
              <a:t>3</a:t>
            </a:r>
            <a:r>
              <a:rPr lang="en-GB" altLang="en-US" sz="2800">
                <a:solidFill>
                  <a:srgbClr val="008000"/>
                </a:solidFill>
                <a:latin typeface="Arial" charset="0"/>
              </a:rPr>
              <a:t> + Zn </a:t>
            </a:r>
            <a:r>
              <a:rPr lang="en-GB" altLang="en-US" sz="2800">
                <a:solidFill>
                  <a:srgbClr val="008000"/>
                </a:solidFill>
                <a:latin typeface="Times New Roman" pitchFamily="18" charset="0"/>
              </a:rPr>
              <a:t>→ </a:t>
            </a:r>
            <a:r>
              <a:rPr lang="en-GB" altLang="en-US" sz="2800">
                <a:solidFill>
                  <a:srgbClr val="008000"/>
                </a:solidFill>
                <a:latin typeface="Arial" charset="0"/>
              </a:rPr>
              <a:t>ZnNO</a:t>
            </a:r>
            <a:r>
              <a:rPr lang="en-GB" altLang="en-US" sz="2800" baseline="-25000">
                <a:solidFill>
                  <a:srgbClr val="008000"/>
                </a:solidFill>
                <a:latin typeface="Arial" charset="0"/>
              </a:rPr>
              <a:t>3</a:t>
            </a:r>
            <a:r>
              <a:rPr lang="en-GB" altLang="en-US" sz="2800">
                <a:solidFill>
                  <a:srgbClr val="008000"/>
                </a:solidFill>
                <a:latin typeface="Arial" charset="0"/>
              </a:rPr>
              <a:t> + 2 Ag </a:t>
            </a:r>
          </a:p>
        </p:txBody>
      </p:sp>
      <p:sp>
        <p:nvSpPr>
          <p:cNvPr id="39952" name="Rectangle 16"/>
          <p:cNvSpPr>
            <a:spLocks noChangeArrowheads="1"/>
          </p:cNvSpPr>
          <p:nvPr/>
        </p:nvSpPr>
        <p:spPr bwMode="auto">
          <a:xfrm>
            <a:off x="8280400" y="4581525"/>
            <a:ext cx="8636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XS</a:t>
            </a:r>
          </a:p>
        </p:txBody>
      </p:sp>
      <p:sp>
        <p:nvSpPr>
          <p:cNvPr id="18"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4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4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4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4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994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994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994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95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9951"/>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995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994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99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p:bldP spid="39941" grpId="0"/>
      <p:bldP spid="39942" grpId="0"/>
      <p:bldP spid="39943" grpId="0"/>
      <p:bldP spid="39944" grpId="0"/>
      <p:bldP spid="39945" grpId="0"/>
      <p:bldP spid="39946" grpId="0"/>
      <p:bldP spid="39947" grpId="0"/>
      <p:bldP spid="39948" grpId="0"/>
      <p:bldP spid="39949" grpId="0"/>
      <p:bldP spid="39950" grpId="0"/>
      <p:bldP spid="39951" grpId="0"/>
      <p:bldP spid="3995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1"/>
          </p:nvPr>
        </p:nvSpPr>
        <p:spPr>
          <a:xfrm>
            <a:off x="250825" y="476250"/>
            <a:ext cx="8713788" cy="1368425"/>
          </a:xfrm>
        </p:spPr>
        <p:txBody>
          <a:bodyPr/>
          <a:lstStyle/>
          <a:p>
            <a:pPr eaLnBrk="1" hangingPunct="1">
              <a:buFontTx/>
              <a:buNone/>
            </a:pPr>
            <a:r>
              <a:rPr lang="en-GB" altLang="en-US" sz="1800" smtClean="0"/>
              <a:t>9)	3.53 g of sodium hydrogencarbonate was added to 30.0 cm</a:t>
            </a:r>
            <a:r>
              <a:rPr lang="en-GB" altLang="en-US" sz="1800" baseline="30000" smtClean="0"/>
              <a:t>3</a:t>
            </a:r>
            <a:r>
              <a:rPr lang="en-GB" altLang="en-US" sz="1800" smtClean="0"/>
              <a:t> of 2.0 mol dm</a:t>
            </a:r>
            <a:r>
              <a:rPr lang="en-GB" altLang="en-US" sz="1800" baseline="30000" smtClean="0"/>
              <a:t>-3</a:t>
            </a:r>
            <a:r>
              <a:rPr lang="en-GB" altLang="en-US" sz="1800" smtClean="0"/>
              <a:t> hydrochloric acid.  The temperature fell by 10.3 K. Work out which reagent was in excess and then calculate the enthalpy change for the reaction. Assume that the density of the solution is 1.00 g cm</a:t>
            </a:r>
            <a:r>
              <a:rPr lang="en-GB" altLang="en-US" sz="1800" baseline="30000" smtClean="0"/>
              <a:t>-3</a:t>
            </a:r>
            <a:r>
              <a:rPr lang="en-GB" altLang="en-US" sz="1800" smtClean="0"/>
              <a:t>, the specific heat capacity of the solution is 4.18 J g</a:t>
            </a:r>
            <a:r>
              <a:rPr lang="en-GB" altLang="en-US" sz="1800" baseline="30000" smtClean="0"/>
              <a:t>-1</a:t>
            </a:r>
            <a:r>
              <a:rPr lang="en-GB" altLang="en-US" sz="1800" smtClean="0"/>
              <a:t> K</a:t>
            </a:r>
            <a:r>
              <a:rPr lang="en-GB" altLang="en-US" sz="1800" baseline="30000" smtClean="0"/>
              <a:t>-1</a:t>
            </a:r>
            <a:r>
              <a:rPr lang="en-GB" altLang="en-US" sz="1800" smtClean="0"/>
              <a:t>.</a:t>
            </a:r>
            <a:endParaRPr lang="en-GB" altLang="en-US" smtClean="0"/>
          </a:p>
        </p:txBody>
      </p:sp>
      <p:sp>
        <p:nvSpPr>
          <p:cNvPr id="40963" name="Rectangle 3"/>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40964" name="Rectangle 4"/>
          <p:cNvSpPr>
            <a:spLocks noChangeArrowheads="1"/>
          </p:cNvSpPr>
          <p:nvPr/>
        </p:nvSpPr>
        <p:spPr bwMode="auto">
          <a:xfrm>
            <a:off x="29162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 = 30</a:t>
            </a:r>
          </a:p>
          <a:p>
            <a:pPr eaLnBrk="1" hangingPunct="1">
              <a:spcBef>
                <a:spcPct val="20000"/>
              </a:spcBef>
            </a:pPr>
            <a:endParaRPr lang="en-GB" altLang="en-US" sz="2800">
              <a:solidFill>
                <a:srgbClr val="FF0000"/>
              </a:solidFill>
              <a:latin typeface="Arial" charset="0"/>
            </a:endParaRPr>
          </a:p>
        </p:txBody>
      </p:sp>
      <p:sp>
        <p:nvSpPr>
          <p:cNvPr id="40965" name="Rectangle 5"/>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30  x  4.18  x  10.3  =  1292 J</a:t>
            </a:r>
          </a:p>
        </p:txBody>
      </p:sp>
      <p:sp>
        <p:nvSpPr>
          <p:cNvPr id="40966" name="Rectangle 6"/>
          <p:cNvSpPr>
            <a:spLocks noChangeArrowheads="1"/>
          </p:cNvSpPr>
          <p:nvPr/>
        </p:nvSpPr>
        <p:spPr bwMode="auto">
          <a:xfrm>
            <a:off x="611188" y="34290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40967" name="Rectangle 7"/>
          <p:cNvSpPr>
            <a:spLocks noChangeArrowheads="1"/>
          </p:cNvSpPr>
          <p:nvPr/>
        </p:nvSpPr>
        <p:spPr bwMode="auto">
          <a:xfrm>
            <a:off x="611188" y="4005263"/>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HCl = conc x vol</a:t>
            </a:r>
          </a:p>
        </p:txBody>
      </p:sp>
      <p:sp>
        <p:nvSpPr>
          <p:cNvPr id="40968" name="Rectangle 8"/>
          <p:cNvSpPr>
            <a:spLocks noChangeArrowheads="1"/>
          </p:cNvSpPr>
          <p:nvPr/>
        </p:nvSpPr>
        <p:spPr bwMode="auto">
          <a:xfrm>
            <a:off x="611188" y="5805488"/>
            <a:ext cx="439261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1.292 / 0.0420</a:t>
            </a:r>
          </a:p>
        </p:txBody>
      </p:sp>
      <p:sp>
        <p:nvSpPr>
          <p:cNvPr id="40969" name="Rectangle 9"/>
          <p:cNvSpPr>
            <a:spLocks noChangeArrowheads="1"/>
          </p:cNvSpPr>
          <p:nvPr/>
        </p:nvSpPr>
        <p:spPr bwMode="auto">
          <a:xfrm>
            <a:off x="6732588"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10.3</a:t>
            </a:r>
          </a:p>
          <a:p>
            <a:pPr eaLnBrk="1" hangingPunct="1">
              <a:spcBef>
                <a:spcPct val="20000"/>
              </a:spcBef>
            </a:pPr>
            <a:endParaRPr lang="en-GB" altLang="en-US" sz="2800">
              <a:solidFill>
                <a:srgbClr val="FF0000"/>
              </a:solidFill>
              <a:latin typeface="Arial" charset="0"/>
            </a:endParaRPr>
          </a:p>
        </p:txBody>
      </p:sp>
      <p:sp>
        <p:nvSpPr>
          <p:cNvPr id="40970" name="Rectangle 10"/>
          <p:cNvSpPr>
            <a:spLocks noChangeArrowheads="1"/>
          </p:cNvSpPr>
          <p:nvPr/>
        </p:nvSpPr>
        <p:spPr bwMode="auto">
          <a:xfrm>
            <a:off x="4859338" y="2205038"/>
            <a:ext cx="1511300"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c = 4.18</a:t>
            </a:r>
          </a:p>
          <a:p>
            <a:pPr eaLnBrk="1" hangingPunct="1">
              <a:spcBef>
                <a:spcPct val="20000"/>
              </a:spcBef>
            </a:pPr>
            <a:endParaRPr lang="en-GB" altLang="en-US" sz="2800">
              <a:solidFill>
                <a:srgbClr val="FF0000"/>
              </a:solidFill>
              <a:latin typeface="Arial" charset="0"/>
            </a:endParaRPr>
          </a:p>
        </p:txBody>
      </p:sp>
      <p:sp>
        <p:nvSpPr>
          <p:cNvPr id="40971" name="Rectangle 11"/>
          <p:cNvSpPr>
            <a:spLocks noChangeArrowheads="1"/>
          </p:cNvSpPr>
          <p:nvPr/>
        </p:nvSpPr>
        <p:spPr bwMode="auto">
          <a:xfrm>
            <a:off x="4716463" y="5805488"/>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+30.8 kJ mol</a:t>
            </a:r>
            <a:r>
              <a:rPr lang="en-GB" altLang="en-US" sz="2800" u="sng" baseline="30000">
                <a:solidFill>
                  <a:srgbClr val="000099"/>
                </a:solidFill>
                <a:latin typeface="Arial" charset="0"/>
              </a:rPr>
              <a:t>-1</a:t>
            </a:r>
            <a:r>
              <a:rPr lang="en-GB" altLang="en-US" sz="2800">
                <a:latin typeface="Arial" charset="0"/>
              </a:rPr>
              <a:t> (3 sig fig)</a:t>
            </a:r>
          </a:p>
        </p:txBody>
      </p:sp>
      <p:sp>
        <p:nvSpPr>
          <p:cNvPr id="40972" name="Rectangle 12"/>
          <p:cNvSpPr>
            <a:spLocks noChangeArrowheads="1"/>
          </p:cNvSpPr>
          <p:nvPr/>
        </p:nvSpPr>
        <p:spPr bwMode="auto">
          <a:xfrm>
            <a:off x="4535488" y="4005263"/>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 x </a:t>
            </a:r>
            <a:r>
              <a:rPr lang="en-GB" altLang="en-US" sz="2800" baseline="30000">
                <a:latin typeface="Arial" charset="0"/>
              </a:rPr>
              <a:t>30</a:t>
            </a:r>
            <a:r>
              <a:rPr lang="en-GB" altLang="en-US" sz="2800">
                <a:latin typeface="Arial" charset="0"/>
              </a:rPr>
              <a:t>/</a:t>
            </a:r>
            <a:r>
              <a:rPr lang="en-GB" altLang="en-US" sz="2800" baseline="-25000">
                <a:latin typeface="Arial" charset="0"/>
              </a:rPr>
              <a:t>1000</a:t>
            </a:r>
            <a:r>
              <a:rPr lang="en-GB" altLang="en-US" sz="2800">
                <a:latin typeface="Arial" charset="0"/>
              </a:rPr>
              <a:t>  =  0.060</a:t>
            </a:r>
          </a:p>
        </p:txBody>
      </p:sp>
      <p:sp>
        <p:nvSpPr>
          <p:cNvPr id="40973" name="Rectangle 13"/>
          <p:cNvSpPr>
            <a:spLocks noChangeArrowheads="1"/>
          </p:cNvSpPr>
          <p:nvPr/>
        </p:nvSpPr>
        <p:spPr bwMode="auto">
          <a:xfrm>
            <a:off x="611188" y="4581525"/>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NaHCO</a:t>
            </a:r>
            <a:r>
              <a:rPr lang="en-GB" altLang="en-US" sz="2800" baseline="-25000">
                <a:latin typeface="Arial" charset="0"/>
              </a:rPr>
              <a:t>3</a:t>
            </a:r>
            <a:r>
              <a:rPr lang="en-GB" altLang="en-US" sz="2800">
                <a:latin typeface="Arial" charset="0"/>
              </a:rPr>
              <a:t> = mass / M</a:t>
            </a:r>
            <a:r>
              <a:rPr lang="en-GB" altLang="en-US" sz="2800" baseline="-25000">
                <a:latin typeface="Arial" charset="0"/>
              </a:rPr>
              <a:t>r</a:t>
            </a:r>
            <a:endParaRPr lang="en-GB" altLang="en-US" sz="2800">
              <a:latin typeface="Arial" charset="0"/>
            </a:endParaRPr>
          </a:p>
        </p:txBody>
      </p:sp>
      <p:sp>
        <p:nvSpPr>
          <p:cNvPr id="40974" name="Rectangle 14"/>
          <p:cNvSpPr>
            <a:spLocks noChangeArrowheads="1"/>
          </p:cNvSpPr>
          <p:nvPr/>
        </p:nvSpPr>
        <p:spPr bwMode="auto">
          <a:xfrm>
            <a:off x="4716463" y="4581525"/>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3.53 / 84.0  =  0.0420</a:t>
            </a:r>
          </a:p>
        </p:txBody>
      </p:sp>
      <p:sp>
        <p:nvSpPr>
          <p:cNvPr id="40975" name="Rectangle 15"/>
          <p:cNvSpPr>
            <a:spLocks noChangeArrowheads="1"/>
          </p:cNvSpPr>
          <p:nvPr/>
        </p:nvSpPr>
        <p:spPr bwMode="auto">
          <a:xfrm>
            <a:off x="611188" y="5157788"/>
            <a:ext cx="648176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008000"/>
                </a:solidFill>
                <a:latin typeface="Arial" charset="0"/>
              </a:rPr>
              <a:t>HCl + NaHCO</a:t>
            </a:r>
            <a:r>
              <a:rPr lang="en-GB" altLang="en-US" sz="2800" baseline="-25000">
                <a:solidFill>
                  <a:srgbClr val="008000"/>
                </a:solidFill>
                <a:latin typeface="Arial" charset="0"/>
              </a:rPr>
              <a:t>3</a:t>
            </a:r>
            <a:r>
              <a:rPr lang="en-GB" altLang="en-US" sz="2800">
                <a:solidFill>
                  <a:srgbClr val="008000"/>
                </a:solidFill>
                <a:latin typeface="Arial" charset="0"/>
              </a:rPr>
              <a:t> </a:t>
            </a:r>
            <a:r>
              <a:rPr lang="en-GB" altLang="en-US" sz="2800">
                <a:solidFill>
                  <a:srgbClr val="008000"/>
                </a:solidFill>
                <a:latin typeface="Times New Roman" pitchFamily="18" charset="0"/>
              </a:rPr>
              <a:t>→ </a:t>
            </a:r>
            <a:r>
              <a:rPr lang="en-GB" altLang="en-US" sz="2800">
                <a:solidFill>
                  <a:srgbClr val="008000"/>
                </a:solidFill>
                <a:latin typeface="Arial" charset="0"/>
              </a:rPr>
              <a:t>NaCl + H</a:t>
            </a:r>
            <a:r>
              <a:rPr lang="en-GB" altLang="en-US" sz="2800" baseline="-25000">
                <a:solidFill>
                  <a:srgbClr val="008000"/>
                </a:solidFill>
                <a:latin typeface="Arial" charset="0"/>
              </a:rPr>
              <a:t>2</a:t>
            </a:r>
            <a:r>
              <a:rPr lang="en-GB" altLang="en-US" sz="2800">
                <a:solidFill>
                  <a:srgbClr val="008000"/>
                </a:solidFill>
                <a:latin typeface="Arial" charset="0"/>
              </a:rPr>
              <a:t>O + CO</a:t>
            </a:r>
            <a:r>
              <a:rPr lang="en-GB" altLang="en-US" sz="2800" baseline="-25000">
                <a:solidFill>
                  <a:srgbClr val="008000"/>
                </a:solidFill>
                <a:latin typeface="Arial" charset="0"/>
              </a:rPr>
              <a:t>2</a:t>
            </a:r>
            <a:r>
              <a:rPr lang="en-GB" altLang="en-US" sz="2800">
                <a:solidFill>
                  <a:srgbClr val="008000"/>
                </a:solidFill>
                <a:latin typeface="Arial" charset="0"/>
              </a:rPr>
              <a:t> </a:t>
            </a:r>
          </a:p>
        </p:txBody>
      </p:sp>
      <p:sp>
        <p:nvSpPr>
          <p:cNvPr id="40976" name="Rectangle 16"/>
          <p:cNvSpPr>
            <a:spLocks noChangeArrowheads="1"/>
          </p:cNvSpPr>
          <p:nvPr/>
        </p:nvSpPr>
        <p:spPr bwMode="auto">
          <a:xfrm>
            <a:off x="8280400" y="4005263"/>
            <a:ext cx="8636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XS</a:t>
            </a:r>
          </a:p>
        </p:txBody>
      </p:sp>
      <p:sp>
        <p:nvSpPr>
          <p:cNvPr id="18"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7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6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6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97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7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97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97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097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096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09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40965" grpId="0"/>
      <p:bldP spid="40966" grpId="0"/>
      <p:bldP spid="40967" grpId="0"/>
      <p:bldP spid="40968" grpId="0"/>
      <p:bldP spid="40969" grpId="0"/>
      <p:bldP spid="40970" grpId="0"/>
      <p:bldP spid="40971" grpId="0"/>
      <p:bldP spid="40972" grpId="0"/>
      <p:bldP spid="40973" grpId="0"/>
      <p:bldP spid="40974" grpId="0"/>
      <p:bldP spid="40975" grpId="0"/>
      <p:bldP spid="4097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250825" y="476250"/>
            <a:ext cx="8713788" cy="1368425"/>
          </a:xfrm>
        </p:spPr>
        <p:txBody>
          <a:bodyPr/>
          <a:lstStyle/>
          <a:p>
            <a:pPr marL="450850" indent="-450850" eaLnBrk="1" hangingPunct="1">
              <a:buFontTx/>
              <a:buNone/>
            </a:pPr>
            <a:r>
              <a:rPr lang="en-GB" altLang="en-US" sz="1600" smtClean="0"/>
              <a:t>10)	A calorimeter was calibrated by burning 2.00 g of methanol (CH</a:t>
            </a:r>
            <a:r>
              <a:rPr lang="en-GB" altLang="en-US" sz="1600" baseline="-25000" smtClean="0"/>
              <a:t>3</a:t>
            </a:r>
            <a:r>
              <a:rPr lang="en-GB" altLang="en-US" sz="1600" smtClean="0"/>
              <a:t>OH) whose enthalpy of combustion is -715 kJ mol</a:t>
            </a:r>
            <a:r>
              <a:rPr lang="en-GB" altLang="en-US" sz="1600" baseline="30000" smtClean="0"/>
              <a:t>-1</a:t>
            </a:r>
            <a:r>
              <a:rPr lang="en-GB" altLang="en-US" sz="1600" smtClean="0"/>
              <a:t>.  The temperature of the calorimeter rose from 19.6</a:t>
            </a:r>
            <a:r>
              <a:rPr lang="en-GB" altLang="en-US" sz="1600" smtClean="0">
                <a:sym typeface="Symbol" pitchFamily="18" charset="2"/>
              </a:rPr>
              <a:t></a:t>
            </a:r>
            <a:r>
              <a:rPr lang="en-GB" altLang="en-US" sz="1600" smtClean="0"/>
              <a:t>C to 52.4</a:t>
            </a:r>
            <a:r>
              <a:rPr lang="en-GB" altLang="en-US" sz="1600" smtClean="0">
                <a:sym typeface="Symbol" pitchFamily="18" charset="2"/>
              </a:rPr>
              <a:t></a:t>
            </a:r>
            <a:r>
              <a:rPr lang="en-GB" altLang="en-US" sz="1600" smtClean="0"/>
              <a:t>C.   The same calorimeter was used to measure the enthalpy of combustion of propan-2-ol.  1.50 g of propan-2-ol CH</a:t>
            </a:r>
            <a:r>
              <a:rPr lang="en-GB" altLang="en-US" sz="1600" baseline="-25000" smtClean="0"/>
              <a:t>3</a:t>
            </a:r>
            <a:r>
              <a:rPr lang="en-GB" altLang="en-US" sz="1600" smtClean="0"/>
              <a:t>CH(OH)CH</a:t>
            </a:r>
            <a:r>
              <a:rPr lang="en-GB" altLang="en-US" sz="1600" baseline="-25000" smtClean="0"/>
              <a:t>3</a:t>
            </a:r>
            <a:r>
              <a:rPr lang="en-GB" altLang="en-US" sz="1600" smtClean="0"/>
              <a:t> raised the temperature by from 19.8</a:t>
            </a:r>
            <a:r>
              <a:rPr lang="en-GB" altLang="en-US" sz="1600" smtClean="0">
                <a:sym typeface="Symbol" pitchFamily="18" charset="2"/>
              </a:rPr>
              <a:t></a:t>
            </a:r>
            <a:r>
              <a:rPr lang="en-GB" altLang="en-US" sz="1600" smtClean="0"/>
              <a:t>C to 56.2</a:t>
            </a:r>
            <a:r>
              <a:rPr lang="en-GB" altLang="en-US" sz="1600" smtClean="0">
                <a:sym typeface="Symbol" pitchFamily="18" charset="2"/>
              </a:rPr>
              <a:t></a:t>
            </a:r>
            <a:r>
              <a:rPr lang="en-GB" altLang="en-US" sz="1600" smtClean="0"/>
              <a:t>C.  Calculate the heat capacity of the calorimeter and then the enthalpy of combustion of propan-2-ol. </a:t>
            </a:r>
          </a:p>
        </p:txBody>
      </p:sp>
      <p:sp>
        <p:nvSpPr>
          <p:cNvPr id="49155" name="Rectangle 3"/>
          <p:cNvSpPr>
            <a:spLocks noChangeArrowheads="1"/>
          </p:cNvSpPr>
          <p:nvPr/>
        </p:nvSpPr>
        <p:spPr bwMode="auto">
          <a:xfrm>
            <a:off x="682625" y="4510088"/>
            <a:ext cx="187166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49156" name="Rectangle 4"/>
          <p:cNvSpPr>
            <a:spLocks noChangeArrowheads="1"/>
          </p:cNvSpPr>
          <p:nvPr/>
        </p:nvSpPr>
        <p:spPr bwMode="auto">
          <a:xfrm>
            <a:off x="611188" y="23495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49157" name="Rectangle 5"/>
          <p:cNvSpPr>
            <a:spLocks noChangeArrowheads="1"/>
          </p:cNvSpPr>
          <p:nvPr/>
        </p:nvSpPr>
        <p:spPr bwMode="auto">
          <a:xfrm>
            <a:off x="611188" y="2997200"/>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CH</a:t>
            </a:r>
            <a:r>
              <a:rPr lang="en-GB" altLang="en-US" sz="2800" baseline="-25000">
                <a:latin typeface="Arial" charset="0"/>
              </a:rPr>
              <a:t>3</a:t>
            </a:r>
            <a:r>
              <a:rPr lang="en-GB" altLang="en-US" sz="2800">
                <a:latin typeface="Arial" charset="0"/>
              </a:rPr>
              <a:t>OH = mass / M</a:t>
            </a:r>
            <a:r>
              <a:rPr lang="en-GB" altLang="en-US" sz="2800" baseline="-25000">
                <a:latin typeface="Arial" charset="0"/>
              </a:rPr>
              <a:t>r</a:t>
            </a:r>
          </a:p>
        </p:txBody>
      </p:sp>
      <p:sp>
        <p:nvSpPr>
          <p:cNvPr id="49158" name="Rectangle 6"/>
          <p:cNvSpPr>
            <a:spLocks noChangeArrowheads="1"/>
          </p:cNvSpPr>
          <p:nvPr/>
        </p:nvSpPr>
        <p:spPr bwMode="auto">
          <a:xfrm>
            <a:off x="4535488" y="2997200"/>
            <a:ext cx="460851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2.00 / 32.0  =  0.0625</a:t>
            </a:r>
          </a:p>
        </p:txBody>
      </p:sp>
      <p:sp>
        <p:nvSpPr>
          <p:cNvPr id="49159" name="Rectangle 7"/>
          <p:cNvSpPr>
            <a:spLocks noChangeArrowheads="1"/>
          </p:cNvSpPr>
          <p:nvPr/>
        </p:nvSpPr>
        <p:spPr bwMode="auto">
          <a:xfrm>
            <a:off x="3851275" y="2349500"/>
            <a:ext cx="2303463"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q = </a:t>
            </a:r>
            <a:r>
              <a:rPr lang="en-GB" altLang="en-US" sz="2800"/>
              <a:t>∆</a:t>
            </a:r>
            <a:r>
              <a:rPr lang="en-GB" altLang="en-US" sz="2800">
                <a:latin typeface="Arial" charset="0"/>
              </a:rPr>
              <a:t>H x mol</a:t>
            </a:r>
          </a:p>
        </p:txBody>
      </p:sp>
      <p:sp>
        <p:nvSpPr>
          <p:cNvPr id="49160" name="Rectangle 8"/>
          <p:cNvSpPr>
            <a:spLocks noChangeArrowheads="1"/>
          </p:cNvSpPr>
          <p:nvPr/>
        </p:nvSpPr>
        <p:spPr bwMode="auto">
          <a:xfrm>
            <a:off x="611188" y="3646488"/>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q = </a:t>
            </a:r>
            <a:r>
              <a:rPr lang="en-GB" altLang="en-US" sz="2800"/>
              <a:t>∆</a:t>
            </a:r>
            <a:r>
              <a:rPr lang="en-GB" altLang="en-US" sz="2800">
                <a:latin typeface="Arial" charset="0"/>
              </a:rPr>
              <a:t>H x mol</a:t>
            </a:r>
          </a:p>
        </p:txBody>
      </p:sp>
      <p:sp>
        <p:nvSpPr>
          <p:cNvPr id="49161" name="Rectangle 9"/>
          <p:cNvSpPr>
            <a:spLocks noChangeArrowheads="1"/>
          </p:cNvSpPr>
          <p:nvPr/>
        </p:nvSpPr>
        <p:spPr bwMode="auto">
          <a:xfrm>
            <a:off x="2914650" y="3646488"/>
            <a:ext cx="52562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715 x 0.0625  =  44.69 kJ</a:t>
            </a:r>
          </a:p>
        </p:txBody>
      </p:sp>
      <p:sp>
        <p:nvSpPr>
          <p:cNvPr id="49162" name="Rectangle 10"/>
          <p:cNvSpPr>
            <a:spLocks noChangeArrowheads="1"/>
          </p:cNvSpPr>
          <p:nvPr/>
        </p:nvSpPr>
        <p:spPr bwMode="auto">
          <a:xfrm>
            <a:off x="684213" y="5157788"/>
            <a:ext cx="2159000"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mc = q/</a:t>
            </a:r>
            <a:r>
              <a:rPr lang="en-GB" altLang="en-US" sz="2800">
                <a:solidFill>
                  <a:srgbClr val="FF0000"/>
                </a:solidFill>
              </a:rPr>
              <a:t>∆</a:t>
            </a:r>
            <a:r>
              <a:rPr lang="en-GB" altLang="en-US" sz="2800">
                <a:solidFill>
                  <a:srgbClr val="FF0000"/>
                </a:solidFill>
                <a:latin typeface="Arial" charset="0"/>
              </a:rPr>
              <a:t>T</a:t>
            </a:r>
          </a:p>
        </p:txBody>
      </p:sp>
      <p:sp>
        <p:nvSpPr>
          <p:cNvPr id="49163" name="Rectangle 11"/>
          <p:cNvSpPr>
            <a:spLocks noChangeArrowheads="1"/>
          </p:cNvSpPr>
          <p:nvPr/>
        </p:nvSpPr>
        <p:spPr bwMode="auto">
          <a:xfrm>
            <a:off x="2411413" y="5157788"/>
            <a:ext cx="4932362"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 44.69 / 32.8  = 1.363 kJ K</a:t>
            </a:r>
            <a:r>
              <a:rPr lang="en-GB" altLang="en-US" sz="2800" baseline="30000">
                <a:solidFill>
                  <a:srgbClr val="FF0000"/>
                </a:solidFill>
                <a:latin typeface="Arial" charset="0"/>
              </a:rPr>
              <a:t>-1</a:t>
            </a:r>
            <a:endParaRPr lang="en-GB" altLang="en-US" sz="2800">
              <a:solidFill>
                <a:srgbClr val="FF0000"/>
              </a:solidFill>
              <a:latin typeface="Arial" charset="0"/>
            </a:endParaRPr>
          </a:p>
        </p:txBody>
      </p:sp>
      <p:sp>
        <p:nvSpPr>
          <p:cNvPr id="13"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15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915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915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16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916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915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916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9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0"/>
      <p:bldP spid="49157" grpId="0"/>
      <p:bldP spid="49158" grpId="0"/>
      <p:bldP spid="49159" grpId="0"/>
      <p:bldP spid="49160" grpId="0"/>
      <p:bldP spid="49161" grpId="0"/>
      <p:bldP spid="49162" grpId="0"/>
      <p:bldP spid="4916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1"/>
          </p:nvPr>
        </p:nvSpPr>
        <p:spPr>
          <a:xfrm>
            <a:off x="250825" y="476250"/>
            <a:ext cx="8713788" cy="1368425"/>
          </a:xfrm>
        </p:spPr>
        <p:txBody>
          <a:bodyPr/>
          <a:lstStyle/>
          <a:p>
            <a:pPr marL="450850" indent="-450850" eaLnBrk="1" hangingPunct="1">
              <a:buFontTx/>
              <a:buNone/>
            </a:pPr>
            <a:r>
              <a:rPr lang="en-GB" altLang="en-US" sz="1600" smtClean="0"/>
              <a:t>10)	A calorimeter was calibrated by burning 2.00 g of methanol (CH</a:t>
            </a:r>
            <a:r>
              <a:rPr lang="en-GB" altLang="en-US" sz="1600" baseline="-25000" smtClean="0"/>
              <a:t>3</a:t>
            </a:r>
            <a:r>
              <a:rPr lang="en-GB" altLang="en-US" sz="1600" smtClean="0"/>
              <a:t>OH) whose enthalpy of combustion is -715 kJ mol</a:t>
            </a:r>
            <a:r>
              <a:rPr lang="en-GB" altLang="en-US" sz="1600" baseline="30000" smtClean="0"/>
              <a:t>-1</a:t>
            </a:r>
            <a:r>
              <a:rPr lang="en-GB" altLang="en-US" sz="1600" smtClean="0"/>
              <a:t>.  The temperature of the calorimeter rose from 19.6</a:t>
            </a:r>
            <a:r>
              <a:rPr lang="en-GB" altLang="en-US" sz="1600" smtClean="0">
                <a:sym typeface="Symbol" pitchFamily="18" charset="2"/>
              </a:rPr>
              <a:t></a:t>
            </a:r>
            <a:r>
              <a:rPr lang="en-GB" altLang="en-US" sz="1600" smtClean="0"/>
              <a:t>C to 52.4</a:t>
            </a:r>
            <a:r>
              <a:rPr lang="en-GB" altLang="en-US" sz="1600" smtClean="0">
                <a:sym typeface="Symbol" pitchFamily="18" charset="2"/>
              </a:rPr>
              <a:t></a:t>
            </a:r>
            <a:r>
              <a:rPr lang="en-GB" altLang="en-US" sz="1600" smtClean="0"/>
              <a:t>C.   The same calorimeter was used to measure the enthalpy of combustion of propan-2-ol.  1.50 g of propan-2-ol CH</a:t>
            </a:r>
            <a:r>
              <a:rPr lang="en-GB" altLang="en-US" sz="1600" baseline="-25000" smtClean="0"/>
              <a:t>3</a:t>
            </a:r>
            <a:r>
              <a:rPr lang="en-GB" altLang="en-US" sz="1600" smtClean="0"/>
              <a:t>CH(OH)CH</a:t>
            </a:r>
            <a:r>
              <a:rPr lang="en-GB" altLang="en-US" sz="1600" baseline="-25000" smtClean="0"/>
              <a:t>3</a:t>
            </a:r>
            <a:r>
              <a:rPr lang="en-GB" altLang="en-US" sz="1600" smtClean="0"/>
              <a:t> raised the temperature by from 19.8</a:t>
            </a:r>
            <a:r>
              <a:rPr lang="en-GB" altLang="en-US" sz="1600" smtClean="0">
                <a:sym typeface="Symbol" pitchFamily="18" charset="2"/>
              </a:rPr>
              <a:t></a:t>
            </a:r>
            <a:r>
              <a:rPr lang="en-GB" altLang="en-US" sz="1600" smtClean="0"/>
              <a:t>C to 56.2</a:t>
            </a:r>
            <a:r>
              <a:rPr lang="en-GB" altLang="en-US" sz="1600" smtClean="0">
                <a:sym typeface="Symbol" pitchFamily="18" charset="2"/>
              </a:rPr>
              <a:t></a:t>
            </a:r>
            <a:r>
              <a:rPr lang="en-GB" altLang="en-US" sz="1600" smtClean="0"/>
              <a:t>C.  Calculate the heat capacity of the calorimeter and then the enthalpy of combustion of propan-2-ol. </a:t>
            </a:r>
          </a:p>
        </p:txBody>
      </p:sp>
      <p:sp>
        <p:nvSpPr>
          <p:cNvPr id="51212" name="Rectangle 12"/>
          <p:cNvSpPr>
            <a:spLocks noChangeArrowheads="1"/>
          </p:cNvSpPr>
          <p:nvPr/>
        </p:nvSpPr>
        <p:spPr bwMode="auto">
          <a:xfrm>
            <a:off x="612775" y="2205038"/>
            <a:ext cx="1871663" cy="936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mc</a:t>
            </a:r>
            <a:r>
              <a:rPr lang="en-GB" altLang="en-US" sz="2800">
                <a:solidFill>
                  <a:srgbClr val="FF0000"/>
                </a:solidFill>
              </a:rPr>
              <a:t>∆</a:t>
            </a:r>
            <a:r>
              <a:rPr lang="en-GB" altLang="en-US" sz="2800">
                <a:solidFill>
                  <a:srgbClr val="FF0000"/>
                </a:solidFill>
                <a:latin typeface="Arial" charset="0"/>
              </a:rPr>
              <a:t>T</a:t>
            </a:r>
          </a:p>
        </p:txBody>
      </p:sp>
      <p:sp>
        <p:nvSpPr>
          <p:cNvPr id="51213" name="Rectangle 13"/>
          <p:cNvSpPr>
            <a:spLocks noChangeArrowheads="1"/>
          </p:cNvSpPr>
          <p:nvPr/>
        </p:nvSpPr>
        <p:spPr bwMode="auto">
          <a:xfrm>
            <a:off x="2916238" y="2205038"/>
            <a:ext cx="22320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mc = 1.363</a:t>
            </a:r>
          </a:p>
          <a:p>
            <a:pPr eaLnBrk="1" hangingPunct="1">
              <a:spcBef>
                <a:spcPct val="20000"/>
              </a:spcBef>
            </a:pPr>
            <a:endParaRPr lang="en-GB" altLang="en-US" sz="2800">
              <a:solidFill>
                <a:srgbClr val="FF0000"/>
              </a:solidFill>
              <a:latin typeface="Arial" charset="0"/>
            </a:endParaRPr>
          </a:p>
        </p:txBody>
      </p:sp>
      <p:sp>
        <p:nvSpPr>
          <p:cNvPr id="51214" name="Rectangle 14"/>
          <p:cNvSpPr>
            <a:spLocks noChangeArrowheads="1"/>
          </p:cNvSpPr>
          <p:nvPr/>
        </p:nvSpPr>
        <p:spPr bwMode="auto">
          <a:xfrm>
            <a:off x="611188" y="2781300"/>
            <a:ext cx="6048375"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latin typeface="Arial" charset="0"/>
              </a:rPr>
              <a:t>q = 1.363  x  36.4  =  49.61 kJ</a:t>
            </a:r>
          </a:p>
        </p:txBody>
      </p:sp>
      <p:sp>
        <p:nvSpPr>
          <p:cNvPr id="51215" name="Rectangle 15"/>
          <p:cNvSpPr>
            <a:spLocks noChangeArrowheads="1"/>
          </p:cNvSpPr>
          <p:nvPr/>
        </p:nvSpPr>
        <p:spPr bwMode="auto">
          <a:xfrm>
            <a:off x="611188" y="3644900"/>
            <a:ext cx="2303462"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q / mol</a:t>
            </a:r>
          </a:p>
        </p:txBody>
      </p:sp>
      <p:sp>
        <p:nvSpPr>
          <p:cNvPr id="51216" name="Rectangle 16"/>
          <p:cNvSpPr>
            <a:spLocks noChangeArrowheads="1"/>
          </p:cNvSpPr>
          <p:nvPr/>
        </p:nvSpPr>
        <p:spPr bwMode="auto">
          <a:xfrm>
            <a:off x="468313" y="5734050"/>
            <a:ext cx="44656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t>∆</a:t>
            </a:r>
            <a:r>
              <a:rPr lang="en-GB" altLang="en-US" sz="2800">
                <a:latin typeface="Arial" charset="0"/>
              </a:rPr>
              <a:t>H =  –49.61 / 0.0250</a:t>
            </a:r>
          </a:p>
        </p:txBody>
      </p:sp>
      <p:sp>
        <p:nvSpPr>
          <p:cNvPr id="51217" name="Rectangle 17"/>
          <p:cNvSpPr>
            <a:spLocks noChangeArrowheads="1"/>
          </p:cNvSpPr>
          <p:nvPr/>
        </p:nvSpPr>
        <p:spPr bwMode="auto">
          <a:xfrm>
            <a:off x="5508625" y="2205038"/>
            <a:ext cx="18002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solidFill>
                  <a:srgbClr val="FF0000"/>
                </a:solidFill>
              </a:rPr>
              <a:t>∆</a:t>
            </a:r>
            <a:r>
              <a:rPr lang="en-GB" altLang="en-US" sz="2800">
                <a:solidFill>
                  <a:srgbClr val="FF0000"/>
                </a:solidFill>
                <a:latin typeface="Arial" charset="0"/>
              </a:rPr>
              <a:t>T = 36.4</a:t>
            </a:r>
          </a:p>
          <a:p>
            <a:pPr eaLnBrk="1" hangingPunct="1">
              <a:spcBef>
                <a:spcPct val="20000"/>
              </a:spcBef>
            </a:pPr>
            <a:endParaRPr lang="en-GB" altLang="en-US" sz="2800">
              <a:solidFill>
                <a:srgbClr val="FF0000"/>
              </a:solidFill>
              <a:latin typeface="Arial" charset="0"/>
            </a:endParaRPr>
          </a:p>
        </p:txBody>
      </p:sp>
      <p:sp>
        <p:nvSpPr>
          <p:cNvPr id="51218" name="Rectangle 18"/>
          <p:cNvSpPr>
            <a:spLocks noChangeArrowheads="1"/>
          </p:cNvSpPr>
          <p:nvPr/>
        </p:nvSpPr>
        <p:spPr bwMode="auto">
          <a:xfrm>
            <a:off x="4500563" y="5734050"/>
            <a:ext cx="4643437" cy="72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a:t>
            </a:r>
            <a:r>
              <a:rPr lang="en-GB" altLang="en-US" sz="2800" u="sng">
                <a:solidFill>
                  <a:srgbClr val="000099"/>
                </a:solidFill>
                <a:latin typeface="Arial" charset="0"/>
              </a:rPr>
              <a:t>-1984 kJ mol</a:t>
            </a:r>
            <a:r>
              <a:rPr lang="en-GB" altLang="en-US" sz="2800" u="sng" baseline="30000">
                <a:solidFill>
                  <a:srgbClr val="000099"/>
                </a:solidFill>
                <a:latin typeface="Arial" charset="0"/>
              </a:rPr>
              <a:t>-1</a:t>
            </a:r>
            <a:r>
              <a:rPr lang="en-GB" altLang="en-US" sz="2800">
                <a:latin typeface="Arial" charset="0"/>
              </a:rPr>
              <a:t> (3 sig fig)</a:t>
            </a:r>
          </a:p>
        </p:txBody>
      </p:sp>
      <p:sp>
        <p:nvSpPr>
          <p:cNvPr id="51219" name="Rectangle 19"/>
          <p:cNvSpPr>
            <a:spLocks noChangeArrowheads="1"/>
          </p:cNvSpPr>
          <p:nvPr/>
        </p:nvSpPr>
        <p:spPr bwMode="auto">
          <a:xfrm>
            <a:off x="611188" y="4292600"/>
            <a:ext cx="4897437"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Mol C</a:t>
            </a:r>
            <a:r>
              <a:rPr lang="en-GB" altLang="en-US" sz="2800" baseline="-25000">
                <a:latin typeface="Arial" charset="0"/>
              </a:rPr>
              <a:t>3</a:t>
            </a:r>
            <a:r>
              <a:rPr lang="en-GB" altLang="en-US" sz="2800">
                <a:latin typeface="Arial" charset="0"/>
              </a:rPr>
              <a:t>H</a:t>
            </a:r>
            <a:r>
              <a:rPr lang="en-GB" altLang="en-US" sz="2800" baseline="-25000">
                <a:latin typeface="Arial" charset="0"/>
              </a:rPr>
              <a:t>7</a:t>
            </a:r>
            <a:r>
              <a:rPr lang="en-GB" altLang="en-US" sz="2800">
                <a:latin typeface="Arial" charset="0"/>
              </a:rPr>
              <a:t>OH = mass / M</a:t>
            </a:r>
            <a:r>
              <a:rPr lang="en-GB" altLang="en-US" sz="2800" baseline="-25000">
                <a:latin typeface="Arial" charset="0"/>
              </a:rPr>
              <a:t>r</a:t>
            </a:r>
          </a:p>
        </p:txBody>
      </p:sp>
      <p:sp>
        <p:nvSpPr>
          <p:cNvPr id="51220" name="Rectangle 20"/>
          <p:cNvSpPr>
            <a:spLocks noChangeArrowheads="1"/>
          </p:cNvSpPr>
          <p:nvPr/>
        </p:nvSpPr>
        <p:spPr bwMode="auto">
          <a:xfrm>
            <a:off x="4140200" y="4797425"/>
            <a:ext cx="4608513" cy="64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spcBef>
                <a:spcPct val="20000"/>
              </a:spcBef>
            </a:pPr>
            <a:r>
              <a:rPr lang="en-GB" altLang="en-US" sz="2800">
                <a:latin typeface="Arial" charset="0"/>
              </a:rPr>
              <a:t>= 1.50 / 60.0  =  0.0250</a:t>
            </a:r>
          </a:p>
        </p:txBody>
      </p:sp>
      <p:sp>
        <p:nvSpPr>
          <p:cNvPr id="13" name="TextBox 5"/>
          <p:cNvSpPr txBox="1">
            <a:spLocks noChangeArrowheads="1"/>
          </p:cNvSpPr>
          <p:nvPr/>
        </p:nvSpPr>
        <p:spPr bwMode="auto">
          <a:xfrm>
            <a:off x="4567238" y="6581775"/>
            <a:ext cx="4608512"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altLang="en-US" sz="1200" dirty="0">
                <a:solidFill>
                  <a:srgbClr val="000000"/>
                </a:solidFill>
                <a:latin typeface="Verdana" pitchFamily="34" charset="0"/>
              </a:rPr>
              <a:t>© www.chemsheets.co.uk          </a:t>
            </a:r>
            <a:r>
              <a:rPr lang="en-GB" altLang="en-US" sz="1200" dirty="0" smtClean="0">
                <a:solidFill>
                  <a:srgbClr val="000000"/>
                </a:solidFill>
                <a:latin typeface="Verdana" pitchFamily="34" charset="0"/>
              </a:rPr>
              <a:t>AS1048    30-Jun-2015</a:t>
            </a:r>
            <a:endParaRPr lang="en-GB" altLang="en-US" sz="1200" dirty="0">
              <a:solidFill>
                <a:srgbClr val="000000"/>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2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1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12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12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22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12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1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2" grpId="0"/>
      <p:bldP spid="51213" grpId="0"/>
      <p:bldP spid="51214" grpId="0"/>
      <p:bldP spid="51215" grpId="0"/>
      <p:bldP spid="51216" grpId="0"/>
      <p:bldP spid="51217" grpId="0"/>
      <p:bldP spid="51218" grpId="0"/>
      <p:bldP spid="51219" grpId="0"/>
      <p:bldP spid="51220"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013FB5B12A0C46946AA590EF890FE6" ma:contentTypeVersion="0" ma:contentTypeDescription="Create a new document." ma:contentTypeScope="" ma:versionID="a52e8ab7cb898b70c6bd19de87f9d0f5">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7C5B82-91C5-46F5-8206-59F1AC3ADC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2B822341-BC77-49A9-B6A2-DC21B4500D7E}">
  <ds:schemaRefs>
    <ds:schemaRef ds:uri="http://schemas.microsoft.com/sharepoint/v3/contenttype/forms"/>
  </ds:schemaRefs>
</ds:datastoreItem>
</file>

<file path=customXml/itemProps3.xml><?xml version="1.0" encoding="utf-8"?>
<ds:datastoreItem xmlns:ds="http://schemas.openxmlformats.org/officeDocument/2006/customXml" ds:itemID="{289AA189-C0D0-493B-915A-9487AD88730C}">
  <ds:schemaRefs>
    <ds:schemaRef ds:uri="http://schemas.microsoft.com/office/infopath/2007/PartnerControls"/>
    <ds:schemaRef ds:uri="http://schemas.microsoft.com/office/2006/documentManagement/types"/>
    <ds:schemaRef ds:uri="http://purl.org/dc/terms/"/>
    <ds:schemaRef ds:uri="http://schemas.openxmlformats.org/package/2006/metadata/core-properties"/>
    <ds:schemaRef ds:uri="http://purl.org/dc/dcmityp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590</TotalTime>
  <Words>2388</Words>
  <Application>Microsoft Office PowerPoint</Application>
  <PresentationFormat>On-screen Show (4:3)</PresentationFormat>
  <Paragraphs>316</Paragraphs>
  <Slides>26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Symbol</vt:lpstr>
      <vt:lpstr>Tahoma</vt:lpstr>
      <vt:lpstr>Times New Roman</vt:lpstr>
      <vt:lpstr>Verdana</vt:lpstr>
      <vt:lpstr>Default Design</vt:lpstr>
      <vt:lpstr>1_Default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Richard Grime</dc:creator>
  <cp:lastModifiedBy>Catherine Bell</cp:lastModifiedBy>
  <cp:revision>37</cp:revision>
  <dcterms:created xsi:type="dcterms:W3CDTF">2005-01-12T20:11:02Z</dcterms:created>
  <dcterms:modified xsi:type="dcterms:W3CDTF">2020-03-27T09:53:38Z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CBell@brentford.hounslow.sch.uk</vt:lpwstr>
  </property>
  <property fmtid="{D5CDD505-2E9C-101B-9397-08002B2CF9AE}" pid="5" name="MSIP_Label_eae28bff-71c8-45f0-930c-ed5f9784e5a4_SetDate">
    <vt:lpwstr>2020-03-27T09:52:59.6527715Z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Extended_MSFT_Method">
    <vt:lpwstr>Automatic</vt:lpwstr>
  </property>
  <property fmtid="{D5CDD505-2E9C-101B-9397-08002B2CF9AE}" pid="9" name="Sensitivity">
    <vt:lpwstr>General</vt:lpwstr>
  </property>
</Properties>
</file>