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60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427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089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192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098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931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42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710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761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91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469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789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320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vincent@brentford.hounslow.sch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740" y="404948"/>
            <a:ext cx="4800600" cy="1533495"/>
          </a:xfrm>
        </p:spPr>
        <p:txBody>
          <a:bodyPr>
            <a:noAutofit/>
          </a:bodyPr>
          <a:lstStyle/>
          <a:p>
            <a:r>
              <a:rPr lang="en-GB" sz="4200" dirty="0" smtClean="0"/>
              <a:t>YEAR 9 ART</a:t>
            </a:r>
            <a:br>
              <a:rPr lang="en-GB" sz="4200" dirty="0" smtClean="0"/>
            </a:br>
            <a:r>
              <a:rPr lang="en-GB" sz="4200" dirty="0" smtClean="0"/>
              <a:t>PHASE FOUR </a:t>
            </a:r>
            <a:br>
              <a:rPr lang="en-GB" sz="4200" dirty="0" smtClean="0"/>
            </a:br>
            <a:r>
              <a:rPr lang="en-GB" sz="4200" dirty="0" smtClean="0"/>
              <a:t>CONSOLIDATION</a:t>
            </a:r>
            <a:endParaRPr lang="en-GB" sz="4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335400"/>
              </p:ext>
            </p:extLst>
          </p:nvPr>
        </p:nvGraphicFramePr>
        <p:xfrm>
          <a:off x="290490" y="1938443"/>
          <a:ext cx="4619583" cy="4723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9231">
                  <a:extLst>
                    <a:ext uri="{9D8B030D-6E8A-4147-A177-3AD203B41FA5}">
                      <a16:colId xmlns:a16="http://schemas.microsoft.com/office/drawing/2014/main" val="3420570892"/>
                    </a:ext>
                  </a:extLst>
                </a:gridCol>
                <a:gridCol w="1300352">
                  <a:extLst>
                    <a:ext uri="{9D8B030D-6E8A-4147-A177-3AD203B41FA5}">
                      <a16:colId xmlns:a16="http://schemas.microsoft.com/office/drawing/2014/main" val="3478596670"/>
                    </a:ext>
                  </a:extLst>
                </a:gridCol>
              </a:tblGrid>
              <a:tr h="3581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YOU NEED TO SHOW THAT YOU CAN: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WWW/EBI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6362332"/>
                  </a:ext>
                </a:extLst>
              </a:tr>
              <a:tr h="6186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Draw softly to</a:t>
                      </a:r>
                      <a:r>
                        <a:rPr lang="en-GB" sz="1500" b="0" baseline="0" dirty="0" smtClean="0">
                          <a:solidFill>
                            <a:schemeClr val="tx1"/>
                          </a:solidFill>
                        </a:rPr>
                        <a:t> first</a:t>
                      </a:r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 get your guidelines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7695314"/>
                  </a:ext>
                </a:extLst>
              </a:tr>
              <a:tr h="6186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Use your page space for</a:t>
                      </a:r>
                      <a:r>
                        <a:rPr lang="en-GB" sz="1500" b="0" baseline="0" dirty="0" smtClean="0">
                          <a:solidFill>
                            <a:schemeClr val="tx1"/>
                          </a:solidFill>
                        </a:rPr>
                        <a:t> a good composition</a:t>
                      </a:r>
                      <a:endParaRPr lang="en-GB" sz="15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2216403"/>
                  </a:ext>
                </a:extLst>
              </a:tr>
              <a:tr h="657411">
                <a:tc>
                  <a:txBody>
                    <a:bodyPr/>
                    <a:lstStyle/>
                    <a:p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Use pencil</a:t>
                      </a:r>
                      <a:r>
                        <a:rPr lang="en-GB" sz="15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marks carefully to create texture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7714305"/>
                  </a:ext>
                </a:extLst>
              </a:tr>
              <a:tr h="6478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Include a cast shadow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5841327"/>
                  </a:ext>
                </a:extLst>
              </a:tr>
              <a:tr h="6478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Build up dark and light areas to create form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3836476"/>
                  </a:ext>
                </a:extLst>
              </a:tr>
              <a:tr h="1175027">
                <a:tc>
                  <a:txBody>
                    <a:bodyPr/>
                    <a:lstStyle/>
                    <a:p>
                      <a:r>
                        <a:rPr lang="en-GB" sz="1500" b="0" baseline="0" dirty="0" smtClean="0">
                          <a:solidFill>
                            <a:schemeClr val="tx1"/>
                          </a:solidFill>
                        </a:rPr>
                        <a:t>Remember to create a tonal range.</a:t>
                      </a:r>
                    </a:p>
                    <a:p>
                      <a:endParaRPr lang="en-GB" sz="15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500" b="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baseline="0" dirty="0" smtClean="0">
                          <a:solidFill>
                            <a:schemeClr val="tx1"/>
                          </a:solidFill>
                        </a:rPr>
                        <a:t>ASSESSMENT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4104483"/>
                  </a:ext>
                </a:extLst>
              </a:tr>
            </a:tbl>
          </a:graphicData>
        </a:graphic>
      </p:graphicFrame>
      <p:pic>
        <p:nvPicPr>
          <p:cNvPr id="7" name="Picture 4" descr="Useful exercise in tonal range / values. | Claroscuro, Elementos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87207" r="3937" b="1364"/>
          <a:stretch/>
        </p:blipFill>
        <p:spPr bwMode="auto">
          <a:xfrm>
            <a:off x="207740" y="5902272"/>
            <a:ext cx="3278905" cy="563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500460"/>
              </p:ext>
            </p:extLst>
          </p:nvPr>
        </p:nvGraphicFramePr>
        <p:xfrm>
          <a:off x="5000582" y="146838"/>
          <a:ext cx="7017247" cy="6537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7247">
                  <a:extLst>
                    <a:ext uri="{9D8B030D-6E8A-4147-A177-3AD203B41FA5}">
                      <a16:colId xmlns:a16="http://schemas.microsoft.com/office/drawing/2014/main" val="2479567152"/>
                    </a:ext>
                  </a:extLst>
                </a:gridCol>
              </a:tblGrid>
              <a:tr h="8294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smtClean="0">
                          <a:solidFill>
                            <a:schemeClr val="tx1"/>
                          </a:solidFill>
                        </a:rPr>
                        <a:t>YOUR TASK IS TO CREATE A DRAWING OF THIS SNAIL SHELL.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The focus is to show your drawing and shading skills. This drawing task is part of your HABITAT </a:t>
                      </a:r>
                      <a:r>
                        <a:rPr lang="en-GB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PROJECT. There are helpful resources on Google Classroom.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4417112"/>
                  </a:ext>
                </a:extLst>
              </a:tr>
              <a:tr h="4548242">
                <a:tc>
                  <a:txBody>
                    <a:bodyPr/>
                    <a:lstStyle/>
                    <a:p>
                      <a:r>
                        <a:rPr lang="en-GB" sz="1700" dirty="0" smtClean="0">
                          <a:solidFill>
                            <a:schemeClr val="tx1"/>
                          </a:solidFill>
                        </a:rPr>
                        <a:t>This</a:t>
                      </a:r>
                      <a:r>
                        <a:rPr lang="en-GB" sz="1700" baseline="0" dirty="0" smtClean="0">
                          <a:solidFill>
                            <a:schemeClr val="tx1"/>
                          </a:solidFill>
                        </a:rPr>
                        <a:t> is your visual reference. Look closely at the proportions, details and light.</a:t>
                      </a:r>
                      <a:endParaRPr lang="en-GB" sz="17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681380"/>
                  </a:ext>
                </a:extLst>
              </a:tr>
              <a:tr h="670394"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Please photograph your work and email it to Ms Vincent</a:t>
                      </a:r>
                    </a:p>
                    <a:p>
                      <a:pPr algn="l"/>
                      <a:r>
                        <a:rPr lang="en-GB" dirty="0" smtClean="0">
                          <a:solidFill>
                            <a:schemeClr val="tx1"/>
                          </a:solidFill>
                          <a:hlinkClick r:id="rId3"/>
                        </a:rPr>
                        <a:t>cvincent@brentford.hounslow.sch.uk</a:t>
                      </a: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919526"/>
                  </a:ext>
                </a:extLst>
              </a:tr>
            </a:tbl>
          </a:graphicData>
        </a:graphic>
      </p:graphicFrame>
      <p:pic>
        <p:nvPicPr>
          <p:cNvPr id="1026" name="Picture 2" descr="Snail,shell,empty,free pictures, free photos - free image from 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80"/>
          <a:stretch/>
        </p:blipFill>
        <p:spPr bwMode="auto">
          <a:xfrm>
            <a:off x="5181599" y="1350616"/>
            <a:ext cx="6566619" cy="455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4045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128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9 ART PHASE FOUR  CONSOLIDATION</vt:lpstr>
    </vt:vector>
  </TitlesOfParts>
  <Company>BSFG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CONSOLIDATION PHASE FOUR</dc:title>
  <dc:creator>Caroline Vincent</dc:creator>
  <cp:lastModifiedBy>Caroline Vincent</cp:lastModifiedBy>
  <cp:revision>8</cp:revision>
  <dcterms:created xsi:type="dcterms:W3CDTF">2020-05-12T12:09:47Z</dcterms:created>
  <dcterms:modified xsi:type="dcterms:W3CDTF">2020-05-12T17:57:05Z</dcterms:modified>
</cp:coreProperties>
</file>