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43" d="100"/>
          <a:sy n="43" d="100"/>
        </p:scale>
        <p:origin x="60" y="50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141A04-A453-440B-BBC8-DBC492D4AFA3}" type="datetimeFigureOut">
              <a:rPr lang="en-GB" smtClean="0"/>
              <a:t>12/05/2020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135748-C5B9-4073-A618-628CC5E23A1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8742792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141A04-A453-440B-BBC8-DBC492D4AFA3}" type="datetimeFigureOut">
              <a:rPr lang="en-GB" smtClean="0"/>
              <a:t>12/05/2020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135748-C5B9-4073-A618-628CC5E23A1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5608957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141A04-A453-440B-BBC8-DBC492D4AFA3}" type="datetimeFigureOut">
              <a:rPr lang="en-GB" smtClean="0"/>
              <a:t>12/05/2020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135748-C5B9-4073-A618-628CC5E23A1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0519238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141A04-A453-440B-BBC8-DBC492D4AFA3}" type="datetimeFigureOut">
              <a:rPr lang="en-GB" smtClean="0"/>
              <a:t>12/05/2020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135748-C5B9-4073-A618-628CC5E23A1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4709838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141A04-A453-440B-BBC8-DBC492D4AFA3}" type="datetimeFigureOut">
              <a:rPr lang="en-GB" smtClean="0"/>
              <a:t>12/05/2020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135748-C5B9-4073-A618-628CC5E23A1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8993185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141A04-A453-440B-BBC8-DBC492D4AFA3}" type="datetimeFigureOut">
              <a:rPr lang="en-GB" smtClean="0"/>
              <a:t>12/05/2020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135748-C5B9-4073-A618-628CC5E23A1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8342395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141A04-A453-440B-BBC8-DBC492D4AFA3}" type="datetimeFigureOut">
              <a:rPr lang="en-GB" smtClean="0"/>
              <a:t>12/05/2020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135748-C5B9-4073-A618-628CC5E23A1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8771019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141A04-A453-440B-BBC8-DBC492D4AFA3}" type="datetimeFigureOut">
              <a:rPr lang="en-GB" smtClean="0"/>
              <a:t>12/05/2020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135748-C5B9-4073-A618-628CC5E23A1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2276161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141A04-A453-440B-BBC8-DBC492D4AFA3}" type="datetimeFigureOut">
              <a:rPr lang="en-GB" smtClean="0"/>
              <a:t>12/05/2020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135748-C5B9-4073-A618-628CC5E23A1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3091564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141A04-A453-440B-BBC8-DBC492D4AFA3}" type="datetimeFigureOut">
              <a:rPr lang="en-GB" smtClean="0"/>
              <a:t>12/05/2020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135748-C5B9-4073-A618-628CC5E23A1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3146972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141A04-A453-440B-BBC8-DBC492D4AFA3}" type="datetimeFigureOut">
              <a:rPr lang="en-GB" smtClean="0"/>
              <a:t>12/05/2020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135748-C5B9-4073-A618-628CC5E23A1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5078984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D141A04-A453-440B-BBC8-DBC492D4AFA3}" type="datetimeFigureOut">
              <a:rPr lang="en-GB" smtClean="0"/>
              <a:t>12/05/2020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6135748-C5B9-4073-A618-628CC5E23A1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3932062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3" Type="http://schemas.openxmlformats.org/officeDocument/2006/relationships/image" Target="../media/image1.jpeg"/><Relationship Id="rId7" Type="http://schemas.openxmlformats.org/officeDocument/2006/relationships/image" Target="../media/image5.jpeg"/><Relationship Id="rId2" Type="http://schemas.openxmlformats.org/officeDocument/2006/relationships/hyperlink" Target="mailto:cvincent@brentford.hounslow.sch.uk" TargetMode="Externa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png"/><Relationship Id="rId5" Type="http://schemas.openxmlformats.org/officeDocument/2006/relationships/image" Target="../media/image3.jpeg"/><Relationship Id="rId4" Type="http://schemas.openxmlformats.org/officeDocument/2006/relationships/image" Target="../media/image2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6" name="Table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902174820"/>
              </p:ext>
            </p:extLst>
          </p:nvPr>
        </p:nvGraphicFramePr>
        <p:xfrm>
          <a:off x="5260300" y="217385"/>
          <a:ext cx="6690402" cy="6344227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345201">
                  <a:extLst>
                    <a:ext uri="{9D8B030D-6E8A-4147-A177-3AD203B41FA5}">
                      <a16:colId xmlns:a16="http://schemas.microsoft.com/office/drawing/2014/main" val="1456420692"/>
                    </a:ext>
                  </a:extLst>
                </a:gridCol>
                <a:gridCol w="3345201">
                  <a:extLst>
                    <a:ext uri="{9D8B030D-6E8A-4147-A177-3AD203B41FA5}">
                      <a16:colId xmlns:a16="http://schemas.microsoft.com/office/drawing/2014/main" val="607160281"/>
                    </a:ext>
                  </a:extLst>
                </a:gridCol>
              </a:tblGrid>
              <a:tr h="413977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b="1" dirty="0" smtClean="0">
                          <a:solidFill>
                            <a:schemeClr val="tx1"/>
                          </a:solidFill>
                        </a:rPr>
                        <a:t>YOUR TASK IS TO CREATE A DRAWING IN RESPONSE TO OUR THEME HABITAT. </a:t>
                      </a:r>
                      <a:r>
                        <a:rPr lang="en-GB" dirty="0" smtClean="0">
                          <a:solidFill>
                            <a:schemeClr val="tx1"/>
                          </a:solidFill>
                        </a:rPr>
                        <a:t>You can choose between two options: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en-GB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868688266"/>
                  </a:ext>
                </a:extLst>
              </a:tr>
              <a:tr h="374743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dirty="0" smtClean="0">
                          <a:solidFill>
                            <a:schemeClr val="tx1"/>
                          </a:solidFill>
                        </a:rPr>
                        <a:t>Assemble a Still Life and draw it.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dirty="0" smtClean="0">
                          <a:solidFill>
                            <a:schemeClr val="tx1"/>
                          </a:solidFill>
                        </a:rPr>
                        <a:t>Draw</a:t>
                      </a:r>
                      <a:r>
                        <a:rPr lang="en-GB" baseline="0" dirty="0" smtClean="0">
                          <a:solidFill>
                            <a:schemeClr val="tx1"/>
                          </a:solidFill>
                        </a:rPr>
                        <a:t> the view through a window</a:t>
                      </a:r>
                      <a:endParaRPr lang="en-GB" dirty="0" smtClean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32860505"/>
                  </a:ext>
                </a:extLst>
              </a:tr>
              <a:tr h="3785960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dirty="0" smtClean="0">
                          <a:solidFill>
                            <a:schemeClr val="tx1"/>
                          </a:solidFill>
                        </a:rPr>
                        <a:t>Here are some examples: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dirty="0" smtClean="0">
                        <a:solidFill>
                          <a:schemeClr val="tx1"/>
                        </a:solidFill>
                      </a:endParaRP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dirty="0" smtClean="0">
                        <a:solidFill>
                          <a:schemeClr val="tx1"/>
                        </a:solidFill>
                      </a:endParaRP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dirty="0" smtClean="0">
                        <a:solidFill>
                          <a:schemeClr val="tx1"/>
                        </a:solidFill>
                      </a:endParaRP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dirty="0" smtClean="0">
                        <a:solidFill>
                          <a:schemeClr val="tx1"/>
                        </a:solidFill>
                      </a:endParaRP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dirty="0" smtClean="0">
                        <a:solidFill>
                          <a:schemeClr val="tx1"/>
                        </a:solidFill>
                      </a:endParaRP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dirty="0" smtClean="0">
                        <a:solidFill>
                          <a:schemeClr val="tx1"/>
                        </a:solidFill>
                      </a:endParaRP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dirty="0" smtClean="0">
                        <a:solidFill>
                          <a:schemeClr val="tx1"/>
                        </a:solidFill>
                      </a:endParaRP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dirty="0" smtClean="0">
                        <a:solidFill>
                          <a:schemeClr val="tx1"/>
                        </a:solidFill>
                      </a:endParaRP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dirty="0" smtClean="0">
                        <a:solidFill>
                          <a:schemeClr val="tx1"/>
                        </a:solidFill>
                      </a:endParaRP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dirty="0" smtClean="0">
                        <a:solidFill>
                          <a:schemeClr val="tx1"/>
                        </a:solidFill>
                      </a:endParaRP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dirty="0" smtClean="0">
                        <a:solidFill>
                          <a:schemeClr val="tx1"/>
                        </a:solidFill>
                      </a:endParaRP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dirty="0" smtClean="0">
                        <a:solidFill>
                          <a:schemeClr val="tx1"/>
                        </a:solidFill>
                      </a:endParaRP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dirty="0" smtClean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dirty="0" smtClean="0">
                          <a:solidFill>
                            <a:schemeClr val="tx1"/>
                          </a:solidFill>
                        </a:rPr>
                        <a:t>Here are some </a:t>
                      </a:r>
                      <a:r>
                        <a:rPr lang="en-GB" smtClean="0">
                          <a:solidFill>
                            <a:schemeClr val="tx1"/>
                          </a:solidFill>
                        </a:rPr>
                        <a:t>examples: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mtClean="0">
                        <a:solidFill>
                          <a:schemeClr val="tx1"/>
                        </a:solidFill>
                      </a:endParaRP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mtClean="0">
                        <a:solidFill>
                          <a:schemeClr val="tx1"/>
                        </a:solidFill>
                      </a:endParaRP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mtClean="0">
                        <a:solidFill>
                          <a:schemeClr val="tx1"/>
                        </a:solidFill>
                      </a:endParaRP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mtClean="0">
                        <a:solidFill>
                          <a:schemeClr val="tx1"/>
                        </a:solidFill>
                      </a:endParaRP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mtClean="0">
                        <a:solidFill>
                          <a:schemeClr val="tx1"/>
                        </a:solidFill>
                      </a:endParaRP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mtClean="0">
                        <a:solidFill>
                          <a:schemeClr val="tx1"/>
                        </a:solidFill>
                      </a:endParaRP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mtClean="0">
                        <a:solidFill>
                          <a:schemeClr val="tx1"/>
                        </a:solidFill>
                      </a:endParaRP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mtClean="0">
                        <a:solidFill>
                          <a:schemeClr val="tx1"/>
                        </a:solidFill>
                      </a:endParaRP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mtClean="0">
                        <a:solidFill>
                          <a:schemeClr val="tx1"/>
                        </a:solidFill>
                      </a:endParaRP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mtClean="0">
                        <a:solidFill>
                          <a:schemeClr val="tx1"/>
                        </a:solidFill>
                      </a:endParaRP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mtClean="0">
                        <a:solidFill>
                          <a:schemeClr val="tx1"/>
                        </a:solidFill>
                      </a:endParaRP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mtClean="0">
                        <a:solidFill>
                          <a:schemeClr val="tx1"/>
                        </a:solidFill>
                      </a:endParaRP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mtClean="0">
                        <a:solidFill>
                          <a:schemeClr val="tx1"/>
                        </a:solidFill>
                      </a:endParaRP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dirty="0" smtClean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173495694"/>
                  </a:ext>
                </a:extLst>
              </a:tr>
              <a:tr h="352182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dirty="0" smtClean="0">
                          <a:solidFill>
                            <a:schemeClr val="tx1"/>
                          </a:solidFill>
                        </a:rPr>
                        <a:t>There are helpful resources on Google Classroom. 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en-GB" b="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700585377"/>
                  </a:ext>
                </a:extLst>
              </a:tr>
              <a:tr h="757404">
                <a:tc gridSpan="2">
                  <a:txBody>
                    <a:bodyPr/>
                    <a:lstStyle/>
                    <a:p>
                      <a:pPr algn="l"/>
                      <a:r>
                        <a:rPr lang="en-GB" dirty="0" smtClean="0">
                          <a:solidFill>
                            <a:schemeClr val="tx1"/>
                          </a:solidFill>
                        </a:rPr>
                        <a:t>Please photograph your work and email it to Ms Vincent</a:t>
                      </a:r>
                    </a:p>
                    <a:p>
                      <a:pPr algn="l"/>
                      <a:r>
                        <a:rPr lang="en-GB" dirty="0" smtClean="0">
                          <a:solidFill>
                            <a:schemeClr val="tx1"/>
                          </a:solidFill>
                          <a:hlinkClick r:id="rId2"/>
                        </a:rPr>
                        <a:t>cvincent@brentford.hounslow.sch.uk</a:t>
                      </a:r>
                      <a:r>
                        <a:rPr lang="en-GB" dirty="0" smtClean="0">
                          <a:solidFill>
                            <a:schemeClr val="tx1"/>
                          </a:solidFill>
                        </a:rPr>
                        <a:t>  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055451395"/>
                  </a:ext>
                </a:extLst>
              </a:tr>
            </a:tbl>
          </a:graphicData>
        </a:graphic>
      </p:graphicFrame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48550" y="0"/>
            <a:ext cx="5111750" cy="1855443"/>
          </a:xfrm>
        </p:spPr>
        <p:txBody>
          <a:bodyPr>
            <a:normAutofit/>
          </a:bodyPr>
          <a:lstStyle/>
          <a:p>
            <a:r>
              <a:rPr lang="en-GB" sz="4000" dirty="0" smtClean="0"/>
              <a:t>YEAR 10 ART</a:t>
            </a:r>
            <a:br>
              <a:rPr lang="en-GB" sz="4000" dirty="0" smtClean="0"/>
            </a:br>
            <a:r>
              <a:rPr lang="en-GB" sz="4000" dirty="0" smtClean="0"/>
              <a:t>PHASE FOUR </a:t>
            </a:r>
            <a:br>
              <a:rPr lang="en-GB" sz="4000" dirty="0" smtClean="0"/>
            </a:br>
            <a:r>
              <a:rPr lang="en-GB" sz="4000" dirty="0" smtClean="0"/>
              <a:t>CONSOLIDATION</a:t>
            </a:r>
            <a:endParaRPr lang="en-GB" sz="4000" dirty="0"/>
          </a:p>
        </p:txBody>
      </p:sp>
      <p:graphicFrame>
        <p:nvGraphicFramePr>
          <p:cNvPr id="4" name="Table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476945540"/>
              </p:ext>
            </p:extLst>
          </p:nvPr>
        </p:nvGraphicFramePr>
        <p:xfrm>
          <a:off x="148549" y="1855443"/>
          <a:ext cx="5027981" cy="4737538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031564">
                  <a:extLst>
                    <a:ext uri="{9D8B030D-6E8A-4147-A177-3AD203B41FA5}">
                      <a16:colId xmlns:a16="http://schemas.microsoft.com/office/drawing/2014/main" val="3420570892"/>
                    </a:ext>
                  </a:extLst>
                </a:gridCol>
                <a:gridCol w="996417">
                  <a:extLst>
                    <a:ext uri="{9D8B030D-6E8A-4147-A177-3AD203B41FA5}">
                      <a16:colId xmlns:a16="http://schemas.microsoft.com/office/drawing/2014/main" val="3478596670"/>
                    </a:ext>
                  </a:extLst>
                </a:gridCol>
              </a:tblGrid>
              <a:tr h="298188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400" dirty="0" smtClean="0">
                          <a:solidFill>
                            <a:schemeClr val="tx1"/>
                          </a:solidFill>
                        </a:rPr>
                        <a:t>YOU NEED TO SHOW THAT YOU CAN: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400" dirty="0" smtClean="0">
                          <a:solidFill>
                            <a:schemeClr val="tx1"/>
                          </a:solidFill>
                        </a:rPr>
                        <a:t>WWW/EBI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716362332"/>
                  </a:ext>
                </a:extLst>
              </a:tr>
              <a:tr h="298188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400" b="0" dirty="0" smtClean="0">
                          <a:solidFill>
                            <a:schemeClr val="tx1"/>
                          </a:solidFill>
                        </a:rPr>
                        <a:t>Choose your subject</a:t>
                      </a:r>
                      <a:r>
                        <a:rPr lang="en-GB" sz="1400" b="0" baseline="0" dirty="0" smtClean="0">
                          <a:solidFill>
                            <a:schemeClr val="tx1"/>
                          </a:solidFill>
                        </a:rPr>
                        <a:t> matter meaningfully.</a:t>
                      </a:r>
                      <a:endParaRPr lang="en-GB" sz="1400" b="0" dirty="0" smtClean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400" b="0" dirty="0" smtClean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78929566"/>
                  </a:ext>
                </a:extLst>
              </a:tr>
              <a:tr h="506920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400" b="0" baseline="0" dirty="0" smtClean="0">
                          <a:solidFill>
                            <a:schemeClr val="tx1"/>
                          </a:solidFill>
                        </a:rPr>
                        <a:t>Arrange your composition by considering your focal point and space.  </a:t>
                      </a:r>
                      <a:endParaRPr lang="en-GB" sz="1400" b="0" dirty="0" smtClean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400" b="0" dirty="0" smtClean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637695314"/>
                  </a:ext>
                </a:extLst>
              </a:tr>
              <a:tr h="715652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400" b="0" dirty="0" smtClean="0">
                          <a:solidFill>
                            <a:schemeClr val="tx1"/>
                          </a:solidFill>
                        </a:rPr>
                        <a:t>Carefully</a:t>
                      </a:r>
                      <a:r>
                        <a:rPr lang="en-GB" sz="1400" b="0" baseline="0" dirty="0" smtClean="0">
                          <a:solidFill>
                            <a:schemeClr val="tx1"/>
                          </a:solidFill>
                        </a:rPr>
                        <a:t> use mark making by starting with soft drawing guidelines and building to texture and detail.</a:t>
                      </a:r>
                      <a:endParaRPr lang="en-GB" sz="1400" b="0" dirty="0" smtClean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400" b="0" dirty="0" smtClean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212216403"/>
                  </a:ext>
                </a:extLst>
              </a:tr>
              <a:tr h="1550579">
                <a:tc>
                  <a:txBody>
                    <a:bodyPr/>
                    <a:lstStyle/>
                    <a:p>
                      <a:r>
                        <a:rPr lang="en-GB" sz="1400" b="0" dirty="0" smtClean="0">
                          <a:solidFill>
                            <a:schemeClr val="tx1"/>
                          </a:solidFill>
                        </a:rPr>
                        <a:t>Create</a:t>
                      </a:r>
                      <a:r>
                        <a:rPr lang="en-GB" sz="1400" b="0" baseline="0" dirty="0" smtClean="0">
                          <a:solidFill>
                            <a:schemeClr val="tx1"/>
                          </a:solidFill>
                        </a:rPr>
                        <a:t> depth by</a:t>
                      </a:r>
                    </a:p>
                    <a:p>
                      <a:pPr marL="285750" indent="-285750">
                        <a:buFontTx/>
                        <a:buChar char="-"/>
                      </a:pPr>
                      <a:r>
                        <a:rPr lang="en-GB" sz="1400" b="0" baseline="0" dirty="0" smtClean="0">
                          <a:solidFill>
                            <a:schemeClr val="tx1"/>
                          </a:solidFill>
                        </a:rPr>
                        <a:t>considering the foreground, middle-ground and background</a:t>
                      </a:r>
                    </a:p>
                    <a:p>
                      <a:pPr marL="285750" indent="-285750">
                        <a:buFontTx/>
                        <a:buChar char="-"/>
                      </a:pPr>
                      <a:r>
                        <a:rPr lang="en-GB" sz="1400" b="0" baseline="0" dirty="0" smtClean="0">
                          <a:solidFill>
                            <a:schemeClr val="tx1"/>
                          </a:solidFill>
                        </a:rPr>
                        <a:t>Using perspective</a:t>
                      </a:r>
                    </a:p>
                    <a:p>
                      <a:pPr marL="285750" indent="-285750">
                        <a:buFontTx/>
                        <a:buChar char="-"/>
                      </a:pPr>
                      <a:r>
                        <a:rPr lang="en-GB" sz="1400" b="0" baseline="0" dirty="0" smtClean="0">
                          <a:solidFill>
                            <a:schemeClr val="tx1"/>
                          </a:solidFill>
                        </a:rPr>
                        <a:t>Using tonal range</a:t>
                      </a:r>
                    </a:p>
                    <a:p>
                      <a:pPr marL="0" indent="0">
                        <a:buFontTx/>
                        <a:buNone/>
                      </a:pPr>
                      <a:r>
                        <a:rPr lang="en-GB" sz="1400" b="0" baseline="0" dirty="0" smtClean="0">
                          <a:solidFill>
                            <a:schemeClr val="tx1"/>
                          </a:solidFill>
                        </a:rPr>
                        <a:t>(it is common to use more than one of these. Give them all some thought)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400" b="0" dirty="0" smtClean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657714305"/>
                  </a:ext>
                </a:extLst>
              </a:tr>
              <a:tr h="715652">
                <a:tc>
                  <a:txBody>
                    <a:bodyPr/>
                    <a:lstStyle/>
                    <a:p>
                      <a:pPr marL="0" indent="0">
                        <a:buFontTx/>
                        <a:buNone/>
                      </a:pPr>
                      <a:r>
                        <a:rPr lang="en-GB" sz="1400" b="0" baseline="0" dirty="0" smtClean="0">
                          <a:solidFill>
                            <a:schemeClr val="tx1"/>
                          </a:solidFill>
                        </a:rPr>
                        <a:t>Annotate your work</a:t>
                      </a:r>
                    </a:p>
                    <a:p>
                      <a:pPr marL="285750" indent="-285750">
                        <a:buFontTx/>
                        <a:buChar char="-"/>
                      </a:pPr>
                      <a:r>
                        <a:rPr lang="en-GB" sz="1400" b="0" baseline="0" dirty="0" smtClean="0">
                          <a:solidFill>
                            <a:schemeClr val="tx1"/>
                          </a:solidFill>
                        </a:rPr>
                        <a:t>Explain your choices</a:t>
                      </a:r>
                    </a:p>
                    <a:p>
                      <a:pPr marL="285750" indent="-285750">
                        <a:buFontTx/>
                        <a:buChar char="-"/>
                      </a:pPr>
                      <a:r>
                        <a:rPr lang="en-GB" sz="1400" b="0" baseline="0" dirty="0" smtClean="0">
                          <a:solidFill>
                            <a:schemeClr val="tx1"/>
                          </a:solidFill>
                        </a:rPr>
                        <a:t>Comment on how you used the Formal Elements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400" b="0" dirty="0" smtClean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95242974"/>
                  </a:ext>
                </a:extLst>
              </a:tr>
              <a:tr h="561778">
                <a:tc gridSpan="2">
                  <a:txBody>
                    <a:bodyPr/>
                    <a:lstStyle/>
                    <a:p>
                      <a:pPr algn="l"/>
                      <a:r>
                        <a:rPr lang="en-GB" sz="1400" b="0" baseline="0" dirty="0" smtClean="0">
                          <a:solidFill>
                            <a:schemeClr val="tx1"/>
                          </a:solidFill>
                        </a:rPr>
                        <a:t>Assessment: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en-GB" b="0" baseline="0" dirty="0" smtClean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475841327"/>
                  </a:ext>
                </a:extLst>
              </a:tr>
            </a:tbl>
          </a:graphicData>
        </a:graphic>
      </p:graphicFrame>
      <p:pic>
        <p:nvPicPr>
          <p:cNvPr id="5" name="Picture 2" descr="0585a15c717272f68ac2a990005fd513 | Cleveland State Art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61054" y="3484495"/>
            <a:ext cx="1296876" cy="185081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22 Best personal still life images | Still life, Still life ...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67347" y="3484492"/>
            <a:ext cx="1399978" cy="185082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 descr="Still Life Drawing by Luke Boly | Still life drawing, Drawings ..."/>
          <p:cNvPicPr>
            <a:picLocks noChangeAspect="1" noChangeArrowheads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1049"/>
          <a:stretch/>
        </p:blipFill>
        <p:spPr bwMode="auto">
          <a:xfrm>
            <a:off x="5573618" y="1677110"/>
            <a:ext cx="2663344" cy="180738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2" name="Picture 8" descr="Drawing a View through a Window - The Arty Teacher"/>
          <p:cNvPicPr>
            <a:picLocks noChangeAspect="1" noChangeArrowheads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0725"/>
          <a:stretch/>
        </p:blipFill>
        <p:spPr bwMode="auto">
          <a:xfrm>
            <a:off x="9035572" y="3671658"/>
            <a:ext cx="2570893" cy="171973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4" name="Picture 10" descr="A View from the Window | Arts | The Harvard Crimson"/>
          <p:cNvPicPr>
            <a:picLocks noChangeAspect="1" noChangeArrowheads="1"/>
          </p:cNvPicPr>
          <p:nvPr/>
        </p:nvPicPr>
        <p:blipFill rotWithShape="1"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4901" b="5026"/>
          <a:stretch/>
        </p:blipFill>
        <p:spPr bwMode="auto">
          <a:xfrm>
            <a:off x="9077509" y="1677110"/>
            <a:ext cx="1169346" cy="199454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" name="Picture 11"/>
          <p:cNvPicPr>
            <a:picLocks noChangeAspect="1"/>
          </p:cNvPicPr>
          <p:nvPr/>
        </p:nvPicPr>
        <p:blipFill rotWithShape="1">
          <a:blip r:embed="rId8"/>
          <a:srcRect l="6138" t="4409" r="57940" b="2113"/>
          <a:stretch/>
        </p:blipFill>
        <p:spPr>
          <a:xfrm>
            <a:off x="10246855" y="1677110"/>
            <a:ext cx="1359610" cy="199454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04045255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163</TotalTime>
  <Words>164</Words>
  <Application>Microsoft Office PowerPoint</Application>
  <PresentationFormat>Widescreen</PresentationFormat>
  <Paragraphs>46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5" baseType="lpstr">
      <vt:lpstr>Arial</vt:lpstr>
      <vt:lpstr>Calibri</vt:lpstr>
      <vt:lpstr>Calibri Light</vt:lpstr>
      <vt:lpstr>Office Theme</vt:lpstr>
      <vt:lpstr>YEAR 10 ART PHASE FOUR  CONSOLIDATION</vt:lpstr>
    </vt:vector>
  </TitlesOfParts>
  <Company>BSFG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YEAR 9 CONSOLIDATION PHASE FOUR</dc:title>
  <dc:creator>Caroline Vincent</dc:creator>
  <cp:lastModifiedBy>Caroline Vincent</cp:lastModifiedBy>
  <cp:revision>13</cp:revision>
  <dcterms:created xsi:type="dcterms:W3CDTF">2020-05-12T12:09:47Z</dcterms:created>
  <dcterms:modified xsi:type="dcterms:W3CDTF">2020-05-12T17:57:43Z</dcterms:modified>
</cp:coreProperties>
</file>