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5143500" type="screen16x9"/>
  <p:notesSz cx="6858000" cy="9144000"/>
  <p:embeddedFontLst>
    <p:embeddedFont>
      <p:font typeface="PT Sans Narrow" panose="020B0604020202020204" charset="0"/>
      <p:regular r:id="rId22"/>
      <p:bold r:id="rId23"/>
    </p:embeddedFont>
    <p:embeddedFont>
      <p:font typeface="Impact" panose="020B0806030902050204" pitchFamily="34" charset="0"/>
      <p:regular r:id="rId24"/>
    </p:embeddedFont>
    <p:embeddedFont>
      <p:font typeface="Open Sans" panose="020B0606030504020204" pitchFamily="34" charset="0"/>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E5DF8056-C2D1-4246-8EF7-3733D7E52BC9}">
  <a:tblStyle styleId="{E5DF8056-C2D1-4246-8EF7-3733D7E52BC9}"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9" d="100"/>
          <a:sy n="139" d="100"/>
        </p:scale>
        <p:origin x="804" y="11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84f65acc21_0_5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84f65acc21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84f65acc21_0_1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84f65acc21_0_1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8505e91fc4_0_19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8505e91fc4_0_1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8505e91fc4_0_20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8505e91fc4_0_2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8505e91fc4_0_20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8505e91fc4_0_2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84f65acc21_0_2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 name="Google Shape;105;g84f65acc21_0_2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84f65acc21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84f65acc21_0_1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84f65acc21_0_1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84f65acc21_0_1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84f65acc21_0_23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84f65acc21_0_2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8505e91fc4_0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8505e91fc4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8505e91fc4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8505e91fc4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8505e91fc4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 name="Google Shape;154;g8505e91fc4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8505e91fc4_0_3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 name="Google Shape;163;g8505e91fc4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8505e91fc4_0_12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8505e91fc4_0_1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g8505e91fc4_0_2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5" name="Google Shape;245;g8505e91fc4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g8505e91fc4_0_17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1" name="Google Shape;251;g8505e91fc4_0_1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g8505e91fc4_0_16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8" name="Google Shape;258;g8505e91fc4_0_1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g8505e91fc4_0_18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5" name="Google Shape;265;g8505e91fc4_0_1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g8522225591_1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2" name="Google Shape;272;g8522225591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cxnSp>
        <p:nvCxnSpPr>
          <p:cNvPr id="10" name="Google Shape;10;p2"/>
          <p:cNvCxnSpPr/>
          <p:nvPr/>
        </p:nvCxnSpPr>
        <p:spPr>
          <a:xfrm>
            <a:off x="7007735" y="3176888"/>
            <a:ext cx="562200" cy="0"/>
          </a:xfrm>
          <a:prstGeom prst="straightConnector1">
            <a:avLst/>
          </a:prstGeom>
          <a:noFill/>
          <a:ln w="76200" cap="flat" cmpd="sng">
            <a:solidFill>
              <a:schemeClr val="lt2"/>
            </a:solidFill>
            <a:prstDash val="solid"/>
            <a:round/>
            <a:headEnd type="none" w="sm" len="sm"/>
            <a:tailEnd type="none" w="sm" len="sm"/>
          </a:ln>
        </p:spPr>
      </p:cxnSp>
      <p:cxnSp>
        <p:nvCxnSpPr>
          <p:cNvPr id="11" name="Google Shape;11;p2"/>
          <p:cNvCxnSpPr/>
          <p:nvPr/>
        </p:nvCxnSpPr>
        <p:spPr>
          <a:xfrm>
            <a:off x="1575035" y="3158252"/>
            <a:ext cx="562200" cy="0"/>
          </a:xfrm>
          <a:prstGeom prst="straightConnector1">
            <a:avLst/>
          </a:prstGeom>
          <a:noFill/>
          <a:ln w="76200" cap="flat" cmpd="sng">
            <a:solidFill>
              <a:schemeClr val="lt2"/>
            </a:solidFill>
            <a:prstDash val="solid"/>
            <a:round/>
            <a:headEnd type="none" w="sm" len="sm"/>
            <a:tailEnd type="none" w="sm" len="sm"/>
          </a:ln>
        </p:spPr>
      </p:cxnSp>
      <p:grpSp>
        <p:nvGrpSpPr>
          <p:cNvPr id="12" name="Google Shape;12;p2"/>
          <p:cNvGrpSpPr/>
          <p:nvPr/>
        </p:nvGrpSpPr>
        <p:grpSpPr>
          <a:xfrm>
            <a:off x="1004144" y="1022025"/>
            <a:ext cx="7136668" cy="152400"/>
            <a:chOff x="1346429" y="1011300"/>
            <a:chExt cx="6452100" cy="152400"/>
          </a:xfrm>
        </p:grpSpPr>
        <p:cxnSp>
          <p:nvCxnSpPr>
            <p:cNvPr id="13" name="Google Shape;13;p2"/>
            <p:cNvCxnSpPr/>
            <p:nvPr/>
          </p:nvCxnSpPr>
          <p:spPr>
            <a:xfrm rot="10800000">
              <a:off x="1346429" y="1011300"/>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4" name="Google Shape;14;p2"/>
            <p:cNvCxnSpPr/>
            <p:nvPr/>
          </p:nvCxnSpPr>
          <p:spPr>
            <a:xfrm rot="10800000">
              <a:off x="1346429" y="1163700"/>
              <a:ext cx="6452100" cy="0"/>
            </a:xfrm>
            <a:prstGeom prst="straightConnector1">
              <a:avLst/>
            </a:prstGeom>
            <a:noFill/>
            <a:ln w="9525" cap="flat" cmpd="sng">
              <a:solidFill>
                <a:schemeClr val="accent3"/>
              </a:solidFill>
              <a:prstDash val="solid"/>
              <a:round/>
              <a:headEnd type="none" w="sm" len="sm"/>
              <a:tailEnd type="none" w="sm" len="sm"/>
            </a:ln>
          </p:spPr>
        </p:cxnSp>
      </p:grpSp>
      <p:grpSp>
        <p:nvGrpSpPr>
          <p:cNvPr id="15" name="Google Shape;15;p2"/>
          <p:cNvGrpSpPr/>
          <p:nvPr/>
        </p:nvGrpSpPr>
        <p:grpSpPr>
          <a:xfrm>
            <a:off x="1004151" y="3969100"/>
            <a:ext cx="7136668" cy="152400"/>
            <a:chOff x="1346435" y="3969088"/>
            <a:chExt cx="6452100" cy="152400"/>
          </a:xfrm>
        </p:grpSpPr>
        <p:cxnSp>
          <p:nvCxnSpPr>
            <p:cNvPr id="16" name="Google Shape;16;p2"/>
            <p:cNvCxnSpPr/>
            <p:nvPr/>
          </p:nvCxnSpPr>
          <p:spPr>
            <a:xfrm>
              <a:off x="1346435" y="4121488"/>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7" name="Google Shape;17;p2"/>
            <p:cNvCxnSpPr/>
            <p:nvPr/>
          </p:nvCxnSpPr>
          <p:spPr>
            <a:xfrm>
              <a:off x="1346435" y="3969088"/>
              <a:ext cx="6452100" cy="0"/>
            </a:xfrm>
            <a:prstGeom prst="straightConnector1">
              <a:avLst/>
            </a:prstGeom>
            <a:noFill/>
            <a:ln w="9525" cap="flat" cmpd="sng">
              <a:solidFill>
                <a:schemeClr val="accent3"/>
              </a:solidFill>
              <a:prstDash val="solid"/>
              <a:round/>
              <a:headEnd type="none" w="sm" len="sm"/>
              <a:tailEnd type="none" w="sm" len="sm"/>
            </a:ln>
          </p:spPr>
        </p:cxnSp>
      </p:grpSp>
      <p:sp>
        <p:nvSpPr>
          <p:cNvPr id="18" name="Google Shape;18;p2"/>
          <p:cNvSpPr txBox="1">
            <a:spLocks noGrp="1"/>
          </p:cNvSpPr>
          <p:nvPr>
            <p:ph type="ctrTitle"/>
          </p:nvPr>
        </p:nvSpPr>
        <p:spPr>
          <a:xfrm>
            <a:off x="1004150" y="1751764"/>
            <a:ext cx="7136700" cy="1022400"/>
          </a:xfrm>
          <a:prstGeom prst="rect">
            <a:avLst/>
          </a:prstGeom>
        </p:spPr>
        <p:txBody>
          <a:bodyPr spcFirstLastPara="1" wrap="square" lIns="91425" tIns="91425" rIns="91425" bIns="91425" anchor="b" anchorCtr="0">
            <a:no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a:endParaRPr/>
          </a:p>
        </p:txBody>
      </p:sp>
      <p:sp>
        <p:nvSpPr>
          <p:cNvPr id="19" name="Google Shape;19;p2"/>
          <p:cNvSpPr txBox="1">
            <a:spLocks noGrp="1"/>
          </p:cNvSpPr>
          <p:nvPr>
            <p:ph type="subTitle" idx="1"/>
          </p:nvPr>
        </p:nvSpPr>
        <p:spPr>
          <a:xfrm>
            <a:off x="2137225" y="2850039"/>
            <a:ext cx="48705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20" name="Google Shape;2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1"/>
        <p:cNvGrpSpPr/>
        <p:nvPr/>
      </p:nvGrpSpPr>
      <p:grpSpPr>
        <a:xfrm>
          <a:off x="0" y="0"/>
          <a:ext cx="0" cy="0"/>
          <a:chOff x="0" y="0"/>
          <a:chExt cx="0" cy="0"/>
        </a:xfrm>
      </p:grpSpPr>
      <p:sp>
        <p:nvSpPr>
          <p:cNvPr id="22" name="Google Shape;22;p3"/>
          <p:cNvSpPr/>
          <p:nvPr/>
        </p:nvSpPr>
        <p:spPr>
          <a:xfrm>
            <a:off x="-50" y="2571900"/>
            <a:ext cx="9144000" cy="25716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3"/>
          <p:cNvSpPr txBox="1">
            <a:spLocks noGrp="1"/>
          </p:cNvSpPr>
          <p:nvPr>
            <p:ph type="title"/>
          </p:nvPr>
        </p:nvSpPr>
        <p:spPr>
          <a:xfrm>
            <a:off x="311700" y="814800"/>
            <a:ext cx="8571300" cy="9420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a:lvl1pPr>
            <a:lvl2pPr lvl="1" algn="ctr">
              <a:spcBef>
                <a:spcPts val="0"/>
              </a:spcBef>
              <a:spcAft>
                <a:spcPts val="0"/>
              </a:spcAft>
              <a:buSzPts val="3600"/>
              <a:buNone/>
              <a:defRPr/>
            </a:lvl2pPr>
            <a:lvl3pPr lvl="2" algn="ctr">
              <a:spcBef>
                <a:spcPts val="0"/>
              </a:spcBef>
              <a:spcAft>
                <a:spcPts val="0"/>
              </a:spcAft>
              <a:buSzPts val="3600"/>
              <a:buNone/>
              <a:defRPr/>
            </a:lvl3pPr>
            <a:lvl4pPr lvl="3" algn="ctr">
              <a:spcBef>
                <a:spcPts val="0"/>
              </a:spcBef>
              <a:spcAft>
                <a:spcPts val="0"/>
              </a:spcAft>
              <a:buSzPts val="3600"/>
              <a:buNone/>
              <a:defRPr/>
            </a:lvl4pPr>
            <a:lvl5pPr lvl="4" algn="ctr">
              <a:spcBef>
                <a:spcPts val="0"/>
              </a:spcBef>
              <a:spcAft>
                <a:spcPts val="0"/>
              </a:spcAft>
              <a:buSzPts val="3600"/>
              <a:buNone/>
              <a:defRPr/>
            </a:lvl5pPr>
            <a:lvl6pPr lvl="5" algn="ctr">
              <a:spcBef>
                <a:spcPts val="0"/>
              </a:spcBef>
              <a:spcAft>
                <a:spcPts val="0"/>
              </a:spcAft>
              <a:buSzPts val="3600"/>
              <a:buNone/>
              <a:defRPr/>
            </a:lvl6pPr>
            <a:lvl7pPr lvl="6" algn="ctr">
              <a:spcBef>
                <a:spcPts val="0"/>
              </a:spcBef>
              <a:spcAft>
                <a:spcPts val="0"/>
              </a:spcAft>
              <a:buSzPts val="3600"/>
              <a:buNone/>
              <a:defRPr/>
            </a:lvl7pPr>
            <a:lvl8pPr lvl="7" algn="ctr">
              <a:spcBef>
                <a:spcPts val="0"/>
              </a:spcBef>
              <a:spcAft>
                <a:spcPts val="0"/>
              </a:spcAft>
              <a:buSzPts val="3600"/>
              <a:buNone/>
              <a:defRPr/>
            </a:lvl8pPr>
            <a:lvl9pPr lvl="8" algn="ctr">
              <a:spcBef>
                <a:spcPts val="0"/>
              </a:spcBef>
              <a:spcAft>
                <a:spcPts val="0"/>
              </a:spcAft>
              <a:buSzPts val="3600"/>
              <a:buNone/>
              <a:defRPr/>
            </a:lvl9pPr>
          </a:lstStyle>
          <a:p>
            <a:endParaRPr/>
          </a:p>
        </p:txBody>
      </p:sp>
      <p:sp>
        <p:nvSpPr>
          <p:cNvPr id="24" name="Google Shape;24;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5"/>
        <p:cNvGrpSpPr/>
        <p:nvPr/>
      </p:nvGrpSpPr>
      <p:grpSpPr>
        <a:xfrm>
          <a:off x="0" y="0"/>
          <a:ext cx="0" cy="0"/>
          <a:chOff x="0" y="0"/>
          <a:chExt cx="0" cy="0"/>
        </a:xfrm>
      </p:grpSpPr>
      <p:sp>
        <p:nvSpPr>
          <p:cNvPr id="26" name="Google Shape;26;p4"/>
          <p:cNvSpPr/>
          <p:nvPr/>
        </p:nvSpPr>
        <p:spPr>
          <a:xfrm>
            <a:off x="-75" y="5045700"/>
            <a:ext cx="9144000" cy="978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4"/>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8" name="Google Shape;28;p4"/>
          <p:cNvSpPr txBox="1">
            <a:spLocks noGrp="1"/>
          </p:cNvSpPr>
          <p:nvPr>
            <p:ph type="body" idx="1"/>
          </p:nvPr>
        </p:nvSpPr>
        <p:spPr>
          <a:xfrm>
            <a:off x="311700" y="1266325"/>
            <a:ext cx="8520600" cy="33027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9" name="Google Shape;2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0"/>
        <p:cNvGrpSpPr/>
        <p:nvPr/>
      </p:nvGrpSpPr>
      <p:grpSpPr>
        <a:xfrm>
          <a:off x="0" y="0"/>
          <a:ext cx="0" cy="0"/>
          <a:chOff x="0" y="0"/>
          <a:chExt cx="0" cy="0"/>
        </a:xfrm>
      </p:grpSpPr>
      <p:sp>
        <p:nvSpPr>
          <p:cNvPr id="31" name="Google Shape;31;p5"/>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32" name="Google Shape;32;p5"/>
          <p:cNvSpPr txBox="1">
            <a:spLocks noGrp="1"/>
          </p:cNvSpPr>
          <p:nvPr>
            <p:ph type="body" idx="1"/>
          </p:nvPr>
        </p:nvSpPr>
        <p:spPr>
          <a:xfrm>
            <a:off x="311700" y="1266175"/>
            <a:ext cx="3999900" cy="33027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3" name="Google Shape;33;p5"/>
          <p:cNvSpPr txBox="1">
            <a:spLocks noGrp="1"/>
          </p:cNvSpPr>
          <p:nvPr>
            <p:ph type="body" idx="2"/>
          </p:nvPr>
        </p:nvSpPr>
        <p:spPr>
          <a:xfrm>
            <a:off x="4832400" y="1266175"/>
            <a:ext cx="3999900" cy="33027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4" name="Google Shape;3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5"/>
        <p:cNvGrpSpPr/>
        <p:nvPr/>
      </p:nvGrpSpPr>
      <p:grpSpPr>
        <a:xfrm>
          <a:off x="0" y="0"/>
          <a:ext cx="0" cy="0"/>
          <a:chOff x="0" y="0"/>
          <a:chExt cx="0" cy="0"/>
        </a:xfrm>
      </p:grpSpPr>
      <p:sp>
        <p:nvSpPr>
          <p:cNvPr id="36" name="Google Shape;36;p6"/>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37" name="Google Shape;3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8"/>
        <p:cNvGrpSpPr/>
        <p:nvPr/>
      </p:nvGrpSpPr>
      <p:grpSpPr>
        <a:xfrm>
          <a:off x="0" y="0"/>
          <a:ext cx="0" cy="0"/>
          <a:chOff x="0" y="0"/>
          <a:chExt cx="0" cy="0"/>
        </a:xfrm>
      </p:grpSpPr>
      <p:sp>
        <p:nvSpPr>
          <p:cNvPr id="39" name="Google Shape;3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0" name="Google Shape;4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41" name="Google Shape;4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6"/>
        </a:solidFill>
        <a:effectLst/>
      </p:bgPr>
    </p:bg>
    <p:spTree>
      <p:nvGrpSpPr>
        <p:cNvPr id="1" name="Shape 42"/>
        <p:cNvGrpSpPr/>
        <p:nvPr/>
      </p:nvGrpSpPr>
      <p:grpSpPr>
        <a:xfrm>
          <a:off x="0" y="0"/>
          <a:ext cx="0" cy="0"/>
          <a:chOff x="0" y="0"/>
          <a:chExt cx="0" cy="0"/>
        </a:xfrm>
      </p:grpSpPr>
      <p:sp>
        <p:nvSpPr>
          <p:cNvPr id="43" name="Google Shape;43;p8"/>
          <p:cNvSpPr txBox="1">
            <a:spLocks noGrp="1"/>
          </p:cNvSpPr>
          <p:nvPr>
            <p:ph type="title"/>
          </p:nvPr>
        </p:nvSpPr>
        <p:spPr>
          <a:xfrm>
            <a:off x="490250" y="526350"/>
            <a:ext cx="5613600" cy="4090800"/>
          </a:xfrm>
          <a:prstGeom prst="rect">
            <a:avLst/>
          </a:prstGeom>
        </p:spPr>
        <p:txBody>
          <a:bodyPr spcFirstLastPara="1" wrap="square" lIns="91425" tIns="91425" rIns="91425" bIns="91425" anchor="ctr" anchorCtr="0">
            <a:noAutofit/>
          </a:bodyPr>
          <a:lstStyle>
            <a:lvl1pPr lvl="0">
              <a:spcBef>
                <a:spcPts val="0"/>
              </a:spcBef>
              <a:spcAft>
                <a:spcPts val="0"/>
              </a:spcAft>
              <a:buClr>
                <a:schemeClr val="dk2"/>
              </a:buClr>
              <a:buSzPts val="5400"/>
              <a:buNone/>
              <a:defRPr sz="5400" b="0">
                <a:solidFill>
                  <a:schemeClr val="dk2"/>
                </a:solidFill>
              </a:defRPr>
            </a:lvl1pPr>
            <a:lvl2pPr lvl="1">
              <a:spcBef>
                <a:spcPts val="0"/>
              </a:spcBef>
              <a:spcAft>
                <a:spcPts val="0"/>
              </a:spcAft>
              <a:buClr>
                <a:schemeClr val="dk2"/>
              </a:buClr>
              <a:buSzPts val="5400"/>
              <a:buNone/>
              <a:defRPr sz="5400" b="0">
                <a:solidFill>
                  <a:schemeClr val="dk2"/>
                </a:solidFill>
              </a:defRPr>
            </a:lvl2pPr>
            <a:lvl3pPr lvl="2">
              <a:spcBef>
                <a:spcPts val="0"/>
              </a:spcBef>
              <a:spcAft>
                <a:spcPts val="0"/>
              </a:spcAft>
              <a:buClr>
                <a:schemeClr val="dk2"/>
              </a:buClr>
              <a:buSzPts val="5400"/>
              <a:buNone/>
              <a:defRPr sz="5400" b="0">
                <a:solidFill>
                  <a:schemeClr val="dk2"/>
                </a:solidFill>
              </a:defRPr>
            </a:lvl3pPr>
            <a:lvl4pPr lvl="3">
              <a:spcBef>
                <a:spcPts val="0"/>
              </a:spcBef>
              <a:spcAft>
                <a:spcPts val="0"/>
              </a:spcAft>
              <a:buClr>
                <a:schemeClr val="dk2"/>
              </a:buClr>
              <a:buSzPts val="5400"/>
              <a:buNone/>
              <a:defRPr sz="5400" b="0">
                <a:solidFill>
                  <a:schemeClr val="dk2"/>
                </a:solidFill>
              </a:defRPr>
            </a:lvl4pPr>
            <a:lvl5pPr lvl="4">
              <a:spcBef>
                <a:spcPts val="0"/>
              </a:spcBef>
              <a:spcAft>
                <a:spcPts val="0"/>
              </a:spcAft>
              <a:buClr>
                <a:schemeClr val="dk2"/>
              </a:buClr>
              <a:buSzPts val="5400"/>
              <a:buNone/>
              <a:defRPr sz="5400" b="0">
                <a:solidFill>
                  <a:schemeClr val="dk2"/>
                </a:solidFill>
              </a:defRPr>
            </a:lvl5pPr>
            <a:lvl6pPr lvl="5">
              <a:spcBef>
                <a:spcPts val="0"/>
              </a:spcBef>
              <a:spcAft>
                <a:spcPts val="0"/>
              </a:spcAft>
              <a:buClr>
                <a:schemeClr val="dk2"/>
              </a:buClr>
              <a:buSzPts val="5400"/>
              <a:buNone/>
              <a:defRPr sz="5400" b="0">
                <a:solidFill>
                  <a:schemeClr val="dk2"/>
                </a:solidFill>
              </a:defRPr>
            </a:lvl6pPr>
            <a:lvl7pPr lvl="6">
              <a:spcBef>
                <a:spcPts val="0"/>
              </a:spcBef>
              <a:spcAft>
                <a:spcPts val="0"/>
              </a:spcAft>
              <a:buClr>
                <a:schemeClr val="dk2"/>
              </a:buClr>
              <a:buSzPts val="5400"/>
              <a:buNone/>
              <a:defRPr sz="5400" b="0">
                <a:solidFill>
                  <a:schemeClr val="dk2"/>
                </a:solidFill>
              </a:defRPr>
            </a:lvl7pPr>
            <a:lvl8pPr lvl="7">
              <a:spcBef>
                <a:spcPts val="0"/>
              </a:spcBef>
              <a:spcAft>
                <a:spcPts val="0"/>
              </a:spcAft>
              <a:buClr>
                <a:schemeClr val="dk2"/>
              </a:buClr>
              <a:buSzPts val="5400"/>
              <a:buNone/>
              <a:defRPr sz="5400" b="0">
                <a:solidFill>
                  <a:schemeClr val="dk2"/>
                </a:solidFill>
              </a:defRPr>
            </a:lvl8pPr>
            <a:lvl9pPr lvl="8">
              <a:spcBef>
                <a:spcPts val="0"/>
              </a:spcBef>
              <a:spcAft>
                <a:spcPts val="0"/>
              </a:spcAft>
              <a:buClr>
                <a:schemeClr val="dk2"/>
              </a:buClr>
              <a:buSzPts val="5400"/>
              <a:buNone/>
              <a:defRPr sz="5400" b="0">
                <a:solidFill>
                  <a:schemeClr val="dk2"/>
                </a:solidFill>
              </a:defRPr>
            </a:lvl9pPr>
          </a:lstStyle>
          <a:p>
            <a:endParaRPr/>
          </a:p>
        </p:txBody>
      </p:sp>
      <p:sp>
        <p:nvSpPr>
          <p:cNvPr id="44" name="Google Shape;4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5"/>
        <p:cNvGrpSpPr/>
        <p:nvPr/>
      </p:nvGrpSpPr>
      <p:grpSpPr>
        <a:xfrm>
          <a:off x="0" y="0"/>
          <a:ext cx="0" cy="0"/>
          <a:chOff x="0" y="0"/>
          <a:chExt cx="0" cy="0"/>
        </a:xfrm>
      </p:grpSpPr>
      <p:sp>
        <p:nvSpPr>
          <p:cNvPr id="46" name="Google Shape;46;p9"/>
          <p:cNvSpPr/>
          <p:nvPr/>
        </p:nvSpPr>
        <p:spPr>
          <a:xfrm>
            <a:off x="4572000" y="0"/>
            <a:ext cx="4572000" cy="51435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7" name="Google Shape;47;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8" name="Google Shape;48;p9"/>
          <p:cNvSpPr txBox="1">
            <a:spLocks noGrp="1"/>
          </p:cNvSpPr>
          <p:nvPr>
            <p:ph type="title"/>
          </p:nvPr>
        </p:nvSpPr>
        <p:spPr>
          <a:xfrm>
            <a:off x="265500" y="1039675"/>
            <a:ext cx="4045200" cy="16758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9" name="Google Shape;49;p9"/>
          <p:cNvSpPr txBox="1">
            <a:spLocks noGrp="1"/>
          </p:cNvSpPr>
          <p:nvPr>
            <p:ph type="subTitle" idx="1"/>
          </p:nvPr>
        </p:nvSpPr>
        <p:spPr>
          <a:xfrm>
            <a:off x="265500" y="27268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50" name="Google Shape;50;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1600"/>
              </a:spcBef>
              <a:spcAft>
                <a:spcPts val="0"/>
              </a:spcAft>
              <a:buClr>
                <a:schemeClr val="lt1"/>
              </a:buClr>
              <a:buSzPts val="1400"/>
              <a:buChar char="○"/>
              <a:defRPr>
                <a:solidFill>
                  <a:schemeClr val="lt1"/>
                </a:solidFill>
              </a:defRPr>
            </a:lvl2pPr>
            <a:lvl3pPr marL="1371600" lvl="2" indent="-317500">
              <a:spcBef>
                <a:spcPts val="1600"/>
              </a:spcBef>
              <a:spcAft>
                <a:spcPts val="0"/>
              </a:spcAft>
              <a:buClr>
                <a:schemeClr val="lt1"/>
              </a:buClr>
              <a:buSzPts val="1400"/>
              <a:buChar char="■"/>
              <a:defRPr>
                <a:solidFill>
                  <a:schemeClr val="lt1"/>
                </a:solidFill>
              </a:defRPr>
            </a:lvl3pPr>
            <a:lvl4pPr marL="1828800" lvl="3" indent="-317500">
              <a:spcBef>
                <a:spcPts val="1600"/>
              </a:spcBef>
              <a:spcAft>
                <a:spcPts val="0"/>
              </a:spcAft>
              <a:buClr>
                <a:schemeClr val="lt1"/>
              </a:buClr>
              <a:buSzPts val="1400"/>
              <a:buChar char="●"/>
              <a:defRPr>
                <a:solidFill>
                  <a:schemeClr val="lt1"/>
                </a:solidFill>
              </a:defRPr>
            </a:lvl4pPr>
            <a:lvl5pPr marL="2286000" lvl="4" indent="-317500">
              <a:spcBef>
                <a:spcPts val="1600"/>
              </a:spcBef>
              <a:spcAft>
                <a:spcPts val="0"/>
              </a:spcAft>
              <a:buClr>
                <a:schemeClr val="lt1"/>
              </a:buClr>
              <a:buSzPts val="1400"/>
              <a:buChar char="○"/>
              <a:defRPr>
                <a:solidFill>
                  <a:schemeClr val="lt1"/>
                </a:solidFill>
              </a:defRPr>
            </a:lvl5pPr>
            <a:lvl6pPr marL="2743200" lvl="5" indent="-317500">
              <a:spcBef>
                <a:spcPts val="1600"/>
              </a:spcBef>
              <a:spcAft>
                <a:spcPts val="0"/>
              </a:spcAft>
              <a:buClr>
                <a:schemeClr val="lt1"/>
              </a:buClr>
              <a:buSzPts val="1400"/>
              <a:buChar char="■"/>
              <a:defRPr>
                <a:solidFill>
                  <a:schemeClr val="lt1"/>
                </a:solidFill>
              </a:defRPr>
            </a:lvl6pPr>
            <a:lvl7pPr marL="3200400" lvl="6" indent="-317500">
              <a:spcBef>
                <a:spcPts val="1600"/>
              </a:spcBef>
              <a:spcAft>
                <a:spcPts val="0"/>
              </a:spcAft>
              <a:buClr>
                <a:schemeClr val="lt1"/>
              </a:buClr>
              <a:buSzPts val="1400"/>
              <a:buChar char="●"/>
              <a:defRPr>
                <a:solidFill>
                  <a:schemeClr val="lt1"/>
                </a:solidFill>
              </a:defRPr>
            </a:lvl7pPr>
            <a:lvl8pPr marL="3657600" lvl="7" indent="-317500">
              <a:spcBef>
                <a:spcPts val="1600"/>
              </a:spcBef>
              <a:spcAft>
                <a:spcPts val="0"/>
              </a:spcAft>
              <a:buClr>
                <a:schemeClr val="lt1"/>
              </a:buClr>
              <a:buSzPts val="1400"/>
              <a:buChar char="○"/>
              <a:defRPr>
                <a:solidFill>
                  <a:schemeClr val="lt1"/>
                </a:solidFill>
              </a:defRPr>
            </a:lvl8pPr>
            <a:lvl9pPr marL="4114800" lvl="8" indent="-317500">
              <a:spcBef>
                <a:spcPts val="1600"/>
              </a:spcBef>
              <a:spcAft>
                <a:spcPts val="1600"/>
              </a:spcAft>
              <a:buClr>
                <a:schemeClr val="lt1"/>
              </a:buClr>
              <a:buSzPts val="1400"/>
              <a:buChar char="■"/>
              <a:defRPr>
                <a:solidFill>
                  <a:schemeClr val="lt1"/>
                </a:solidFill>
              </a:defRPr>
            </a:lvl9pPr>
          </a:lstStyle>
          <a:p>
            <a:endParaRPr/>
          </a:p>
        </p:txBody>
      </p:sp>
      <p:sp>
        <p:nvSpPr>
          <p:cNvPr id="51" name="Google Shape;51;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2"/>
        <p:cNvGrpSpPr/>
        <p:nvPr/>
      </p:nvGrpSpPr>
      <p:grpSpPr>
        <a:xfrm>
          <a:off x="0" y="0"/>
          <a:ext cx="0" cy="0"/>
          <a:chOff x="0" y="0"/>
          <a:chExt cx="0" cy="0"/>
        </a:xfrm>
      </p:grpSpPr>
      <p:sp>
        <p:nvSpPr>
          <p:cNvPr id="53" name="Google Shape;53;p10"/>
          <p:cNvSpPr txBox="1">
            <a:spLocks noGrp="1"/>
          </p:cNvSpPr>
          <p:nvPr>
            <p:ph type="body" idx="1"/>
          </p:nvPr>
        </p:nvSpPr>
        <p:spPr>
          <a:xfrm>
            <a:off x="311700" y="4230725"/>
            <a:ext cx="5998800" cy="5988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2400"/>
              <a:buFont typeface="PT Sans Narrow"/>
              <a:buNone/>
              <a:defRPr sz="2400">
                <a:latin typeface="PT Sans Narrow"/>
                <a:ea typeface="PT Sans Narrow"/>
                <a:cs typeface="PT Sans Narrow"/>
                <a:sym typeface="PT Sans Narrow"/>
              </a:defRPr>
            </a:lvl1pPr>
          </a:lstStyle>
          <a:p>
            <a:endParaRPr/>
          </a:p>
        </p:txBody>
      </p:sp>
      <p:sp>
        <p:nvSpPr>
          <p:cNvPr id="54" name="Google Shape;54;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5"/>
        <p:cNvGrpSpPr/>
        <p:nvPr/>
      </p:nvGrpSpPr>
      <p:grpSpPr>
        <a:xfrm>
          <a:off x="0" y="0"/>
          <a:ext cx="0" cy="0"/>
          <a:chOff x="0" y="0"/>
          <a:chExt cx="0" cy="0"/>
        </a:xfrm>
      </p:grpSpPr>
      <p:sp>
        <p:nvSpPr>
          <p:cNvPr id="56" name="Google Shape;56;p11"/>
          <p:cNvSpPr/>
          <p:nvPr/>
        </p:nvSpPr>
        <p:spPr>
          <a:xfrm>
            <a:off x="-75" y="5045700"/>
            <a:ext cx="9144000" cy="9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11"/>
          <p:cNvSpPr txBox="1">
            <a:spLocks noGrp="1"/>
          </p:cNvSpPr>
          <p:nvPr>
            <p:ph type="title" hasCustomPrompt="1"/>
          </p:nvPr>
        </p:nvSpPr>
        <p:spPr>
          <a:xfrm>
            <a:off x="311700" y="1304850"/>
            <a:ext cx="8520600" cy="15384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accent3"/>
              </a:buClr>
              <a:buSzPts val="13000"/>
              <a:buNone/>
              <a:defRPr sz="13000">
                <a:solidFill>
                  <a:schemeClr val="accent3"/>
                </a:solidFill>
              </a:defRPr>
            </a:lvl1pPr>
            <a:lvl2pPr lvl="1" algn="ctr">
              <a:spcBef>
                <a:spcPts val="0"/>
              </a:spcBef>
              <a:spcAft>
                <a:spcPts val="0"/>
              </a:spcAft>
              <a:buClr>
                <a:schemeClr val="accent3"/>
              </a:buClr>
              <a:buSzPts val="13000"/>
              <a:buNone/>
              <a:defRPr sz="13000">
                <a:solidFill>
                  <a:schemeClr val="accent3"/>
                </a:solidFill>
              </a:defRPr>
            </a:lvl2pPr>
            <a:lvl3pPr lvl="2" algn="ctr">
              <a:spcBef>
                <a:spcPts val="0"/>
              </a:spcBef>
              <a:spcAft>
                <a:spcPts val="0"/>
              </a:spcAft>
              <a:buClr>
                <a:schemeClr val="accent3"/>
              </a:buClr>
              <a:buSzPts val="13000"/>
              <a:buNone/>
              <a:defRPr sz="13000">
                <a:solidFill>
                  <a:schemeClr val="accent3"/>
                </a:solidFill>
              </a:defRPr>
            </a:lvl3pPr>
            <a:lvl4pPr lvl="3" algn="ctr">
              <a:spcBef>
                <a:spcPts val="0"/>
              </a:spcBef>
              <a:spcAft>
                <a:spcPts val="0"/>
              </a:spcAft>
              <a:buClr>
                <a:schemeClr val="accent3"/>
              </a:buClr>
              <a:buSzPts val="13000"/>
              <a:buNone/>
              <a:defRPr sz="13000">
                <a:solidFill>
                  <a:schemeClr val="accent3"/>
                </a:solidFill>
              </a:defRPr>
            </a:lvl4pPr>
            <a:lvl5pPr lvl="4" algn="ctr">
              <a:spcBef>
                <a:spcPts val="0"/>
              </a:spcBef>
              <a:spcAft>
                <a:spcPts val="0"/>
              </a:spcAft>
              <a:buClr>
                <a:schemeClr val="accent3"/>
              </a:buClr>
              <a:buSzPts val="13000"/>
              <a:buNone/>
              <a:defRPr sz="13000">
                <a:solidFill>
                  <a:schemeClr val="accent3"/>
                </a:solidFill>
              </a:defRPr>
            </a:lvl5pPr>
            <a:lvl6pPr lvl="5" algn="ctr">
              <a:spcBef>
                <a:spcPts val="0"/>
              </a:spcBef>
              <a:spcAft>
                <a:spcPts val="0"/>
              </a:spcAft>
              <a:buClr>
                <a:schemeClr val="accent3"/>
              </a:buClr>
              <a:buSzPts val="13000"/>
              <a:buNone/>
              <a:defRPr sz="13000">
                <a:solidFill>
                  <a:schemeClr val="accent3"/>
                </a:solidFill>
              </a:defRPr>
            </a:lvl6pPr>
            <a:lvl7pPr lvl="6" algn="ctr">
              <a:spcBef>
                <a:spcPts val="0"/>
              </a:spcBef>
              <a:spcAft>
                <a:spcPts val="0"/>
              </a:spcAft>
              <a:buClr>
                <a:schemeClr val="accent3"/>
              </a:buClr>
              <a:buSzPts val="13000"/>
              <a:buNone/>
              <a:defRPr sz="13000">
                <a:solidFill>
                  <a:schemeClr val="accent3"/>
                </a:solidFill>
              </a:defRPr>
            </a:lvl7pPr>
            <a:lvl8pPr lvl="7" algn="ctr">
              <a:spcBef>
                <a:spcPts val="0"/>
              </a:spcBef>
              <a:spcAft>
                <a:spcPts val="0"/>
              </a:spcAft>
              <a:buClr>
                <a:schemeClr val="accent3"/>
              </a:buClr>
              <a:buSzPts val="13000"/>
              <a:buNone/>
              <a:defRPr sz="13000">
                <a:solidFill>
                  <a:schemeClr val="accent3"/>
                </a:solidFill>
              </a:defRPr>
            </a:lvl8pPr>
            <a:lvl9pPr lvl="8" algn="ctr">
              <a:spcBef>
                <a:spcPts val="0"/>
              </a:spcBef>
              <a:spcAft>
                <a:spcPts val="0"/>
              </a:spcAft>
              <a:buClr>
                <a:schemeClr val="accent3"/>
              </a:buClr>
              <a:buSzPts val="13000"/>
              <a:buNone/>
              <a:defRPr sz="13000">
                <a:solidFill>
                  <a:schemeClr val="accent3"/>
                </a:solidFill>
              </a:defRPr>
            </a:lvl9pPr>
          </a:lstStyle>
          <a:p>
            <a:r>
              <a:t>xx%</a:t>
            </a:r>
          </a:p>
        </p:txBody>
      </p:sp>
      <p:sp>
        <p:nvSpPr>
          <p:cNvPr id="58" name="Google Shape;58;p11"/>
          <p:cNvSpPr txBox="1">
            <a:spLocks noGrp="1"/>
          </p:cNvSpPr>
          <p:nvPr>
            <p:ph type="body" idx="1"/>
          </p:nvPr>
        </p:nvSpPr>
        <p:spPr>
          <a:xfrm>
            <a:off x="311700" y="2995650"/>
            <a:ext cx="8520600" cy="10716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59" name="Google Shape;59;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tropic">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7074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1pPr>
            <a:lvl2pPr lvl="1">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2pPr>
            <a:lvl3pPr lvl="2">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3pPr>
            <a:lvl4pPr lvl="3">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4pPr>
            <a:lvl5pPr lvl="4">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5pPr>
            <a:lvl6pPr lvl="5">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6pPr>
            <a:lvl7pPr lvl="6">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7pPr>
            <a:lvl8pPr lvl="7">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8pPr>
            <a:lvl9pPr lvl="8">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9pPr>
          </a:lstStyle>
          <a:p>
            <a:endParaRPr/>
          </a:p>
        </p:txBody>
      </p:sp>
      <p:sp>
        <p:nvSpPr>
          <p:cNvPr id="7" name="Google Shape;7;p1"/>
          <p:cNvSpPr txBox="1">
            <a:spLocks noGrp="1"/>
          </p:cNvSpPr>
          <p:nvPr>
            <p:ph type="body" idx="1"/>
          </p:nvPr>
        </p:nvSpPr>
        <p:spPr>
          <a:xfrm>
            <a:off x="311700" y="1266325"/>
            <a:ext cx="8520600" cy="33027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Font typeface="Open Sans"/>
              <a:buChar char="●"/>
              <a:defRPr sz="1800">
                <a:solidFill>
                  <a:schemeClr val="dk2"/>
                </a:solidFill>
                <a:latin typeface="Open Sans"/>
                <a:ea typeface="Open Sans"/>
                <a:cs typeface="Open Sans"/>
                <a:sym typeface="Open Sans"/>
              </a:defRPr>
            </a:lvl1pPr>
            <a:lvl2pPr marL="914400" lvl="1"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2pPr>
            <a:lvl3pPr marL="1371600" lvl="2"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3pPr>
            <a:lvl4pPr marL="1828800" lvl="3"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4pPr>
            <a:lvl5pPr marL="2286000" lvl="4"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5pPr>
            <a:lvl6pPr marL="2743200" lvl="5"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6pPr>
            <a:lvl7pPr marL="3200400" lvl="6"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7pPr>
            <a:lvl8pPr marL="3657600" lvl="7"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8pPr>
            <a:lvl9pPr marL="4114800" lvl="8" indent="-317500">
              <a:lnSpc>
                <a:spcPct val="115000"/>
              </a:lnSpc>
              <a:spcBef>
                <a:spcPts val="1600"/>
              </a:spcBef>
              <a:spcAft>
                <a:spcPts val="1600"/>
              </a:spcAft>
              <a:buClr>
                <a:schemeClr val="dk2"/>
              </a:buClr>
              <a:buSzPts val="1400"/>
              <a:buFont typeface="Open Sans"/>
              <a:buChar char="■"/>
              <a:defRPr>
                <a:solidFill>
                  <a:schemeClr val="dk2"/>
                </a:solidFill>
                <a:latin typeface="Open Sans"/>
                <a:ea typeface="Open Sans"/>
                <a:cs typeface="Open Sans"/>
                <a:sym typeface="Open Sans"/>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latin typeface="Open Sans"/>
                <a:ea typeface="Open Sans"/>
                <a:cs typeface="Open Sans"/>
                <a:sym typeface="Open Sans"/>
              </a:defRPr>
            </a:lvl1pPr>
            <a:lvl2pPr lvl="1" algn="r">
              <a:buNone/>
              <a:defRPr sz="1000">
                <a:solidFill>
                  <a:schemeClr val="dk2"/>
                </a:solidFill>
                <a:latin typeface="Open Sans"/>
                <a:ea typeface="Open Sans"/>
                <a:cs typeface="Open Sans"/>
                <a:sym typeface="Open Sans"/>
              </a:defRPr>
            </a:lvl2pPr>
            <a:lvl3pPr lvl="2" algn="r">
              <a:buNone/>
              <a:defRPr sz="1000">
                <a:solidFill>
                  <a:schemeClr val="dk2"/>
                </a:solidFill>
                <a:latin typeface="Open Sans"/>
                <a:ea typeface="Open Sans"/>
                <a:cs typeface="Open Sans"/>
                <a:sym typeface="Open Sans"/>
              </a:defRPr>
            </a:lvl3pPr>
            <a:lvl4pPr lvl="3" algn="r">
              <a:buNone/>
              <a:defRPr sz="1000">
                <a:solidFill>
                  <a:schemeClr val="dk2"/>
                </a:solidFill>
                <a:latin typeface="Open Sans"/>
                <a:ea typeface="Open Sans"/>
                <a:cs typeface="Open Sans"/>
                <a:sym typeface="Open Sans"/>
              </a:defRPr>
            </a:lvl4pPr>
            <a:lvl5pPr lvl="4" algn="r">
              <a:buNone/>
              <a:defRPr sz="1000">
                <a:solidFill>
                  <a:schemeClr val="dk2"/>
                </a:solidFill>
                <a:latin typeface="Open Sans"/>
                <a:ea typeface="Open Sans"/>
                <a:cs typeface="Open Sans"/>
                <a:sym typeface="Open Sans"/>
              </a:defRPr>
            </a:lvl5pPr>
            <a:lvl6pPr lvl="5" algn="r">
              <a:buNone/>
              <a:defRPr sz="1000">
                <a:solidFill>
                  <a:schemeClr val="dk2"/>
                </a:solidFill>
                <a:latin typeface="Open Sans"/>
                <a:ea typeface="Open Sans"/>
                <a:cs typeface="Open Sans"/>
                <a:sym typeface="Open Sans"/>
              </a:defRPr>
            </a:lvl6pPr>
            <a:lvl7pPr lvl="6" algn="r">
              <a:buNone/>
              <a:defRPr sz="1000">
                <a:solidFill>
                  <a:schemeClr val="dk2"/>
                </a:solidFill>
                <a:latin typeface="Open Sans"/>
                <a:ea typeface="Open Sans"/>
                <a:cs typeface="Open Sans"/>
                <a:sym typeface="Open Sans"/>
              </a:defRPr>
            </a:lvl7pPr>
            <a:lvl8pPr lvl="7" algn="r">
              <a:buNone/>
              <a:defRPr sz="1000">
                <a:solidFill>
                  <a:schemeClr val="dk2"/>
                </a:solidFill>
                <a:latin typeface="Open Sans"/>
                <a:ea typeface="Open Sans"/>
                <a:cs typeface="Open Sans"/>
                <a:sym typeface="Open Sans"/>
              </a:defRPr>
            </a:lvl8pPr>
            <a:lvl9pPr lvl="8" algn="r">
              <a:buNone/>
              <a:defRPr sz="1000">
                <a:solidFill>
                  <a:schemeClr val="dk2"/>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Family%20Life_What%20are%20they%20like.mp3"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hyperlink" Target="Family%20Life_Opposites.mp3" TargetMode="External"/><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hyperlink" Target="Family%20Life_Opposites.mp3" TargetMode="External"/><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3"/>
          <p:cNvSpPr txBox="1">
            <a:spLocks noGrp="1"/>
          </p:cNvSpPr>
          <p:nvPr>
            <p:ph type="ctrTitle"/>
          </p:nvPr>
        </p:nvSpPr>
        <p:spPr>
          <a:xfrm>
            <a:off x="1004150" y="1751764"/>
            <a:ext cx="7136700" cy="1022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a:t>Family Life - part 4</a:t>
            </a:r>
            <a:endParaRPr/>
          </a:p>
        </p:txBody>
      </p:sp>
      <p:sp>
        <p:nvSpPr>
          <p:cNvPr id="67" name="Google Shape;67;p13"/>
          <p:cNvSpPr txBox="1">
            <a:spLocks noGrp="1"/>
          </p:cNvSpPr>
          <p:nvPr>
            <p:ph type="subTitle" idx="1"/>
          </p:nvPr>
        </p:nvSpPr>
        <p:spPr>
          <a:xfrm>
            <a:off x="2137225" y="2850039"/>
            <a:ext cx="48705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t>Family, adjectives of personality</a:t>
            </a:r>
            <a:endParaRPr/>
          </a:p>
        </p:txBody>
      </p:sp>
      <p:sp>
        <p:nvSpPr>
          <p:cNvPr id="68" name="Google Shape;68;p13"/>
          <p:cNvSpPr txBox="1"/>
          <p:nvPr/>
        </p:nvSpPr>
        <p:spPr>
          <a:xfrm>
            <a:off x="5292225" y="4697325"/>
            <a:ext cx="3851700" cy="446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000" i="1">
                <a:latin typeface="Open Sans"/>
                <a:ea typeface="Open Sans"/>
                <a:cs typeface="Open Sans"/>
                <a:sym typeface="Open Sans"/>
              </a:rPr>
              <a:t>Adapted from English File Intermediate 3rd Edition, Christina Latham-Koenig and Clive Oxenden, Oxford University Press 2013</a:t>
            </a:r>
            <a:endParaRPr sz="1000" i="1">
              <a:latin typeface="Open Sans"/>
              <a:ea typeface="Open Sans"/>
              <a:cs typeface="Open Sans"/>
              <a:sym typeface="Open San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4"/>
          <p:cNvSpPr txBox="1">
            <a:spLocks noGrp="1"/>
          </p:cNvSpPr>
          <p:nvPr>
            <p:ph type="title"/>
          </p:nvPr>
        </p:nvSpPr>
        <p:spPr>
          <a:xfrm>
            <a:off x="311700" y="445025"/>
            <a:ext cx="8520600" cy="12273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800" b="0">
                <a:solidFill>
                  <a:schemeClr val="dk2"/>
                </a:solidFill>
                <a:latin typeface="Open Sans"/>
                <a:ea typeface="Open Sans"/>
                <a:cs typeface="Open Sans"/>
                <a:sym typeface="Open Sans"/>
              </a:rPr>
              <a:t>Think about the first story from the last lesson, ‘The Younger Brother’ (don’t look at it!). Read the adjectives below and try to remember which brother they describe. Move the word to the right place. ‘tidy’ has been done for you.</a:t>
            </a:r>
            <a:endParaRPr/>
          </a:p>
        </p:txBody>
      </p:sp>
      <p:graphicFrame>
        <p:nvGraphicFramePr>
          <p:cNvPr id="74" name="Google Shape;74;p14"/>
          <p:cNvGraphicFramePr/>
          <p:nvPr/>
        </p:nvGraphicFramePr>
        <p:xfrm>
          <a:off x="952500" y="1841500"/>
          <a:ext cx="7239000" cy="2810450"/>
        </p:xfrm>
        <a:graphic>
          <a:graphicData uri="http://schemas.openxmlformats.org/drawingml/2006/table">
            <a:tbl>
              <a:tblPr>
                <a:noFill/>
                <a:tableStyleId>{E5DF8056-C2D1-4246-8EF7-3733D7E52BC9}</a:tableStyleId>
              </a:tblPr>
              <a:tblGrid>
                <a:gridCol w="3619500">
                  <a:extLst>
                    <a:ext uri="{9D8B030D-6E8A-4147-A177-3AD203B41FA5}">
                      <a16:colId xmlns:a16="http://schemas.microsoft.com/office/drawing/2014/main" val="20000"/>
                    </a:ext>
                  </a:extLst>
                </a:gridCol>
                <a:gridCol w="3619500">
                  <a:extLst>
                    <a:ext uri="{9D8B030D-6E8A-4147-A177-3AD203B41FA5}">
                      <a16:colId xmlns:a16="http://schemas.microsoft.com/office/drawing/2014/main" val="20001"/>
                    </a:ext>
                  </a:extLst>
                </a:gridCol>
              </a:tblGrid>
              <a:tr h="448075">
                <a:tc>
                  <a:txBody>
                    <a:bodyPr/>
                    <a:lstStyle/>
                    <a:p>
                      <a:pPr marL="0" lvl="0" indent="0" algn="ctr" rtl="0">
                        <a:spcBef>
                          <a:spcPts val="0"/>
                        </a:spcBef>
                        <a:spcAft>
                          <a:spcPts val="0"/>
                        </a:spcAft>
                        <a:buNone/>
                      </a:pPr>
                      <a:r>
                        <a:rPr lang="en-GB" b="1"/>
                        <a:t>Tim (the younger brother)</a:t>
                      </a:r>
                      <a:endParaRPr b="1"/>
                    </a:p>
                  </a:txBody>
                  <a:tcPr marL="91425" marR="91425" marT="91425" marB="91425"/>
                </a:tc>
                <a:tc>
                  <a:txBody>
                    <a:bodyPr/>
                    <a:lstStyle/>
                    <a:p>
                      <a:pPr marL="0" lvl="0" indent="0" algn="ctr" rtl="0">
                        <a:spcBef>
                          <a:spcPts val="0"/>
                        </a:spcBef>
                        <a:spcAft>
                          <a:spcPts val="0"/>
                        </a:spcAft>
                        <a:buNone/>
                      </a:pPr>
                      <a:r>
                        <a:rPr lang="en-GB" b="1"/>
                        <a:t>Jeff (the older brother)</a:t>
                      </a:r>
                      <a:endParaRPr b="1"/>
                    </a:p>
                  </a:txBody>
                  <a:tcPr marL="91425" marR="91425" marT="91425" marB="91425"/>
                </a:tc>
                <a:extLst>
                  <a:ext uri="{0D108BD9-81ED-4DB2-BD59-A6C34878D82A}">
                    <a16:rowId xmlns:a16="http://schemas.microsoft.com/office/drawing/2014/main" val="10000"/>
                  </a:ext>
                </a:extLst>
              </a:tr>
              <a:tr h="2362375">
                <a:tc>
                  <a:txBody>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1"/>
                  </a:ext>
                </a:extLst>
              </a:tr>
            </a:tbl>
          </a:graphicData>
        </a:graphic>
      </p:graphicFrame>
      <p:sp>
        <p:nvSpPr>
          <p:cNvPr id="75" name="Google Shape;75;p14"/>
          <p:cNvSpPr txBox="1"/>
          <p:nvPr/>
        </p:nvSpPr>
        <p:spPr>
          <a:xfrm>
            <a:off x="5916125" y="2479350"/>
            <a:ext cx="1023000" cy="2964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1"/>
                </a:solidFill>
                <a:latin typeface="Open Sans"/>
                <a:ea typeface="Open Sans"/>
                <a:cs typeface="Open Sans"/>
                <a:sym typeface="Open Sans"/>
              </a:rPr>
              <a:t>tidy</a:t>
            </a:r>
            <a:endParaRPr b="1">
              <a:solidFill>
                <a:schemeClr val="accent1"/>
              </a:solidFill>
              <a:latin typeface="Open Sans"/>
              <a:ea typeface="Open Sans"/>
              <a:cs typeface="Open Sans"/>
              <a:sym typeface="Open Sans"/>
            </a:endParaRPr>
          </a:p>
        </p:txBody>
      </p:sp>
      <p:sp>
        <p:nvSpPr>
          <p:cNvPr id="76" name="Google Shape;76;p14"/>
          <p:cNvSpPr txBox="1"/>
          <p:nvPr/>
        </p:nvSpPr>
        <p:spPr>
          <a:xfrm>
            <a:off x="3924000" y="2747445"/>
            <a:ext cx="1296000" cy="2964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2"/>
                </a:solidFill>
                <a:latin typeface="Open Sans"/>
                <a:ea typeface="Open Sans"/>
                <a:cs typeface="Open Sans"/>
                <a:sym typeface="Open Sans"/>
              </a:rPr>
              <a:t>responsible</a:t>
            </a:r>
            <a:endParaRPr b="1">
              <a:solidFill>
                <a:schemeClr val="accent2"/>
              </a:solidFill>
              <a:latin typeface="Open Sans"/>
              <a:ea typeface="Open Sans"/>
              <a:cs typeface="Open Sans"/>
              <a:sym typeface="Open Sans"/>
            </a:endParaRPr>
          </a:p>
        </p:txBody>
      </p:sp>
      <p:sp>
        <p:nvSpPr>
          <p:cNvPr id="77" name="Google Shape;77;p14"/>
          <p:cNvSpPr txBox="1"/>
          <p:nvPr/>
        </p:nvSpPr>
        <p:spPr>
          <a:xfrm>
            <a:off x="4060500" y="3121365"/>
            <a:ext cx="1023000" cy="2964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2"/>
                </a:solidFill>
                <a:latin typeface="Open Sans"/>
                <a:ea typeface="Open Sans"/>
                <a:cs typeface="Open Sans"/>
                <a:sym typeface="Open Sans"/>
              </a:rPr>
              <a:t>sensible</a:t>
            </a:r>
            <a:endParaRPr b="1">
              <a:solidFill>
                <a:schemeClr val="accent2"/>
              </a:solidFill>
              <a:latin typeface="Open Sans"/>
              <a:ea typeface="Open Sans"/>
              <a:cs typeface="Open Sans"/>
              <a:sym typeface="Open Sans"/>
            </a:endParaRPr>
          </a:p>
        </p:txBody>
      </p:sp>
      <p:sp>
        <p:nvSpPr>
          <p:cNvPr id="78" name="Google Shape;78;p14"/>
          <p:cNvSpPr txBox="1"/>
          <p:nvPr/>
        </p:nvSpPr>
        <p:spPr>
          <a:xfrm>
            <a:off x="4060500" y="3495285"/>
            <a:ext cx="1023000" cy="2964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2"/>
                </a:solidFill>
                <a:latin typeface="Open Sans"/>
                <a:ea typeface="Open Sans"/>
                <a:cs typeface="Open Sans"/>
                <a:sym typeface="Open Sans"/>
              </a:rPr>
              <a:t>untidy</a:t>
            </a:r>
            <a:endParaRPr b="1">
              <a:solidFill>
                <a:schemeClr val="accent2"/>
              </a:solidFill>
              <a:latin typeface="Open Sans"/>
              <a:ea typeface="Open Sans"/>
              <a:cs typeface="Open Sans"/>
              <a:sym typeface="Open Sans"/>
            </a:endParaRPr>
          </a:p>
        </p:txBody>
      </p:sp>
      <p:sp>
        <p:nvSpPr>
          <p:cNvPr id="79" name="Google Shape;79;p14"/>
          <p:cNvSpPr txBox="1"/>
          <p:nvPr/>
        </p:nvSpPr>
        <p:spPr>
          <a:xfrm>
            <a:off x="3992250" y="3869205"/>
            <a:ext cx="1159500" cy="2964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2"/>
                </a:solidFill>
                <a:latin typeface="Open Sans"/>
                <a:ea typeface="Open Sans"/>
                <a:cs typeface="Open Sans"/>
                <a:sym typeface="Open Sans"/>
              </a:rPr>
              <a:t>rebellious</a:t>
            </a:r>
            <a:endParaRPr b="1">
              <a:solidFill>
                <a:schemeClr val="accent2"/>
              </a:solidFill>
              <a:latin typeface="Open Sans"/>
              <a:ea typeface="Open Sans"/>
              <a:cs typeface="Open Sans"/>
              <a:sym typeface="Open Sans"/>
            </a:endParaRPr>
          </a:p>
        </p:txBody>
      </p:sp>
      <p:sp>
        <p:nvSpPr>
          <p:cNvPr id="80" name="Google Shape;80;p14"/>
          <p:cNvSpPr txBox="1"/>
          <p:nvPr/>
        </p:nvSpPr>
        <p:spPr>
          <a:xfrm>
            <a:off x="3924000" y="4243125"/>
            <a:ext cx="1296000" cy="2964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2"/>
                </a:solidFill>
                <a:latin typeface="Open Sans"/>
                <a:ea typeface="Open Sans"/>
                <a:cs typeface="Open Sans"/>
                <a:sym typeface="Open Sans"/>
              </a:rPr>
              <a:t>emotional</a:t>
            </a:r>
            <a:endParaRPr b="1">
              <a:solidFill>
                <a:schemeClr val="accent2"/>
              </a:solidFill>
              <a:latin typeface="Open Sans"/>
              <a:ea typeface="Open Sans"/>
              <a:cs typeface="Open Sans"/>
              <a:sym typeface="Open San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5"/>
          <p:cNvSpPr txBox="1">
            <a:spLocks noGrp="1"/>
          </p:cNvSpPr>
          <p:nvPr>
            <p:ph type="body" idx="1"/>
          </p:nvPr>
        </p:nvSpPr>
        <p:spPr>
          <a:xfrm>
            <a:off x="311700" y="1266325"/>
            <a:ext cx="8520600" cy="33027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t>Read the stories again and check your answers.</a:t>
            </a:r>
            <a:endParaRPr/>
          </a:p>
        </p:txBody>
      </p:sp>
      <p:pic>
        <p:nvPicPr>
          <p:cNvPr id="86" name="Google Shape;86;p15"/>
          <p:cNvPicPr preferRelativeResize="0"/>
          <p:nvPr/>
        </p:nvPicPr>
        <p:blipFill>
          <a:blip r:embed="rId3">
            <a:alphaModFix/>
          </a:blip>
          <a:stretch>
            <a:fillRect/>
          </a:stretch>
        </p:blipFill>
        <p:spPr>
          <a:xfrm>
            <a:off x="3015724" y="2335375"/>
            <a:ext cx="3112549" cy="2384775"/>
          </a:xfrm>
          <a:prstGeom prst="rect">
            <a:avLst/>
          </a:prstGeom>
          <a:noFill/>
          <a:ln>
            <a:noFill/>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6"/>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Younger brother or only child - how was it for you?</a:t>
            </a:r>
            <a:endParaRPr/>
          </a:p>
        </p:txBody>
      </p:sp>
      <p:sp>
        <p:nvSpPr>
          <p:cNvPr id="92" name="Google Shape;92;p16"/>
          <p:cNvSpPr txBox="1">
            <a:spLocks noGrp="1"/>
          </p:cNvSpPr>
          <p:nvPr>
            <p:ph type="body" idx="1"/>
          </p:nvPr>
        </p:nvSpPr>
        <p:spPr>
          <a:xfrm>
            <a:off x="311700" y="1266175"/>
            <a:ext cx="3999900" cy="3757500"/>
          </a:xfrm>
          <a:prstGeom prst="rect">
            <a:avLst/>
          </a:prstGeom>
          <a:solidFill>
            <a:srgbClr val="F3F3F3"/>
          </a:solidFill>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Impact"/>
                <a:ea typeface="Impact"/>
                <a:cs typeface="Impact"/>
                <a:sym typeface="Impact"/>
              </a:rPr>
              <a:t>THE YOUNGER BROTHER</a:t>
            </a:r>
            <a:endParaRPr>
              <a:latin typeface="Impact"/>
              <a:ea typeface="Impact"/>
              <a:cs typeface="Impact"/>
              <a:sym typeface="Impact"/>
            </a:endParaRPr>
          </a:p>
          <a:p>
            <a:pPr marL="0" lvl="0" indent="0" algn="l" rtl="0">
              <a:spcBef>
                <a:spcPts val="0"/>
              </a:spcBef>
              <a:spcAft>
                <a:spcPts val="0"/>
              </a:spcAft>
              <a:buNone/>
            </a:pPr>
            <a:r>
              <a:rPr lang="en-GB">
                <a:latin typeface="Impact"/>
                <a:ea typeface="Impact"/>
                <a:cs typeface="Impact"/>
                <a:sym typeface="Impact"/>
              </a:rPr>
              <a:t>Novelist Tim Lott</a:t>
            </a:r>
            <a:endParaRPr>
              <a:latin typeface="Impact"/>
              <a:ea typeface="Impact"/>
              <a:cs typeface="Impact"/>
              <a:sym typeface="Impact"/>
            </a:endParaRPr>
          </a:p>
          <a:p>
            <a:pPr marL="0" lvl="0" indent="0" algn="l" rtl="0">
              <a:spcBef>
                <a:spcPts val="1000"/>
              </a:spcBef>
              <a:spcAft>
                <a:spcPts val="0"/>
              </a:spcAft>
              <a:buNone/>
            </a:pPr>
            <a:r>
              <a:rPr lang="en-GB" sz="1100">
                <a:highlight>
                  <a:schemeClr val="accent6"/>
                </a:highlight>
              </a:rPr>
              <a:t>Rivalry</a:t>
            </a:r>
            <a:r>
              <a:rPr lang="en-GB" sz="1100"/>
              <a:t> between brothers is normal, but there was a special reason for the problems between us. I was very ill when I was born, and spent three months in hospital with my mother. My brother did not see her at all during that time, as he went to stay with an aunt. When our mother returned home, it was with a </a:t>
            </a:r>
            <a:r>
              <a:rPr lang="en-GB" sz="1100">
                <a:highlight>
                  <a:schemeClr val="accent6"/>
                </a:highlight>
              </a:rPr>
              <a:t>sick</a:t>
            </a:r>
            <a:r>
              <a:rPr lang="en-GB" sz="1100"/>
              <a:t> newborn baby who took all the attention. </a:t>
            </a:r>
            <a:r>
              <a:rPr lang="en-GB" sz="1100">
                <a:highlight>
                  <a:schemeClr val="accent6"/>
                </a:highlight>
              </a:rPr>
              <a:t>No wonder</a:t>
            </a:r>
            <a:r>
              <a:rPr lang="en-GB" sz="1100"/>
              <a:t> he hated me (although if you ask Jeff, he will say that he didn’t - we remember things differently).</a:t>
            </a:r>
            <a:endParaRPr sz="1100"/>
          </a:p>
          <a:p>
            <a:pPr marL="0" lvl="0" indent="0" algn="l" rtl="0">
              <a:spcBef>
                <a:spcPts val="1000"/>
              </a:spcBef>
              <a:spcAft>
                <a:spcPts val="1600"/>
              </a:spcAft>
              <a:buNone/>
            </a:pPr>
            <a:r>
              <a:rPr lang="en-GB" sz="1100"/>
              <a:t>My brother and I were completely different. We </a:t>
            </a:r>
            <a:r>
              <a:rPr lang="en-GB" sz="1100">
                <a:highlight>
                  <a:schemeClr val="accent6"/>
                </a:highlight>
              </a:rPr>
              <a:t>shared</a:t>
            </a:r>
            <a:r>
              <a:rPr lang="en-GB" sz="1100"/>
              <a:t> the same bedroom, but he was tidy, and I was really untidy. He was responsible, I was rebellious. He was sensible, I was emotional. I haven’t got any positive memories of our </a:t>
            </a:r>
            <a:r>
              <a:rPr lang="en-GB" sz="1100">
                <a:highlight>
                  <a:schemeClr val="accent6"/>
                </a:highlight>
              </a:rPr>
              <a:t>childhood</a:t>
            </a:r>
            <a:r>
              <a:rPr lang="en-GB" sz="1100"/>
              <a:t> together, though there must have been good moments. Jeff says we used to play </a:t>
            </a:r>
            <a:endParaRPr sz="1100"/>
          </a:p>
        </p:txBody>
      </p:sp>
      <p:sp>
        <p:nvSpPr>
          <p:cNvPr id="93" name="Google Shape;93;p16"/>
          <p:cNvSpPr txBox="1">
            <a:spLocks noGrp="1"/>
          </p:cNvSpPr>
          <p:nvPr>
            <p:ph type="body" idx="2"/>
          </p:nvPr>
        </p:nvSpPr>
        <p:spPr>
          <a:xfrm>
            <a:off x="4832400" y="1266175"/>
            <a:ext cx="3999900" cy="3757500"/>
          </a:xfrm>
          <a:prstGeom prst="rect">
            <a:avLst/>
          </a:prstGeom>
          <a:solidFill>
            <a:srgbClr val="F3F3F3"/>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100"/>
              <a:t>Cowboys and Indians but I only remember him trying to suffocate my under the bed covers.</a:t>
            </a:r>
            <a:endParaRPr sz="1100"/>
          </a:p>
          <a:p>
            <a:pPr marL="0" lvl="0" indent="0" algn="l" rtl="0">
              <a:spcBef>
                <a:spcPts val="1600"/>
              </a:spcBef>
              <a:spcAft>
                <a:spcPts val="0"/>
              </a:spcAft>
              <a:buNone/>
            </a:pPr>
            <a:r>
              <a:rPr lang="en-GB" sz="1100"/>
              <a:t>My relationship with Jeff has influenced my attitude towards my own four </a:t>
            </a:r>
            <a:endParaRPr sz="1100"/>
          </a:p>
          <a:p>
            <a:pPr marL="0" lvl="0" indent="0" algn="l" rtl="0">
              <a:spcBef>
                <a:spcPts val="0"/>
              </a:spcBef>
              <a:spcAft>
                <a:spcPts val="0"/>
              </a:spcAft>
              <a:buNone/>
            </a:pPr>
            <a:r>
              <a:rPr lang="en-GB" sz="1100"/>
              <a:t>daughters. If the girls </a:t>
            </a:r>
            <a:r>
              <a:rPr lang="en-GB" sz="1100">
                <a:highlight>
                  <a:schemeClr val="accent6"/>
                </a:highlight>
              </a:rPr>
              <a:t>fight</a:t>
            </a:r>
            <a:r>
              <a:rPr lang="en-GB" sz="1100"/>
              <a:t>, I </a:t>
            </a:r>
            <a:endParaRPr sz="1100"/>
          </a:p>
          <a:p>
            <a:pPr marL="0" lvl="0" indent="0" algn="l" rtl="0">
              <a:spcBef>
                <a:spcPts val="0"/>
              </a:spcBef>
              <a:spcAft>
                <a:spcPts val="0"/>
              </a:spcAft>
              <a:buNone/>
            </a:pPr>
            <a:r>
              <a:rPr lang="en-GB" sz="1100"/>
              <a:t>always think that the </a:t>
            </a:r>
            <a:endParaRPr sz="1100"/>
          </a:p>
          <a:p>
            <a:pPr marL="0" lvl="0" indent="0" algn="l" rtl="0">
              <a:spcBef>
                <a:spcPts val="0"/>
              </a:spcBef>
              <a:spcAft>
                <a:spcPts val="0"/>
              </a:spcAft>
              <a:buNone/>
            </a:pPr>
            <a:r>
              <a:rPr lang="en-GB" sz="1100"/>
              <a:t>younger child is innocent. </a:t>
            </a:r>
            <a:endParaRPr sz="1100"/>
          </a:p>
          <a:p>
            <a:pPr marL="0" lvl="0" indent="0" algn="l" rtl="0">
              <a:spcBef>
                <a:spcPts val="0"/>
              </a:spcBef>
              <a:spcAft>
                <a:spcPts val="0"/>
              </a:spcAft>
              <a:buNone/>
            </a:pPr>
            <a:r>
              <a:rPr lang="en-GB" sz="1100"/>
              <a:t>But the good news about </a:t>
            </a:r>
            <a:endParaRPr sz="1100"/>
          </a:p>
          <a:p>
            <a:pPr marL="0" lvl="0" indent="0" algn="l" rtl="0">
              <a:spcBef>
                <a:spcPts val="0"/>
              </a:spcBef>
              <a:spcAft>
                <a:spcPts val="0"/>
              </a:spcAft>
              <a:buNone/>
            </a:pPr>
            <a:r>
              <a:rPr lang="en-GB" sz="1100"/>
              <a:t>brothers and sisters is that </a:t>
            </a:r>
            <a:endParaRPr sz="1100"/>
          </a:p>
          <a:p>
            <a:pPr marL="0" lvl="0" indent="0" algn="l" rtl="0">
              <a:spcBef>
                <a:spcPts val="0"/>
              </a:spcBef>
              <a:spcAft>
                <a:spcPts val="0"/>
              </a:spcAft>
              <a:buNone/>
            </a:pPr>
            <a:r>
              <a:rPr lang="en-GB" sz="1100"/>
              <a:t>when they get older, they </a:t>
            </a:r>
            <a:endParaRPr sz="1100"/>
          </a:p>
          <a:p>
            <a:pPr marL="0" lvl="0" indent="0" algn="l" rtl="0">
              <a:spcBef>
                <a:spcPts val="0"/>
              </a:spcBef>
              <a:spcAft>
                <a:spcPts val="0"/>
              </a:spcAft>
              <a:buNone/>
            </a:pPr>
            <a:r>
              <a:rPr lang="en-GB" sz="1100">
                <a:highlight>
                  <a:schemeClr val="accent6"/>
                </a:highlight>
              </a:rPr>
              <a:t>value</a:t>
            </a:r>
            <a:r>
              <a:rPr lang="en-GB" sz="1100"/>
              <a:t> each other more. Jeff </a:t>
            </a:r>
            <a:endParaRPr sz="1100"/>
          </a:p>
          <a:p>
            <a:pPr marL="0" lvl="0" indent="0" algn="l" rtl="0">
              <a:spcBef>
                <a:spcPts val="0"/>
              </a:spcBef>
              <a:spcAft>
                <a:spcPts val="0"/>
              </a:spcAft>
              <a:buNone/>
            </a:pPr>
            <a:r>
              <a:rPr lang="en-GB" sz="1100"/>
              <a:t>is now one of my best </a:t>
            </a:r>
            <a:endParaRPr sz="1100"/>
          </a:p>
          <a:p>
            <a:pPr marL="0" lvl="0" indent="0" algn="l" rtl="0">
              <a:spcBef>
                <a:spcPts val="0"/>
              </a:spcBef>
              <a:spcAft>
                <a:spcPts val="0"/>
              </a:spcAft>
              <a:buNone/>
            </a:pPr>
            <a:r>
              <a:rPr lang="en-GB" sz="1100"/>
              <a:t>friends, and I like and </a:t>
            </a:r>
            <a:endParaRPr sz="1100"/>
          </a:p>
          <a:p>
            <a:pPr marL="0" lvl="0" indent="0" algn="l" rtl="0">
              <a:spcBef>
                <a:spcPts val="0"/>
              </a:spcBef>
              <a:spcAft>
                <a:spcPts val="0"/>
              </a:spcAft>
              <a:buNone/>
            </a:pPr>
            <a:r>
              <a:rPr lang="en-GB" sz="1100"/>
              <a:t>admire him greatly. For </a:t>
            </a:r>
            <a:endParaRPr sz="1100"/>
          </a:p>
          <a:p>
            <a:pPr marL="0" lvl="0" indent="0" algn="l" rtl="0">
              <a:spcBef>
                <a:spcPts val="0"/>
              </a:spcBef>
              <a:spcAft>
                <a:spcPts val="0"/>
              </a:spcAft>
              <a:buNone/>
            </a:pPr>
            <a:r>
              <a:rPr lang="en-GB" sz="1100"/>
              <a:t>better or for worse, we </a:t>
            </a:r>
            <a:endParaRPr sz="1100"/>
          </a:p>
          <a:p>
            <a:pPr marL="0" lvl="0" indent="0" algn="l" rtl="0">
              <a:spcBef>
                <a:spcPts val="0"/>
              </a:spcBef>
              <a:spcAft>
                <a:spcPts val="0"/>
              </a:spcAft>
              <a:buNone/>
            </a:pPr>
            <a:r>
              <a:rPr lang="en-GB" sz="1100"/>
              <a:t>share a whole history. It is </a:t>
            </a:r>
            <a:endParaRPr sz="1100"/>
          </a:p>
          <a:p>
            <a:pPr marL="0" lvl="0" indent="0" algn="l" rtl="0">
              <a:spcBef>
                <a:spcPts val="0"/>
              </a:spcBef>
              <a:spcAft>
                <a:spcPts val="0"/>
              </a:spcAft>
              <a:buNone/>
            </a:pPr>
            <a:r>
              <a:rPr lang="en-GB" sz="1100"/>
              <a:t>the longest relationship in </a:t>
            </a:r>
            <a:endParaRPr sz="1100"/>
          </a:p>
          <a:p>
            <a:pPr marL="0" lvl="0" indent="0" algn="l" rtl="0">
              <a:spcBef>
                <a:spcPts val="0"/>
              </a:spcBef>
              <a:spcAft>
                <a:spcPts val="0"/>
              </a:spcAft>
              <a:buNone/>
            </a:pPr>
            <a:r>
              <a:rPr lang="en-GB" sz="1100"/>
              <a:t>my life.</a:t>
            </a:r>
            <a:endParaRPr sz="1100"/>
          </a:p>
        </p:txBody>
      </p:sp>
      <p:pic>
        <p:nvPicPr>
          <p:cNvPr id="94" name="Google Shape;94;p16"/>
          <p:cNvPicPr preferRelativeResize="0"/>
          <p:nvPr/>
        </p:nvPicPr>
        <p:blipFill>
          <a:blip r:embed="rId3">
            <a:alphaModFix/>
          </a:blip>
          <a:stretch>
            <a:fillRect/>
          </a:stretch>
        </p:blipFill>
        <p:spPr>
          <a:xfrm>
            <a:off x="6850925" y="2153025"/>
            <a:ext cx="1927826" cy="2785875"/>
          </a:xfrm>
          <a:prstGeom prst="rect">
            <a:avLst/>
          </a:prstGeom>
          <a:noFill/>
          <a:ln>
            <a:noFill/>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7"/>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Younger brother or only child - how was it for you?</a:t>
            </a:r>
            <a:endParaRPr/>
          </a:p>
        </p:txBody>
      </p:sp>
      <p:sp>
        <p:nvSpPr>
          <p:cNvPr id="100" name="Google Shape;100;p17"/>
          <p:cNvSpPr txBox="1">
            <a:spLocks noGrp="1"/>
          </p:cNvSpPr>
          <p:nvPr>
            <p:ph type="body" idx="1"/>
          </p:nvPr>
        </p:nvSpPr>
        <p:spPr>
          <a:xfrm>
            <a:off x="311700" y="1266175"/>
            <a:ext cx="3999900" cy="3302700"/>
          </a:xfrm>
          <a:prstGeom prst="rect">
            <a:avLst/>
          </a:prstGeom>
          <a:solidFill>
            <a:srgbClr val="F3F3F3"/>
          </a:solidFill>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Impact"/>
                <a:ea typeface="Impact"/>
                <a:cs typeface="Impact"/>
                <a:sym typeface="Impact"/>
              </a:rPr>
              <a:t>THE ONLY CHILD</a:t>
            </a:r>
            <a:endParaRPr>
              <a:latin typeface="Impact"/>
              <a:ea typeface="Impact"/>
              <a:cs typeface="Impact"/>
              <a:sym typeface="Impact"/>
            </a:endParaRPr>
          </a:p>
          <a:p>
            <a:pPr marL="0" lvl="0" indent="0" algn="l" rtl="0">
              <a:spcBef>
                <a:spcPts val="0"/>
              </a:spcBef>
              <a:spcAft>
                <a:spcPts val="0"/>
              </a:spcAft>
              <a:buNone/>
            </a:pPr>
            <a:r>
              <a:rPr lang="en-GB">
                <a:latin typeface="Impact"/>
                <a:ea typeface="Impact"/>
                <a:cs typeface="Impact"/>
                <a:sym typeface="Impact"/>
              </a:rPr>
              <a:t>Journalist Sarah Lee</a:t>
            </a:r>
            <a:endParaRPr>
              <a:latin typeface="Impact"/>
              <a:ea typeface="Impact"/>
              <a:cs typeface="Impact"/>
              <a:sym typeface="Impact"/>
            </a:endParaRPr>
          </a:p>
          <a:p>
            <a:pPr marL="0" lvl="0" indent="0" algn="l" rtl="0">
              <a:spcBef>
                <a:spcPts val="1000"/>
              </a:spcBef>
              <a:spcAft>
                <a:spcPts val="0"/>
              </a:spcAft>
              <a:buNone/>
            </a:pPr>
            <a:r>
              <a:rPr lang="en-GB" sz="1000"/>
              <a:t>I went to </a:t>
            </a:r>
            <a:r>
              <a:rPr lang="en-GB" sz="1000">
                <a:highlight>
                  <a:schemeClr val="accent6"/>
                </a:highlight>
              </a:rPr>
              <a:t>boarding school </a:t>
            </a:r>
            <a:r>
              <a:rPr lang="en-GB" sz="1000"/>
              <a:t>when I was seven, and the hardest thing I found was making friends. Because I was an only child, I just didn’t know how to do it. The thing is that when you’re an only child you spend a lot of your time with </a:t>
            </a:r>
            <a:r>
              <a:rPr lang="en-GB" sz="1000">
                <a:highlight>
                  <a:schemeClr val="accent6"/>
                </a:highlight>
              </a:rPr>
              <a:t>adults</a:t>
            </a:r>
            <a:r>
              <a:rPr lang="en-GB" sz="1000"/>
              <a:t> and you’re often the only child in </a:t>
            </a:r>
            <a:r>
              <a:rPr lang="en-GB" sz="1000">
                <a:highlight>
                  <a:schemeClr val="accent6"/>
                </a:highlight>
              </a:rPr>
              <a:t>a gathering</a:t>
            </a:r>
            <a:r>
              <a:rPr lang="en-GB" sz="1000"/>
              <a:t> of adults. Your parents go on living more or less the way they have always lived, only now you are there too.</a:t>
            </a:r>
            <a:endParaRPr sz="1000"/>
          </a:p>
          <a:p>
            <a:pPr marL="0" lvl="0" indent="0" algn="l" rtl="0">
              <a:spcBef>
                <a:spcPts val="1000"/>
              </a:spcBef>
              <a:spcAft>
                <a:spcPts val="0"/>
              </a:spcAft>
              <a:buNone/>
            </a:pPr>
            <a:r>
              <a:rPr lang="en-GB" sz="1000"/>
              <a:t>I found being an only child interesting because it gave me a view of the world of adults that children in a big family might not get. And I know it has, at least partly, made me the kind of person I am - I never like being one of a group, for example. If I have to be in a group, I will always try to go off and do something on my own, or be with just one other person - I’m not comfortable with being one of </a:t>
            </a:r>
            <a:r>
              <a:rPr lang="en-GB" sz="1000">
                <a:highlight>
                  <a:schemeClr val="accent6"/>
                </a:highlight>
              </a:rPr>
              <a:t>a gang</a:t>
            </a:r>
            <a:r>
              <a:rPr lang="en-GB" sz="1000"/>
              <a:t>.</a:t>
            </a:r>
            <a:endParaRPr sz="1000"/>
          </a:p>
          <a:p>
            <a:pPr marL="0" lvl="0" indent="0" algn="l" rtl="0">
              <a:spcBef>
                <a:spcPts val="1000"/>
              </a:spcBef>
              <a:spcAft>
                <a:spcPts val="0"/>
              </a:spcAft>
              <a:buNone/>
            </a:pPr>
            <a:endParaRPr sz="1000"/>
          </a:p>
        </p:txBody>
      </p:sp>
      <p:sp>
        <p:nvSpPr>
          <p:cNvPr id="101" name="Google Shape;101;p17"/>
          <p:cNvSpPr txBox="1">
            <a:spLocks noGrp="1"/>
          </p:cNvSpPr>
          <p:nvPr>
            <p:ph type="body" idx="2"/>
          </p:nvPr>
        </p:nvSpPr>
        <p:spPr>
          <a:xfrm>
            <a:off x="4832400" y="1266175"/>
            <a:ext cx="3999900" cy="3302700"/>
          </a:xfrm>
          <a:prstGeom prst="rect">
            <a:avLst/>
          </a:prstGeom>
          <a:solidFill>
            <a:srgbClr val="F3F3F3"/>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000"/>
              <a:t>My parents are divorced now and my mother lives in the US and my father in the UK. I feel very responsible for them - I feel responsible for their happiness. I’m the closest relative in the world to each of them and I’m very </a:t>
            </a:r>
            <a:r>
              <a:rPr lang="en-GB" sz="1000">
                <a:highlight>
                  <a:schemeClr val="accent6"/>
                </a:highlight>
              </a:rPr>
              <a:t>aware of</a:t>
            </a:r>
            <a:r>
              <a:rPr lang="en-GB" sz="1000"/>
              <a:t> that.</a:t>
            </a:r>
            <a:endParaRPr sz="1000"/>
          </a:p>
        </p:txBody>
      </p:sp>
      <p:pic>
        <p:nvPicPr>
          <p:cNvPr id="102" name="Google Shape;102;p17"/>
          <p:cNvPicPr preferRelativeResize="0"/>
          <p:nvPr/>
        </p:nvPicPr>
        <p:blipFill>
          <a:blip r:embed="rId3">
            <a:alphaModFix/>
          </a:blip>
          <a:stretch>
            <a:fillRect/>
          </a:stretch>
        </p:blipFill>
        <p:spPr>
          <a:xfrm>
            <a:off x="5106287" y="2162125"/>
            <a:ext cx="3452126" cy="2302650"/>
          </a:xfrm>
          <a:prstGeom prst="rect">
            <a:avLst/>
          </a:prstGeom>
          <a:noFill/>
          <a:ln>
            <a:noFill/>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graphicFrame>
        <p:nvGraphicFramePr>
          <p:cNvPr id="107" name="Google Shape;107;p18"/>
          <p:cNvGraphicFramePr/>
          <p:nvPr/>
        </p:nvGraphicFramePr>
        <p:xfrm>
          <a:off x="952500" y="1841500"/>
          <a:ext cx="7239000" cy="2810450"/>
        </p:xfrm>
        <a:graphic>
          <a:graphicData uri="http://schemas.openxmlformats.org/drawingml/2006/table">
            <a:tbl>
              <a:tblPr>
                <a:noFill/>
                <a:tableStyleId>{E5DF8056-C2D1-4246-8EF7-3733D7E52BC9}</a:tableStyleId>
              </a:tblPr>
              <a:tblGrid>
                <a:gridCol w="3619500">
                  <a:extLst>
                    <a:ext uri="{9D8B030D-6E8A-4147-A177-3AD203B41FA5}">
                      <a16:colId xmlns:a16="http://schemas.microsoft.com/office/drawing/2014/main" val="20000"/>
                    </a:ext>
                  </a:extLst>
                </a:gridCol>
                <a:gridCol w="3619500">
                  <a:extLst>
                    <a:ext uri="{9D8B030D-6E8A-4147-A177-3AD203B41FA5}">
                      <a16:colId xmlns:a16="http://schemas.microsoft.com/office/drawing/2014/main" val="20001"/>
                    </a:ext>
                  </a:extLst>
                </a:gridCol>
              </a:tblGrid>
              <a:tr h="448075">
                <a:tc>
                  <a:txBody>
                    <a:bodyPr/>
                    <a:lstStyle/>
                    <a:p>
                      <a:pPr marL="0" lvl="0" indent="0" algn="ctr" rtl="0">
                        <a:spcBef>
                          <a:spcPts val="0"/>
                        </a:spcBef>
                        <a:spcAft>
                          <a:spcPts val="0"/>
                        </a:spcAft>
                        <a:buNone/>
                      </a:pPr>
                      <a:r>
                        <a:rPr lang="en-GB" b="1"/>
                        <a:t>Tim (the younger brother)</a:t>
                      </a:r>
                      <a:endParaRPr b="1"/>
                    </a:p>
                  </a:txBody>
                  <a:tcPr marL="91425" marR="91425" marT="91425" marB="91425"/>
                </a:tc>
                <a:tc>
                  <a:txBody>
                    <a:bodyPr/>
                    <a:lstStyle/>
                    <a:p>
                      <a:pPr marL="0" lvl="0" indent="0" algn="ctr" rtl="0">
                        <a:spcBef>
                          <a:spcPts val="0"/>
                        </a:spcBef>
                        <a:spcAft>
                          <a:spcPts val="0"/>
                        </a:spcAft>
                        <a:buNone/>
                      </a:pPr>
                      <a:r>
                        <a:rPr lang="en-GB" b="1"/>
                        <a:t>Jeff (the older brother)</a:t>
                      </a:r>
                      <a:endParaRPr b="1"/>
                    </a:p>
                  </a:txBody>
                  <a:tcPr marL="91425" marR="91425" marT="91425" marB="91425"/>
                </a:tc>
                <a:extLst>
                  <a:ext uri="{0D108BD9-81ED-4DB2-BD59-A6C34878D82A}">
                    <a16:rowId xmlns:a16="http://schemas.microsoft.com/office/drawing/2014/main" val="10000"/>
                  </a:ext>
                </a:extLst>
              </a:tr>
              <a:tr h="2362375">
                <a:tc>
                  <a:txBody>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1"/>
                  </a:ext>
                </a:extLst>
              </a:tr>
            </a:tbl>
          </a:graphicData>
        </a:graphic>
      </p:graphicFrame>
      <p:sp>
        <p:nvSpPr>
          <p:cNvPr id="108" name="Google Shape;108;p18"/>
          <p:cNvSpPr txBox="1"/>
          <p:nvPr/>
        </p:nvSpPr>
        <p:spPr>
          <a:xfrm>
            <a:off x="5916125" y="2495550"/>
            <a:ext cx="1023000" cy="2964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1"/>
                </a:solidFill>
                <a:latin typeface="Open Sans"/>
                <a:ea typeface="Open Sans"/>
                <a:cs typeface="Open Sans"/>
                <a:sym typeface="Open Sans"/>
              </a:rPr>
              <a:t>tidy</a:t>
            </a:r>
            <a:endParaRPr b="1">
              <a:solidFill>
                <a:schemeClr val="accent1"/>
              </a:solidFill>
              <a:latin typeface="Open Sans"/>
              <a:ea typeface="Open Sans"/>
              <a:cs typeface="Open Sans"/>
              <a:sym typeface="Open Sans"/>
            </a:endParaRPr>
          </a:p>
        </p:txBody>
      </p:sp>
      <p:sp>
        <p:nvSpPr>
          <p:cNvPr id="109" name="Google Shape;109;p18"/>
          <p:cNvSpPr txBox="1"/>
          <p:nvPr/>
        </p:nvSpPr>
        <p:spPr>
          <a:xfrm>
            <a:off x="5779625" y="2985470"/>
            <a:ext cx="1296000" cy="2964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2"/>
                </a:solidFill>
                <a:latin typeface="Open Sans"/>
                <a:ea typeface="Open Sans"/>
                <a:cs typeface="Open Sans"/>
                <a:sym typeface="Open Sans"/>
              </a:rPr>
              <a:t>responsible</a:t>
            </a:r>
            <a:endParaRPr b="1">
              <a:solidFill>
                <a:schemeClr val="accent2"/>
              </a:solidFill>
              <a:latin typeface="Open Sans"/>
              <a:ea typeface="Open Sans"/>
              <a:cs typeface="Open Sans"/>
              <a:sym typeface="Open Sans"/>
            </a:endParaRPr>
          </a:p>
        </p:txBody>
      </p:sp>
      <p:sp>
        <p:nvSpPr>
          <p:cNvPr id="110" name="Google Shape;110;p18"/>
          <p:cNvSpPr txBox="1"/>
          <p:nvPr/>
        </p:nvSpPr>
        <p:spPr>
          <a:xfrm>
            <a:off x="5916125" y="3475390"/>
            <a:ext cx="1023000" cy="2964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2"/>
                </a:solidFill>
                <a:latin typeface="Open Sans"/>
                <a:ea typeface="Open Sans"/>
                <a:cs typeface="Open Sans"/>
                <a:sym typeface="Open Sans"/>
              </a:rPr>
              <a:t>sensible</a:t>
            </a:r>
            <a:endParaRPr b="1">
              <a:solidFill>
                <a:schemeClr val="accent2"/>
              </a:solidFill>
              <a:latin typeface="Open Sans"/>
              <a:ea typeface="Open Sans"/>
              <a:cs typeface="Open Sans"/>
              <a:sym typeface="Open Sans"/>
            </a:endParaRPr>
          </a:p>
        </p:txBody>
      </p:sp>
      <p:sp>
        <p:nvSpPr>
          <p:cNvPr id="111" name="Google Shape;111;p18"/>
          <p:cNvSpPr txBox="1"/>
          <p:nvPr/>
        </p:nvSpPr>
        <p:spPr>
          <a:xfrm>
            <a:off x="2113175" y="2479360"/>
            <a:ext cx="1023000" cy="2964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2"/>
                </a:solidFill>
                <a:latin typeface="Open Sans"/>
                <a:ea typeface="Open Sans"/>
                <a:cs typeface="Open Sans"/>
                <a:sym typeface="Open Sans"/>
              </a:rPr>
              <a:t>untidy</a:t>
            </a:r>
            <a:endParaRPr b="1">
              <a:solidFill>
                <a:schemeClr val="accent2"/>
              </a:solidFill>
              <a:latin typeface="Open Sans"/>
              <a:ea typeface="Open Sans"/>
              <a:cs typeface="Open Sans"/>
              <a:sym typeface="Open Sans"/>
            </a:endParaRPr>
          </a:p>
        </p:txBody>
      </p:sp>
      <p:sp>
        <p:nvSpPr>
          <p:cNvPr id="112" name="Google Shape;112;p18"/>
          <p:cNvSpPr txBox="1"/>
          <p:nvPr/>
        </p:nvSpPr>
        <p:spPr>
          <a:xfrm>
            <a:off x="2044925" y="3015480"/>
            <a:ext cx="1159500" cy="2964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2"/>
                </a:solidFill>
                <a:latin typeface="Open Sans"/>
                <a:ea typeface="Open Sans"/>
                <a:cs typeface="Open Sans"/>
                <a:sym typeface="Open Sans"/>
              </a:rPr>
              <a:t>rebellious</a:t>
            </a:r>
            <a:endParaRPr b="1">
              <a:solidFill>
                <a:schemeClr val="accent2"/>
              </a:solidFill>
              <a:latin typeface="Open Sans"/>
              <a:ea typeface="Open Sans"/>
              <a:cs typeface="Open Sans"/>
              <a:sym typeface="Open Sans"/>
            </a:endParaRPr>
          </a:p>
        </p:txBody>
      </p:sp>
      <p:sp>
        <p:nvSpPr>
          <p:cNvPr id="113" name="Google Shape;113;p18"/>
          <p:cNvSpPr txBox="1"/>
          <p:nvPr/>
        </p:nvSpPr>
        <p:spPr>
          <a:xfrm>
            <a:off x="1976675" y="3551600"/>
            <a:ext cx="1296000" cy="2964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2"/>
                </a:solidFill>
                <a:latin typeface="Open Sans"/>
                <a:ea typeface="Open Sans"/>
                <a:cs typeface="Open Sans"/>
                <a:sym typeface="Open Sans"/>
              </a:rPr>
              <a:t>emotional</a:t>
            </a:r>
            <a:endParaRPr b="1">
              <a:solidFill>
                <a:schemeClr val="accent2"/>
              </a:solidFill>
              <a:latin typeface="Open Sans"/>
              <a:ea typeface="Open Sans"/>
              <a:cs typeface="Open Sans"/>
              <a:sym typeface="Open Sans"/>
            </a:endParaRPr>
          </a:p>
        </p:txBody>
      </p:sp>
      <p:sp>
        <p:nvSpPr>
          <p:cNvPr id="114" name="Google Shape;114;p18"/>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answers...</a:t>
            </a:r>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19"/>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800" b="0">
                <a:solidFill>
                  <a:schemeClr val="dk2"/>
                </a:solidFill>
                <a:latin typeface="Open Sans"/>
                <a:ea typeface="Open Sans"/>
                <a:cs typeface="Open Sans"/>
                <a:sym typeface="Open Sans"/>
              </a:rPr>
              <a:t>What do you think these words mean? Write in the boxes below. The first one has been done for you.</a:t>
            </a:r>
            <a:endParaRPr/>
          </a:p>
        </p:txBody>
      </p:sp>
      <p:graphicFrame>
        <p:nvGraphicFramePr>
          <p:cNvPr id="120" name="Google Shape;120;p19"/>
          <p:cNvGraphicFramePr/>
          <p:nvPr/>
        </p:nvGraphicFramePr>
        <p:xfrm>
          <a:off x="910175" y="1703925"/>
          <a:ext cx="7239000" cy="2788710"/>
        </p:xfrm>
        <a:graphic>
          <a:graphicData uri="http://schemas.openxmlformats.org/drawingml/2006/table">
            <a:tbl>
              <a:tblPr>
                <a:noFill/>
                <a:tableStyleId>{E5DF8056-C2D1-4246-8EF7-3733D7E52BC9}</a:tableStyleId>
              </a:tblPr>
              <a:tblGrid>
                <a:gridCol w="1919125">
                  <a:extLst>
                    <a:ext uri="{9D8B030D-6E8A-4147-A177-3AD203B41FA5}">
                      <a16:colId xmlns:a16="http://schemas.microsoft.com/office/drawing/2014/main" val="20000"/>
                    </a:ext>
                  </a:extLst>
                </a:gridCol>
                <a:gridCol w="5319875">
                  <a:extLst>
                    <a:ext uri="{9D8B030D-6E8A-4147-A177-3AD203B41FA5}">
                      <a16:colId xmlns:a16="http://schemas.microsoft.com/office/drawing/2014/main" val="20001"/>
                    </a:ext>
                  </a:extLst>
                </a:gridCol>
              </a:tblGrid>
              <a:tr h="381000">
                <a:tc>
                  <a:txBody>
                    <a:bodyPr/>
                    <a:lstStyle/>
                    <a:p>
                      <a:pPr marL="0" lvl="0" indent="0" algn="l" rtl="0">
                        <a:spcBef>
                          <a:spcPts val="0"/>
                        </a:spcBef>
                        <a:spcAft>
                          <a:spcPts val="0"/>
                        </a:spcAft>
                        <a:buNone/>
                      </a:pPr>
                      <a:r>
                        <a:rPr lang="en-GB" sz="1500" b="1">
                          <a:solidFill>
                            <a:schemeClr val="accent1"/>
                          </a:solidFill>
                        </a:rPr>
                        <a:t>Word</a:t>
                      </a:r>
                      <a:endParaRPr sz="1500" b="1">
                        <a:solidFill>
                          <a:schemeClr val="accent1"/>
                        </a:solidFill>
                      </a:endParaRPr>
                    </a:p>
                  </a:txBody>
                  <a:tcPr marL="91425" marR="91425" marT="91425" marB="91425"/>
                </a:tc>
                <a:tc>
                  <a:txBody>
                    <a:bodyPr/>
                    <a:lstStyle/>
                    <a:p>
                      <a:pPr marL="0" lvl="0" indent="0" algn="l" rtl="0">
                        <a:spcBef>
                          <a:spcPts val="0"/>
                        </a:spcBef>
                        <a:spcAft>
                          <a:spcPts val="0"/>
                        </a:spcAft>
                        <a:buNone/>
                      </a:pPr>
                      <a:r>
                        <a:rPr lang="en-GB" sz="1500" b="1">
                          <a:solidFill>
                            <a:schemeClr val="accent1"/>
                          </a:solidFill>
                        </a:rPr>
                        <a:t>Someone who...</a:t>
                      </a:r>
                      <a:endParaRPr sz="1500" b="1">
                        <a:solidFill>
                          <a:schemeClr val="accent1"/>
                        </a:solidFill>
                      </a:endParaRPr>
                    </a:p>
                  </a:txBody>
                  <a:tcPr marL="91425" marR="91425" marT="91425" marB="91425"/>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a:t>tidy</a:t>
                      </a:r>
                      <a:endParaRPr/>
                    </a:p>
                  </a:txBody>
                  <a:tcPr marL="91425" marR="91425" marT="91425" marB="91425"/>
                </a:tc>
                <a:tc>
                  <a:txBody>
                    <a:bodyPr/>
                    <a:lstStyle/>
                    <a:p>
                      <a:pPr marL="0" lvl="0" indent="0" algn="l" rtl="0">
                        <a:spcBef>
                          <a:spcPts val="0"/>
                        </a:spcBef>
                        <a:spcAft>
                          <a:spcPts val="0"/>
                        </a:spcAft>
                        <a:buNone/>
                      </a:pPr>
                      <a:r>
                        <a:rPr lang="en-GB"/>
                        <a:t>...likes to keep things in the right place</a:t>
                      </a:r>
                      <a:endParaRPr/>
                    </a:p>
                  </a:txBody>
                  <a:tcPr marL="91425" marR="91425" marT="91425" marB="91425"/>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GB"/>
                        <a:t>responsible</a:t>
                      </a: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2"/>
                  </a:ext>
                </a:extLst>
              </a:tr>
              <a:tr h="381000">
                <a:tc>
                  <a:txBody>
                    <a:bodyPr/>
                    <a:lstStyle/>
                    <a:p>
                      <a:pPr marL="0" lvl="0" indent="0" algn="l" rtl="0">
                        <a:spcBef>
                          <a:spcPts val="0"/>
                        </a:spcBef>
                        <a:spcAft>
                          <a:spcPts val="0"/>
                        </a:spcAft>
                        <a:buNone/>
                      </a:pPr>
                      <a:r>
                        <a:rPr lang="en-GB"/>
                        <a:t>sensible</a:t>
                      </a: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GB"/>
                        <a:t>untidy</a:t>
                      </a: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4"/>
                  </a:ext>
                </a:extLst>
              </a:tr>
              <a:tr h="381000">
                <a:tc>
                  <a:txBody>
                    <a:bodyPr/>
                    <a:lstStyle/>
                    <a:p>
                      <a:pPr marL="0" lvl="0" indent="0" algn="l" rtl="0">
                        <a:spcBef>
                          <a:spcPts val="0"/>
                        </a:spcBef>
                        <a:spcAft>
                          <a:spcPts val="0"/>
                        </a:spcAft>
                        <a:buNone/>
                      </a:pPr>
                      <a:r>
                        <a:rPr lang="en-GB"/>
                        <a:t>rebellious</a:t>
                      </a: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5"/>
                  </a:ext>
                </a:extLst>
              </a:tr>
              <a:tr h="381000">
                <a:tc>
                  <a:txBody>
                    <a:bodyPr/>
                    <a:lstStyle/>
                    <a:p>
                      <a:pPr marL="0" lvl="0" indent="0" algn="l" rtl="0">
                        <a:spcBef>
                          <a:spcPts val="0"/>
                        </a:spcBef>
                        <a:spcAft>
                          <a:spcPts val="0"/>
                        </a:spcAft>
                        <a:buNone/>
                      </a:pPr>
                      <a:r>
                        <a:rPr lang="en-GB"/>
                        <a:t>emotional</a:t>
                      </a: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6"/>
                  </a:ext>
                </a:extLst>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graphicFrame>
        <p:nvGraphicFramePr>
          <p:cNvPr id="125" name="Google Shape;125;p20"/>
          <p:cNvGraphicFramePr/>
          <p:nvPr/>
        </p:nvGraphicFramePr>
        <p:xfrm>
          <a:off x="952500" y="1301700"/>
          <a:ext cx="7239000" cy="2788710"/>
        </p:xfrm>
        <a:graphic>
          <a:graphicData uri="http://schemas.openxmlformats.org/drawingml/2006/table">
            <a:tbl>
              <a:tblPr>
                <a:noFill/>
                <a:tableStyleId>{E5DF8056-C2D1-4246-8EF7-3733D7E52BC9}</a:tableStyleId>
              </a:tblPr>
              <a:tblGrid>
                <a:gridCol w="1919125">
                  <a:extLst>
                    <a:ext uri="{9D8B030D-6E8A-4147-A177-3AD203B41FA5}">
                      <a16:colId xmlns:a16="http://schemas.microsoft.com/office/drawing/2014/main" val="20000"/>
                    </a:ext>
                  </a:extLst>
                </a:gridCol>
                <a:gridCol w="5319875">
                  <a:extLst>
                    <a:ext uri="{9D8B030D-6E8A-4147-A177-3AD203B41FA5}">
                      <a16:colId xmlns:a16="http://schemas.microsoft.com/office/drawing/2014/main" val="20001"/>
                    </a:ext>
                  </a:extLst>
                </a:gridCol>
              </a:tblGrid>
              <a:tr h="381000">
                <a:tc>
                  <a:txBody>
                    <a:bodyPr/>
                    <a:lstStyle/>
                    <a:p>
                      <a:pPr marL="0" lvl="0" indent="0" algn="l" rtl="0">
                        <a:spcBef>
                          <a:spcPts val="0"/>
                        </a:spcBef>
                        <a:spcAft>
                          <a:spcPts val="0"/>
                        </a:spcAft>
                        <a:buNone/>
                      </a:pPr>
                      <a:r>
                        <a:rPr lang="en-GB" sz="1500" b="1">
                          <a:solidFill>
                            <a:schemeClr val="accent1"/>
                          </a:solidFill>
                        </a:rPr>
                        <a:t>Word</a:t>
                      </a:r>
                      <a:endParaRPr sz="1500" b="1">
                        <a:solidFill>
                          <a:schemeClr val="accent1"/>
                        </a:solidFill>
                      </a:endParaRPr>
                    </a:p>
                  </a:txBody>
                  <a:tcPr marL="91425" marR="91425" marT="91425" marB="91425"/>
                </a:tc>
                <a:tc>
                  <a:txBody>
                    <a:bodyPr/>
                    <a:lstStyle/>
                    <a:p>
                      <a:pPr marL="0" lvl="0" indent="0" algn="l" rtl="0">
                        <a:spcBef>
                          <a:spcPts val="0"/>
                        </a:spcBef>
                        <a:spcAft>
                          <a:spcPts val="0"/>
                        </a:spcAft>
                        <a:buNone/>
                      </a:pPr>
                      <a:r>
                        <a:rPr lang="en-GB" sz="1500" b="1">
                          <a:solidFill>
                            <a:schemeClr val="accent1"/>
                          </a:solidFill>
                        </a:rPr>
                        <a:t>Someone who...</a:t>
                      </a:r>
                      <a:endParaRPr sz="1500" b="1">
                        <a:solidFill>
                          <a:schemeClr val="accent1"/>
                        </a:solidFill>
                      </a:endParaRPr>
                    </a:p>
                  </a:txBody>
                  <a:tcPr marL="91425" marR="91425" marT="91425" marB="91425"/>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a:t>tidy</a:t>
                      </a:r>
                      <a:endParaRPr/>
                    </a:p>
                  </a:txBody>
                  <a:tcPr marL="91425" marR="91425" marT="91425" marB="91425"/>
                </a:tc>
                <a:tc>
                  <a:txBody>
                    <a:bodyPr/>
                    <a:lstStyle/>
                    <a:p>
                      <a:pPr marL="0" lvl="0" indent="0" algn="l" rtl="0">
                        <a:spcBef>
                          <a:spcPts val="0"/>
                        </a:spcBef>
                        <a:spcAft>
                          <a:spcPts val="0"/>
                        </a:spcAft>
                        <a:buNone/>
                      </a:pPr>
                      <a:r>
                        <a:rPr lang="en-GB"/>
                        <a:t>...likes to keep things in the right place</a:t>
                      </a:r>
                      <a:endParaRPr/>
                    </a:p>
                  </a:txBody>
                  <a:tcPr marL="91425" marR="91425" marT="91425" marB="91425"/>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GB"/>
                        <a:t>responsible</a:t>
                      </a:r>
                      <a:endParaRPr/>
                    </a:p>
                  </a:txBody>
                  <a:tcPr marL="91425" marR="91425" marT="91425" marB="91425"/>
                </a:tc>
                <a:tc>
                  <a:txBody>
                    <a:bodyPr/>
                    <a:lstStyle/>
                    <a:p>
                      <a:pPr marL="0" lvl="0" indent="0" algn="l" rtl="0">
                        <a:spcBef>
                          <a:spcPts val="0"/>
                        </a:spcBef>
                        <a:spcAft>
                          <a:spcPts val="0"/>
                        </a:spcAft>
                        <a:buNone/>
                      </a:pPr>
                      <a:r>
                        <a:rPr lang="en-GB"/>
                        <a:t>...can be trusted</a:t>
                      </a:r>
                      <a:endParaRPr/>
                    </a:p>
                  </a:txBody>
                  <a:tcPr marL="91425" marR="91425" marT="91425" marB="91425"/>
                </a:tc>
                <a:extLst>
                  <a:ext uri="{0D108BD9-81ED-4DB2-BD59-A6C34878D82A}">
                    <a16:rowId xmlns:a16="http://schemas.microsoft.com/office/drawing/2014/main" val="10002"/>
                  </a:ext>
                </a:extLst>
              </a:tr>
              <a:tr h="381000">
                <a:tc>
                  <a:txBody>
                    <a:bodyPr/>
                    <a:lstStyle/>
                    <a:p>
                      <a:pPr marL="0" lvl="0" indent="0" algn="l" rtl="0">
                        <a:spcBef>
                          <a:spcPts val="0"/>
                        </a:spcBef>
                        <a:spcAft>
                          <a:spcPts val="0"/>
                        </a:spcAft>
                        <a:buNone/>
                      </a:pPr>
                      <a:r>
                        <a:rPr lang="en-GB"/>
                        <a:t>sensible</a:t>
                      </a:r>
                      <a:endParaRPr/>
                    </a:p>
                  </a:txBody>
                  <a:tcPr marL="91425" marR="91425" marT="91425" marB="91425"/>
                </a:tc>
                <a:tc>
                  <a:txBody>
                    <a:bodyPr/>
                    <a:lstStyle/>
                    <a:p>
                      <a:pPr marL="0" lvl="0" indent="0" algn="l" rtl="0">
                        <a:spcBef>
                          <a:spcPts val="0"/>
                        </a:spcBef>
                        <a:spcAft>
                          <a:spcPts val="0"/>
                        </a:spcAft>
                        <a:buNone/>
                      </a:pPr>
                      <a:r>
                        <a:rPr lang="en-GB"/>
                        <a:t>...makes good choices</a:t>
                      </a:r>
                      <a:endParaRPr/>
                    </a:p>
                  </a:txBody>
                  <a:tcPr marL="91425" marR="91425" marT="91425" marB="91425"/>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GB"/>
                        <a:t>untidy</a:t>
                      </a:r>
                      <a:endParaRPr/>
                    </a:p>
                  </a:txBody>
                  <a:tcPr marL="91425" marR="91425" marT="91425" marB="91425"/>
                </a:tc>
                <a:tc>
                  <a:txBody>
                    <a:bodyPr/>
                    <a:lstStyle/>
                    <a:p>
                      <a:pPr marL="0" lvl="0" indent="0" algn="l" rtl="0">
                        <a:spcBef>
                          <a:spcPts val="0"/>
                        </a:spcBef>
                        <a:spcAft>
                          <a:spcPts val="0"/>
                        </a:spcAft>
                        <a:buNone/>
                      </a:pPr>
                      <a:r>
                        <a:rPr lang="en-GB"/>
                        <a:t>...doesn’t keep things in the right place</a:t>
                      </a:r>
                      <a:endParaRPr/>
                    </a:p>
                  </a:txBody>
                  <a:tcPr marL="91425" marR="91425" marT="91425" marB="91425"/>
                </a:tc>
                <a:extLst>
                  <a:ext uri="{0D108BD9-81ED-4DB2-BD59-A6C34878D82A}">
                    <a16:rowId xmlns:a16="http://schemas.microsoft.com/office/drawing/2014/main" val="10004"/>
                  </a:ext>
                </a:extLst>
              </a:tr>
              <a:tr h="381000">
                <a:tc>
                  <a:txBody>
                    <a:bodyPr/>
                    <a:lstStyle/>
                    <a:p>
                      <a:pPr marL="0" lvl="0" indent="0" algn="l" rtl="0">
                        <a:spcBef>
                          <a:spcPts val="0"/>
                        </a:spcBef>
                        <a:spcAft>
                          <a:spcPts val="0"/>
                        </a:spcAft>
                        <a:buNone/>
                      </a:pPr>
                      <a:r>
                        <a:rPr lang="en-GB"/>
                        <a:t>rebellious</a:t>
                      </a:r>
                      <a:endParaRPr/>
                    </a:p>
                  </a:txBody>
                  <a:tcPr marL="91425" marR="91425" marT="91425" marB="91425"/>
                </a:tc>
                <a:tc>
                  <a:txBody>
                    <a:bodyPr/>
                    <a:lstStyle/>
                    <a:p>
                      <a:pPr marL="0" lvl="0" indent="0" algn="l" rtl="0">
                        <a:spcBef>
                          <a:spcPts val="0"/>
                        </a:spcBef>
                        <a:spcAft>
                          <a:spcPts val="0"/>
                        </a:spcAft>
                        <a:buNone/>
                      </a:pPr>
                      <a:r>
                        <a:rPr lang="en-GB"/>
                        <a:t>...doesn’t follow rules</a:t>
                      </a:r>
                      <a:endParaRPr/>
                    </a:p>
                  </a:txBody>
                  <a:tcPr marL="91425" marR="91425" marT="91425" marB="91425"/>
                </a:tc>
                <a:extLst>
                  <a:ext uri="{0D108BD9-81ED-4DB2-BD59-A6C34878D82A}">
                    <a16:rowId xmlns:a16="http://schemas.microsoft.com/office/drawing/2014/main" val="10005"/>
                  </a:ext>
                </a:extLst>
              </a:tr>
              <a:tr h="381000">
                <a:tc>
                  <a:txBody>
                    <a:bodyPr/>
                    <a:lstStyle/>
                    <a:p>
                      <a:pPr marL="0" lvl="0" indent="0" algn="l" rtl="0">
                        <a:spcBef>
                          <a:spcPts val="0"/>
                        </a:spcBef>
                        <a:spcAft>
                          <a:spcPts val="0"/>
                        </a:spcAft>
                        <a:buNone/>
                      </a:pPr>
                      <a:r>
                        <a:rPr lang="en-GB"/>
                        <a:t>emotional</a:t>
                      </a:r>
                      <a:endParaRPr/>
                    </a:p>
                  </a:txBody>
                  <a:tcPr marL="91425" marR="91425" marT="91425" marB="91425"/>
                </a:tc>
                <a:tc>
                  <a:txBody>
                    <a:bodyPr/>
                    <a:lstStyle/>
                    <a:p>
                      <a:pPr marL="0" lvl="0" indent="0" algn="l" rtl="0">
                        <a:spcBef>
                          <a:spcPts val="0"/>
                        </a:spcBef>
                        <a:spcAft>
                          <a:spcPts val="0"/>
                        </a:spcAft>
                        <a:buNone/>
                      </a:pPr>
                      <a:r>
                        <a:rPr lang="en-GB"/>
                        <a:t>...shows their feelings easily or often</a:t>
                      </a:r>
                      <a:endParaRPr/>
                    </a:p>
                  </a:txBody>
                  <a:tcPr marL="91425" marR="91425" marT="91425" marB="91425"/>
                </a:tc>
                <a:extLst>
                  <a:ext uri="{0D108BD9-81ED-4DB2-BD59-A6C34878D82A}">
                    <a16:rowId xmlns:a16="http://schemas.microsoft.com/office/drawing/2014/main" val="10006"/>
                  </a:ext>
                </a:extLst>
              </a:tr>
            </a:tbl>
          </a:graphicData>
        </a:graphic>
      </p:graphicFrame>
      <p:sp>
        <p:nvSpPr>
          <p:cNvPr id="126" name="Google Shape;126;p20"/>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answers...</a:t>
            </a:r>
            <a:endParaRPr/>
          </a:p>
        </p:txBody>
      </p:sp>
      <p:sp>
        <p:nvSpPr>
          <p:cNvPr id="127" name="Google Shape;127;p20"/>
          <p:cNvSpPr txBox="1">
            <a:spLocks noGrp="1"/>
          </p:cNvSpPr>
          <p:nvPr>
            <p:ph type="title"/>
          </p:nvPr>
        </p:nvSpPr>
        <p:spPr>
          <a:xfrm>
            <a:off x="283475" y="4353275"/>
            <a:ext cx="8520600" cy="5220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800" b="0">
                <a:solidFill>
                  <a:schemeClr val="dk2"/>
                </a:solidFill>
                <a:latin typeface="Open Sans"/>
                <a:ea typeface="Open Sans"/>
                <a:cs typeface="Open Sans"/>
                <a:sym typeface="Open Sans"/>
              </a:rPr>
              <a:t>Tick the words that describe you.</a:t>
            </a:r>
            <a:endParaRPr/>
          </a:p>
        </p:txBody>
      </p:sp>
      <p:pic>
        <p:nvPicPr>
          <p:cNvPr id="128" name="Google Shape;128;p20"/>
          <p:cNvPicPr preferRelativeResize="0"/>
          <p:nvPr/>
        </p:nvPicPr>
        <p:blipFill>
          <a:blip r:embed="rId3">
            <a:alphaModFix/>
          </a:blip>
          <a:stretch>
            <a:fillRect/>
          </a:stretch>
        </p:blipFill>
        <p:spPr>
          <a:xfrm>
            <a:off x="496899" y="4127500"/>
            <a:ext cx="322376" cy="352750"/>
          </a:xfrm>
          <a:prstGeom prst="rect">
            <a:avLst/>
          </a:prstGeom>
          <a:noFill/>
          <a:ln>
            <a:noFill/>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1"/>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400" b="0">
                <a:solidFill>
                  <a:schemeClr val="dk2"/>
                </a:solidFill>
                <a:latin typeface="Open Sans"/>
                <a:ea typeface="Open Sans"/>
                <a:cs typeface="Open Sans"/>
                <a:sym typeface="Open Sans"/>
              </a:rPr>
              <a:t>Complete the definitions of people’s personalities with the adjectives. Number 1 has been done for you.</a:t>
            </a:r>
            <a:endParaRPr/>
          </a:p>
        </p:txBody>
      </p:sp>
      <p:sp>
        <p:nvSpPr>
          <p:cNvPr id="134" name="Google Shape;134;p21"/>
          <p:cNvSpPr txBox="1">
            <a:spLocks noGrp="1"/>
          </p:cNvSpPr>
          <p:nvPr>
            <p:ph type="body" idx="1"/>
          </p:nvPr>
        </p:nvSpPr>
        <p:spPr>
          <a:xfrm>
            <a:off x="311700" y="1266175"/>
            <a:ext cx="6311700" cy="3302700"/>
          </a:xfrm>
          <a:prstGeom prst="rect">
            <a:avLst/>
          </a:prstGeom>
        </p:spPr>
        <p:txBody>
          <a:bodyPr spcFirstLastPara="1" wrap="square" lIns="91425" tIns="91425" rIns="91425" bIns="91425" anchor="t" anchorCtr="0">
            <a:noAutofit/>
          </a:bodyPr>
          <a:lstStyle/>
          <a:p>
            <a:pPr marL="457200" lvl="0" indent="-298450" algn="l" rtl="0">
              <a:spcBef>
                <a:spcPts val="0"/>
              </a:spcBef>
              <a:spcAft>
                <a:spcPts val="0"/>
              </a:spcAft>
              <a:buSzPts val="1100"/>
              <a:buAutoNum type="arabicPeriod"/>
            </a:pPr>
            <a:r>
              <a:rPr lang="en-GB" sz="1100" i="1" u="sng"/>
              <a:t>_selfish_</a:t>
            </a:r>
            <a:r>
              <a:rPr lang="en-GB" sz="1100"/>
              <a:t> people think about themselves and not about other people.</a:t>
            </a:r>
            <a:endParaRPr sz="1100"/>
          </a:p>
          <a:p>
            <a:pPr marL="457200" lvl="0" indent="-298450" algn="l" rtl="0">
              <a:spcBef>
                <a:spcPts val="0"/>
              </a:spcBef>
              <a:spcAft>
                <a:spcPts val="0"/>
              </a:spcAft>
              <a:buSzPts val="1100"/>
              <a:buAutoNum type="arabicPeriod"/>
            </a:pPr>
            <a:r>
              <a:rPr lang="en-GB" sz="1100"/>
              <a:t>A _________ person always wants to win.</a:t>
            </a:r>
            <a:endParaRPr sz="1100"/>
          </a:p>
          <a:p>
            <a:pPr marL="457200" lvl="0" indent="-298450" algn="l" rtl="0">
              <a:spcBef>
                <a:spcPts val="0"/>
              </a:spcBef>
              <a:spcAft>
                <a:spcPts val="0"/>
              </a:spcAft>
              <a:buSzPts val="1100"/>
              <a:buAutoNum type="arabicPeriod"/>
            </a:pPr>
            <a:r>
              <a:rPr lang="en-GB" sz="1100"/>
              <a:t>___________ children behave badly because they are given everything they want.</a:t>
            </a:r>
            <a:endParaRPr sz="1100"/>
          </a:p>
          <a:p>
            <a:pPr marL="457200" lvl="0" indent="-298450" algn="l" rtl="0">
              <a:spcBef>
                <a:spcPts val="0"/>
              </a:spcBef>
              <a:spcAft>
                <a:spcPts val="0"/>
              </a:spcAft>
              <a:buSzPts val="1100"/>
              <a:buAutoNum type="arabicPeriod"/>
            </a:pPr>
            <a:r>
              <a:rPr lang="en-GB" sz="1100"/>
              <a:t>An __________ person gets angry quickly and likes fighting and arguing.</a:t>
            </a:r>
            <a:endParaRPr sz="1100"/>
          </a:p>
          <a:p>
            <a:pPr marL="457200" lvl="0" indent="-298450" algn="l" rtl="0">
              <a:spcBef>
                <a:spcPts val="0"/>
              </a:spcBef>
              <a:spcAft>
                <a:spcPts val="0"/>
              </a:spcAft>
              <a:buSzPts val="1100"/>
              <a:buAutoNum type="arabicPeriod"/>
            </a:pPr>
            <a:r>
              <a:rPr lang="en-GB" sz="1100"/>
              <a:t>___________ people have an attractive personality and make people like them.</a:t>
            </a:r>
            <a:endParaRPr sz="1100"/>
          </a:p>
          <a:p>
            <a:pPr marL="457200" lvl="0" indent="-298450" algn="l" rtl="0">
              <a:spcBef>
                <a:spcPts val="0"/>
              </a:spcBef>
              <a:spcAft>
                <a:spcPts val="0"/>
              </a:spcAft>
              <a:buSzPts val="1100"/>
              <a:buAutoNum type="arabicPeriod"/>
            </a:pPr>
            <a:r>
              <a:rPr lang="en-GB" sz="1100"/>
              <a:t>A ___________ person has common sense and is practical.</a:t>
            </a:r>
            <a:endParaRPr sz="1100"/>
          </a:p>
          <a:p>
            <a:pPr marL="457200" lvl="0" indent="-298450" algn="l" rtl="0">
              <a:spcBef>
                <a:spcPts val="0"/>
              </a:spcBef>
              <a:spcAft>
                <a:spcPts val="0"/>
              </a:spcAft>
              <a:buSzPts val="1100"/>
              <a:buAutoNum type="arabicPeriod"/>
            </a:pPr>
            <a:r>
              <a:rPr lang="en-GB" sz="1100"/>
              <a:t>A ___________ person is friendly and enjoys being with other people.</a:t>
            </a:r>
            <a:endParaRPr sz="1100"/>
          </a:p>
          <a:p>
            <a:pPr marL="457200" lvl="0" indent="-298450" algn="l" rtl="0">
              <a:spcBef>
                <a:spcPts val="0"/>
              </a:spcBef>
              <a:spcAft>
                <a:spcPts val="0"/>
              </a:spcAft>
              <a:buSzPts val="1100"/>
              <a:buAutoNum type="arabicPeriod"/>
            </a:pPr>
            <a:r>
              <a:rPr lang="en-GB" sz="1100"/>
              <a:t>___________ people are often worried or stressed.</a:t>
            </a:r>
            <a:endParaRPr sz="1100"/>
          </a:p>
          <a:p>
            <a:pPr marL="457200" lvl="0" indent="-298450" algn="l" rtl="0">
              <a:spcBef>
                <a:spcPts val="0"/>
              </a:spcBef>
              <a:spcAft>
                <a:spcPts val="0"/>
              </a:spcAft>
              <a:buSzPts val="1100"/>
              <a:buAutoNum type="arabicPeriod"/>
            </a:pPr>
            <a:r>
              <a:rPr lang="en-GB" sz="1100"/>
              <a:t>A ___________ person is happy one minute and sad the next, and is often bad-tempered.</a:t>
            </a:r>
            <a:endParaRPr sz="1100"/>
          </a:p>
          <a:p>
            <a:pPr marL="457200" lvl="0" indent="-298450" algn="l" rtl="0">
              <a:spcBef>
                <a:spcPts val="0"/>
              </a:spcBef>
              <a:spcAft>
                <a:spcPts val="0"/>
              </a:spcAft>
              <a:buSzPts val="1100"/>
              <a:buAutoNum type="arabicPeriod"/>
            </a:pPr>
            <a:r>
              <a:rPr lang="en-GB" sz="1100"/>
              <a:t>____________ people like doing things on their own, without help.</a:t>
            </a:r>
            <a:endParaRPr sz="1100"/>
          </a:p>
          <a:p>
            <a:pPr marL="457200" lvl="0" indent="-298450" algn="l" rtl="0">
              <a:spcBef>
                <a:spcPts val="0"/>
              </a:spcBef>
              <a:spcAft>
                <a:spcPts val="0"/>
              </a:spcAft>
              <a:buSzPts val="1100"/>
              <a:buAutoNum type="arabicPeriod"/>
            </a:pPr>
            <a:r>
              <a:rPr lang="en-GB" sz="1100"/>
              <a:t>A ___________ person likes giving orders to other people.</a:t>
            </a:r>
            <a:endParaRPr sz="1100"/>
          </a:p>
          <a:p>
            <a:pPr marL="457200" lvl="0" indent="-298450" algn="l" rtl="0">
              <a:spcBef>
                <a:spcPts val="0"/>
              </a:spcBef>
              <a:spcAft>
                <a:spcPts val="0"/>
              </a:spcAft>
              <a:buSzPts val="1100"/>
              <a:buAutoNum type="arabicPeriod"/>
            </a:pPr>
            <a:r>
              <a:rPr lang="en-GB" sz="1100"/>
              <a:t>An ___________ person shows that they love or like people very much.</a:t>
            </a:r>
            <a:endParaRPr sz="1100"/>
          </a:p>
          <a:p>
            <a:pPr marL="457200" lvl="0" indent="-298450" algn="l" rtl="0">
              <a:spcBef>
                <a:spcPts val="0"/>
              </a:spcBef>
              <a:spcAft>
                <a:spcPts val="0"/>
              </a:spcAft>
              <a:buSzPts val="1100"/>
              <a:buAutoNum type="arabicPeriod"/>
            </a:pPr>
            <a:r>
              <a:rPr lang="en-GB" sz="1100"/>
              <a:t>A ___________ person wants what other people have.</a:t>
            </a:r>
            <a:endParaRPr sz="1100"/>
          </a:p>
          <a:p>
            <a:pPr marL="457200" lvl="0" indent="-298450" algn="l" rtl="0">
              <a:spcBef>
                <a:spcPts val="0"/>
              </a:spcBef>
              <a:spcAft>
                <a:spcPts val="0"/>
              </a:spcAft>
              <a:buSzPts val="1100"/>
              <a:buAutoNum type="arabicPeriod"/>
            </a:pPr>
            <a:r>
              <a:rPr lang="en-GB" sz="1100"/>
              <a:t>A ___________ person can be easily upset.</a:t>
            </a:r>
            <a:endParaRPr sz="1100"/>
          </a:p>
          <a:p>
            <a:pPr marL="457200" lvl="0" indent="-298450" algn="l" rtl="0">
              <a:spcBef>
                <a:spcPts val="0"/>
              </a:spcBef>
              <a:spcAft>
                <a:spcPts val="0"/>
              </a:spcAft>
              <a:buSzPts val="1100"/>
              <a:buAutoNum type="arabicPeriod"/>
            </a:pPr>
            <a:r>
              <a:rPr lang="en-GB" sz="1100"/>
              <a:t>An ___________ person wants to be successful in life.</a:t>
            </a:r>
            <a:endParaRPr sz="1100"/>
          </a:p>
          <a:p>
            <a:pPr marL="457200" lvl="0" indent="-298450" algn="l" rtl="0">
              <a:spcBef>
                <a:spcPts val="0"/>
              </a:spcBef>
              <a:spcAft>
                <a:spcPts val="0"/>
              </a:spcAft>
              <a:buSzPts val="1100"/>
              <a:buAutoNum type="arabicPeriod"/>
            </a:pPr>
            <a:r>
              <a:rPr lang="en-GB" sz="1100"/>
              <a:t>A ___________ person is someone you can trust.</a:t>
            </a:r>
            <a:endParaRPr sz="1100"/>
          </a:p>
          <a:p>
            <a:pPr marL="457200" lvl="0" indent="-298450" algn="l" rtl="0">
              <a:spcBef>
                <a:spcPts val="0"/>
              </a:spcBef>
              <a:spcAft>
                <a:spcPts val="0"/>
              </a:spcAft>
              <a:buSzPts val="1100"/>
              <a:buAutoNum type="arabicPeriod"/>
            </a:pPr>
            <a:r>
              <a:rPr lang="en-GB" sz="1100"/>
              <a:t>A _________ person doesn’t like obeying rules.</a:t>
            </a:r>
            <a:endParaRPr sz="1100"/>
          </a:p>
          <a:p>
            <a:pPr marL="457200" lvl="0" indent="-298450" algn="l" rtl="0">
              <a:spcBef>
                <a:spcPts val="0"/>
              </a:spcBef>
              <a:spcAft>
                <a:spcPts val="0"/>
              </a:spcAft>
              <a:buSzPts val="1100"/>
              <a:buAutoNum type="arabicPeriod"/>
            </a:pPr>
            <a:r>
              <a:rPr lang="en-GB" sz="1100"/>
              <a:t>A ___________ person never changes his or her opinion about something.</a:t>
            </a:r>
            <a:endParaRPr sz="1100"/>
          </a:p>
        </p:txBody>
      </p:sp>
      <p:sp>
        <p:nvSpPr>
          <p:cNvPr id="135" name="Google Shape;135;p21"/>
          <p:cNvSpPr txBox="1"/>
          <p:nvPr/>
        </p:nvSpPr>
        <p:spPr>
          <a:xfrm>
            <a:off x="7324850" y="1266175"/>
            <a:ext cx="1507500" cy="3778200"/>
          </a:xfrm>
          <a:prstGeom prst="rect">
            <a:avLst/>
          </a:prstGeom>
          <a:solidFill>
            <a:schemeClr val="accent6"/>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strike="sngStrike">
                <a:solidFill>
                  <a:schemeClr val="dk2"/>
                </a:solidFill>
                <a:latin typeface="Open Sans"/>
                <a:ea typeface="Open Sans"/>
                <a:cs typeface="Open Sans"/>
                <a:sym typeface="Open Sans"/>
              </a:rPr>
              <a:t>Selfish</a:t>
            </a:r>
            <a:endParaRPr sz="1300" strike="sngStrike">
              <a:solidFill>
                <a:schemeClr val="dk2"/>
              </a:solidFill>
              <a:latin typeface="Open Sans"/>
              <a:ea typeface="Open Sans"/>
              <a:cs typeface="Open Sans"/>
              <a:sym typeface="Open Sans"/>
            </a:endParaRPr>
          </a:p>
          <a:p>
            <a:pPr marL="0" lvl="0" indent="0" algn="l" rtl="0">
              <a:spcBef>
                <a:spcPts val="0"/>
              </a:spcBef>
              <a:spcAft>
                <a:spcPts val="0"/>
              </a:spcAft>
              <a:buNone/>
            </a:pPr>
            <a:r>
              <a:rPr lang="en-GB" sz="1300">
                <a:solidFill>
                  <a:schemeClr val="dk2"/>
                </a:solidFill>
                <a:latin typeface="Open Sans"/>
                <a:ea typeface="Open Sans"/>
                <a:cs typeface="Open Sans"/>
                <a:sym typeface="Open Sans"/>
              </a:rPr>
              <a:t>Spoilt</a:t>
            </a:r>
            <a:endParaRPr sz="1300">
              <a:solidFill>
                <a:schemeClr val="dk2"/>
              </a:solidFill>
              <a:latin typeface="Open Sans"/>
              <a:ea typeface="Open Sans"/>
              <a:cs typeface="Open Sans"/>
              <a:sym typeface="Open Sans"/>
            </a:endParaRPr>
          </a:p>
          <a:p>
            <a:pPr marL="0" lvl="0" indent="0" algn="l" rtl="0">
              <a:spcBef>
                <a:spcPts val="0"/>
              </a:spcBef>
              <a:spcAft>
                <a:spcPts val="0"/>
              </a:spcAft>
              <a:buNone/>
            </a:pPr>
            <a:r>
              <a:rPr lang="en-GB" sz="1300">
                <a:solidFill>
                  <a:schemeClr val="dk2"/>
                </a:solidFill>
                <a:latin typeface="Open Sans"/>
                <a:ea typeface="Open Sans"/>
                <a:cs typeface="Open Sans"/>
                <a:sym typeface="Open Sans"/>
              </a:rPr>
              <a:t>Charming</a:t>
            </a:r>
            <a:endParaRPr sz="1300">
              <a:solidFill>
                <a:schemeClr val="dk2"/>
              </a:solidFill>
              <a:latin typeface="Open Sans"/>
              <a:ea typeface="Open Sans"/>
              <a:cs typeface="Open Sans"/>
              <a:sym typeface="Open Sans"/>
            </a:endParaRPr>
          </a:p>
          <a:p>
            <a:pPr marL="0" lvl="0" indent="0" algn="l" rtl="0">
              <a:spcBef>
                <a:spcPts val="0"/>
              </a:spcBef>
              <a:spcAft>
                <a:spcPts val="0"/>
              </a:spcAft>
              <a:buNone/>
            </a:pPr>
            <a:r>
              <a:rPr lang="en-GB" sz="1300">
                <a:solidFill>
                  <a:schemeClr val="dk2"/>
                </a:solidFill>
                <a:latin typeface="Open Sans"/>
                <a:ea typeface="Open Sans"/>
                <a:cs typeface="Open Sans"/>
                <a:sym typeface="Open Sans"/>
              </a:rPr>
              <a:t>Competitive</a:t>
            </a:r>
            <a:endParaRPr sz="1300">
              <a:solidFill>
                <a:schemeClr val="dk2"/>
              </a:solidFill>
              <a:latin typeface="Open Sans"/>
              <a:ea typeface="Open Sans"/>
              <a:cs typeface="Open Sans"/>
              <a:sym typeface="Open Sans"/>
            </a:endParaRPr>
          </a:p>
          <a:p>
            <a:pPr marL="0" lvl="0" indent="0" algn="l" rtl="0">
              <a:spcBef>
                <a:spcPts val="0"/>
              </a:spcBef>
              <a:spcAft>
                <a:spcPts val="0"/>
              </a:spcAft>
              <a:buNone/>
            </a:pPr>
            <a:r>
              <a:rPr lang="en-GB" sz="1300">
                <a:solidFill>
                  <a:schemeClr val="dk2"/>
                </a:solidFill>
                <a:latin typeface="Open Sans"/>
                <a:ea typeface="Open Sans"/>
                <a:cs typeface="Open Sans"/>
                <a:sym typeface="Open Sans"/>
              </a:rPr>
              <a:t>Stubborn</a:t>
            </a:r>
            <a:endParaRPr sz="1300">
              <a:solidFill>
                <a:schemeClr val="dk2"/>
              </a:solidFill>
              <a:latin typeface="Open Sans"/>
              <a:ea typeface="Open Sans"/>
              <a:cs typeface="Open Sans"/>
              <a:sym typeface="Open Sans"/>
            </a:endParaRPr>
          </a:p>
          <a:p>
            <a:pPr marL="0" lvl="0" indent="0" algn="l" rtl="0">
              <a:spcBef>
                <a:spcPts val="0"/>
              </a:spcBef>
              <a:spcAft>
                <a:spcPts val="0"/>
              </a:spcAft>
              <a:buNone/>
            </a:pPr>
            <a:r>
              <a:rPr lang="en-GB" sz="1300">
                <a:solidFill>
                  <a:schemeClr val="dk2"/>
                </a:solidFill>
                <a:latin typeface="Open Sans"/>
                <a:ea typeface="Open Sans"/>
                <a:cs typeface="Open Sans"/>
                <a:sym typeface="Open Sans"/>
              </a:rPr>
              <a:t>Rebellious</a:t>
            </a:r>
            <a:endParaRPr sz="1300">
              <a:solidFill>
                <a:schemeClr val="dk2"/>
              </a:solidFill>
              <a:latin typeface="Open Sans"/>
              <a:ea typeface="Open Sans"/>
              <a:cs typeface="Open Sans"/>
              <a:sym typeface="Open Sans"/>
            </a:endParaRPr>
          </a:p>
          <a:p>
            <a:pPr marL="0" lvl="0" indent="0" algn="l" rtl="0">
              <a:spcBef>
                <a:spcPts val="0"/>
              </a:spcBef>
              <a:spcAft>
                <a:spcPts val="0"/>
              </a:spcAft>
              <a:buNone/>
            </a:pPr>
            <a:r>
              <a:rPr lang="en-GB" sz="1300">
                <a:solidFill>
                  <a:schemeClr val="dk2"/>
                </a:solidFill>
                <a:latin typeface="Open Sans"/>
                <a:ea typeface="Open Sans"/>
                <a:cs typeface="Open Sans"/>
                <a:sym typeface="Open Sans"/>
              </a:rPr>
              <a:t>Bossy</a:t>
            </a:r>
            <a:endParaRPr sz="1300">
              <a:solidFill>
                <a:schemeClr val="dk2"/>
              </a:solidFill>
              <a:latin typeface="Open Sans"/>
              <a:ea typeface="Open Sans"/>
              <a:cs typeface="Open Sans"/>
              <a:sym typeface="Open Sans"/>
            </a:endParaRPr>
          </a:p>
          <a:p>
            <a:pPr marL="0" lvl="0" indent="0" algn="l" rtl="0">
              <a:spcBef>
                <a:spcPts val="0"/>
              </a:spcBef>
              <a:spcAft>
                <a:spcPts val="0"/>
              </a:spcAft>
              <a:buNone/>
            </a:pPr>
            <a:r>
              <a:rPr lang="en-GB" sz="1300">
                <a:solidFill>
                  <a:schemeClr val="dk2"/>
                </a:solidFill>
                <a:latin typeface="Open Sans"/>
                <a:ea typeface="Open Sans"/>
                <a:cs typeface="Open Sans"/>
                <a:sym typeface="Open Sans"/>
              </a:rPr>
              <a:t>Aggressive</a:t>
            </a:r>
            <a:endParaRPr sz="1300">
              <a:solidFill>
                <a:schemeClr val="dk2"/>
              </a:solidFill>
              <a:latin typeface="Open Sans"/>
              <a:ea typeface="Open Sans"/>
              <a:cs typeface="Open Sans"/>
              <a:sym typeface="Open Sans"/>
            </a:endParaRPr>
          </a:p>
          <a:p>
            <a:pPr marL="0" lvl="0" indent="0" algn="l" rtl="0">
              <a:spcBef>
                <a:spcPts val="0"/>
              </a:spcBef>
              <a:spcAft>
                <a:spcPts val="0"/>
              </a:spcAft>
              <a:buNone/>
            </a:pPr>
            <a:r>
              <a:rPr lang="en-GB" sz="1300">
                <a:solidFill>
                  <a:schemeClr val="dk2"/>
                </a:solidFill>
                <a:latin typeface="Open Sans"/>
                <a:ea typeface="Open Sans"/>
                <a:cs typeface="Open Sans"/>
                <a:sym typeface="Open Sans"/>
              </a:rPr>
              <a:t>Sensible</a:t>
            </a:r>
            <a:endParaRPr sz="1300">
              <a:solidFill>
                <a:schemeClr val="dk2"/>
              </a:solidFill>
              <a:latin typeface="Open Sans"/>
              <a:ea typeface="Open Sans"/>
              <a:cs typeface="Open Sans"/>
              <a:sym typeface="Open Sans"/>
            </a:endParaRPr>
          </a:p>
          <a:p>
            <a:pPr marL="0" lvl="0" indent="0" algn="l" rtl="0">
              <a:spcBef>
                <a:spcPts val="0"/>
              </a:spcBef>
              <a:spcAft>
                <a:spcPts val="0"/>
              </a:spcAft>
              <a:buNone/>
            </a:pPr>
            <a:r>
              <a:rPr lang="en-GB" sz="1300">
                <a:solidFill>
                  <a:schemeClr val="dk2"/>
                </a:solidFill>
                <a:latin typeface="Open Sans"/>
                <a:ea typeface="Open Sans"/>
                <a:cs typeface="Open Sans"/>
                <a:sym typeface="Open Sans"/>
              </a:rPr>
              <a:t>Moody</a:t>
            </a:r>
            <a:endParaRPr sz="1300">
              <a:solidFill>
                <a:schemeClr val="dk2"/>
              </a:solidFill>
              <a:latin typeface="Open Sans"/>
              <a:ea typeface="Open Sans"/>
              <a:cs typeface="Open Sans"/>
              <a:sym typeface="Open Sans"/>
            </a:endParaRPr>
          </a:p>
          <a:p>
            <a:pPr marL="0" lvl="0" indent="0" algn="l" rtl="0">
              <a:spcBef>
                <a:spcPts val="0"/>
              </a:spcBef>
              <a:spcAft>
                <a:spcPts val="0"/>
              </a:spcAft>
              <a:buNone/>
            </a:pPr>
            <a:r>
              <a:rPr lang="en-GB" sz="1300">
                <a:solidFill>
                  <a:schemeClr val="dk2"/>
                </a:solidFill>
                <a:latin typeface="Open Sans"/>
                <a:ea typeface="Open Sans"/>
                <a:cs typeface="Open Sans"/>
                <a:sym typeface="Open Sans"/>
              </a:rPr>
              <a:t>Independent</a:t>
            </a:r>
            <a:endParaRPr sz="1300">
              <a:solidFill>
                <a:schemeClr val="dk2"/>
              </a:solidFill>
              <a:latin typeface="Open Sans"/>
              <a:ea typeface="Open Sans"/>
              <a:cs typeface="Open Sans"/>
              <a:sym typeface="Open Sans"/>
            </a:endParaRPr>
          </a:p>
          <a:p>
            <a:pPr marL="0" lvl="0" indent="0" algn="l" rtl="0">
              <a:spcBef>
                <a:spcPts val="0"/>
              </a:spcBef>
              <a:spcAft>
                <a:spcPts val="0"/>
              </a:spcAft>
              <a:buNone/>
            </a:pPr>
            <a:r>
              <a:rPr lang="en-GB" sz="1300">
                <a:solidFill>
                  <a:schemeClr val="dk2"/>
                </a:solidFill>
                <a:latin typeface="Open Sans"/>
                <a:ea typeface="Open Sans"/>
                <a:cs typeface="Open Sans"/>
                <a:sym typeface="Open Sans"/>
              </a:rPr>
              <a:t>Emotional</a:t>
            </a:r>
            <a:endParaRPr sz="1300">
              <a:solidFill>
                <a:schemeClr val="dk2"/>
              </a:solidFill>
              <a:latin typeface="Open Sans"/>
              <a:ea typeface="Open Sans"/>
              <a:cs typeface="Open Sans"/>
              <a:sym typeface="Open Sans"/>
            </a:endParaRPr>
          </a:p>
          <a:p>
            <a:pPr marL="0" lvl="0" indent="0" algn="l" rtl="0">
              <a:spcBef>
                <a:spcPts val="0"/>
              </a:spcBef>
              <a:spcAft>
                <a:spcPts val="0"/>
              </a:spcAft>
              <a:buNone/>
            </a:pPr>
            <a:r>
              <a:rPr lang="en-GB" sz="1300">
                <a:solidFill>
                  <a:schemeClr val="dk2"/>
                </a:solidFill>
                <a:latin typeface="Open Sans"/>
                <a:ea typeface="Open Sans"/>
                <a:cs typeface="Open Sans"/>
                <a:sym typeface="Open Sans"/>
              </a:rPr>
              <a:t>Reliable</a:t>
            </a:r>
            <a:endParaRPr sz="1300">
              <a:solidFill>
                <a:schemeClr val="dk2"/>
              </a:solidFill>
              <a:latin typeface="Open Sans"/>
              <a:ea typeface="Open Sans"/>
              <a:cs typeface="Open Sans"/>
              <a:sym typeface="Open Sans"/>
            </a:endParaRPr>
          </a:p>
          <a:p>
            <a:pPr marL="0" lvl="0" indent="0" algn="l" rtl="0">
              <a:spcBef>
                <a:spcPts val="0"/>
              </a:spcBef>
              <a:spcAft>
                <a:spcPts val="0"/>
              </a:spcAft>
              <a:buNone/>
            </a:pPr>
            <a:r>
              <a:rPr lang="en-GB" sz="1300">
                <a:solidFill>
                  <a:schemeClr val="dk2"/>
                </a:solidFill>
                <a:latin typeface="Open Sans"/>
                <a:ea typeface="Open Sans"/>
                <a:cs typeface="Open Sans"/>
                <a:sym typeface="Open Sans"/>
              </a:rPr>
              <a:t>Ambitious</a:t>
            </a:r>
            <a:endParaRPr sz="1300">
              <a:solidFill>
                <a:schemeClr val="dk2"/>
              </a:solidFill>
              <a:latin typeface="Open Sans"/>
              <a:ea typeface="Open Sans"/>
              <a:cs typeface="Open Sans"/>
              <a:sym typeface="Open Sans"/>
            </a:endParaRPr>
          </a:p>
          <a:p>
            <a:pPr marL="0" lvl="0" indent="0" algn="l" rtl="0">
              <a:spcBef>
                <a:spcPts val="0"/>
              </a:spcBef>
              <a:spcAft>
                <a:spcPts val="0"/>
              </a:spcAft>
              <a:buNone/>
            </a:pPr>
            <a:r>
              <a:rPr lang="en-GB" sz="1300">
                <a:solidFill>
                  <a:schemeClr val="dk2"/>
                </a:solidFill>
                <a:latin typeface="Open Sans"/>
                <a:ea typeface="Open Sans"/>
                <a:cs typeface="Open Sans"/>
                <a:sym typeface="Open Sans"/>
              </a:rPr>
              <a:t>Sociable</a:t>
            </a:r>
            <a:endParaRPr sz="1300">
              <a:solidFill>
                <a:schemeClr val="dk2"/>
              </a:solidFill>
              <a:latin typeface="Open Sans"/>
              <a:ea typeface="Open Sans"/>
              <a:cs typeface="Open Sans"/>
              <a:sym typeface="Open Sans"/>
            </a:endParaRPr>
          </a:p>
          <a:p>
            <a:pPr marL="0" lvl="0" indent="0" algn="l" rtl="0">
              <a:spcBef>
                <a:spcPts val="0"/>
              </a:spcBef>
              <a:spcAft>
                <a:spcPts val="0"/>
              </a:spcAft>
              <a:buNone/>
            </a:pPr>
            <a:r>
              <a:rPr lang="en-GB" sz="1300">
                <a:solidFill>
                  <a:schemeClr val="dk2"/>
                </a:solidFill>
                <a:latin typeface="Open Sans"/>
                <a:ea typeface="Open Sans"/>
                <a:cs typeface="Open Sans"/>
                <a:sym typeface="Open Sans"/>
              </a:rPr>
              <a:t>Anxious</a:t>
            </a:r>
            <a:endParaRPr sz="1300">
              <a:solidFill>
                <a:schemeClr val="dk2"/>
              </a:solidFill>
              <a:latin typeface="Open Sans"/>
              <a:ea typeface="Open Sans"/>
              <a:cs typeface="Open Sans"/>
              <a:sym typeface="Open Sans"/>
            </a:endParaRPr>
          </a:p>
          <a:p>
            <a:pPr marL="0" lvl="0" indent="0" algn="l" rtl="0">
              <a:spcBef>
                <a:spcPts val="0"/>
              </a:spcBef>
              <a:spcAft>
                <a:spcPts val="0"/>
              </a:spcAft>
              <a:buNone/>
            </a:pPr>
            <a:r>
              <a:rPr lang="en-GB" sz="1300">
                <a:solidFill>
                  <a:schemeClr val="dk2"/>
                </a:solidFill>
                <a:latin typeface="Open Sans"/>
                <a:ea typeface="Open Sans"/>
                <a:cs typeface="Open Sans"/>
                <a:sym typeface="Open Sans"/>
              </a:rPr>
              <a:t>Jealous</a:t>
            </a:r>
            <a:endParaRPr sz="1300">
              <a:solidFill>
                <a:schemeClr val="dk2"/>
              </a:solidFill>
              <a:latin typeface="Open Sans"/>
              <a:ea typeface="Open Sans"/>
              <a:cs typeface="Open Sans"/>
              <a:sym typeface="Open Sans"/>
            </a:endParaRPr>
          </a:p>
          <a:p>
            <a:pPr marL="0" lvl="0" indent="0" algn="l" rtl="0">
              <a:spcBef>
                <a:spcPts val="0"/>
              </a:spcBef>
              <a:spcAft>
                <a:spcPts val="0"/>
              </a:spcAft>
              <a:buNone/>
            </a:pPr>
            <a:r>
              <a:rPr lang="en-GB" sz="1300">
                <a:solidFill>
                  <a:schemeClr val="dk2"/>
                </a:solidFill>
                <a:latin typeface="Open Sans"/>
                <a:ea typeface="Open Sans"/>
                <a:cs typeface="Open Sans"/>
                <a:sym typeface="Open Sans"/>
              </a:rPr>
              <a:t>Sensitive</a:t>
            </a:r>
            <a:endParaRPr sz="1300">
              <a:solidFill>
                <a:schemeClr val="dk2"/>
              </a:solidFill>
              <a:latin typeface="Open Sans"/>
              <a:ea typeface="Open Sans"/>
              <a:cs typeface="Open Sans"/>
              <a:sym typeface="Open Sans"/>
            </a:endParaRPr>
          </a:p>
          <a:p>
            <a:pPr marL="0" lvl="0" indent="0" algn="l" rtl="0">
              <a:spcBef>
                <a:spcPts val="0"/>
              </a:spcBef>
              <a:spcAft>
                <a:spcPts val="0"/>
              </a:spcAft>
              <a:buNone/>
            </a:pPr>
            <a:endParaRPr sz="1300">
              <a:solidFill>
                <a:schemeClr val="dk2"/>
              </a:solidFill>
              <a:latin typeface="Open Sans"/>
              <a:ea typeface="Open Sans"/>
              <a:cs typeface="Open Sans"/>
              <a:sym typeface="Open San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2"/>
          <p:cNvSpPr txBox="1">
            <a:spLocks noGrp="1"/>
          </p:cNvSpPr>
          <p:nvPr>
            <p:ph type="body" idx="1"/>
          </p:nvPr>
        </p:nvSpPr>
        <p:spPr>
          <a:xfrm>
            <a:off x="311700" y="1266175"/>
            <a:ext cx="8110500" cy="3302700"/>
          </a:xfrm>
          <a:prstGeom prst="rect">
            <a:avLst/>
          </a:prstGeom>
        </p:spPr>
        <p:txBody>
          <a:bodyPr spcFirstLastPara="1" wrap="square" lIns="91425" tIns="91425" rIns="91425" bIns="91425" anchor="t" anchorCtr="0">
            <a:noAutofit/>
          </a:bodyPr>
          <a:lstStyle/>
          <a:p>
            <a:pPr marL="457200" lvl="0" indent="-298450" algn="l" rtl="0">
              <a:spcBef>
                <a:spcPts val="0"/>
              </a:spcBef>
              <a:spcAft>
                <a:spcPts val="0"/>
              </a:spcAft>
              <a:buSzPts val="1100"/>
              <a:buAutoNum type="arabicPeriod"/>
            </a:pPr>
            <a:r>
              <a:rPr lang="en-GB" sz="1100" i="1" u="sng"/>
              <a:t>_selfish_</a:t>
            </a:r>
            <a:r>
              <a:rPr lang="en-GB" sz="1100"/>
              <a:t> people think about themselves and not about other people.</a:t>
            </a:r>
            <a:endParaRPr sz="1100"/>
          </a:p>
          <a:p>
            <a:pPr marL="457200" lvl="0" indent="-298450" algn="l" rtl="0">
              <a:spcBef>
                <a:spcPts val="0"/>
              </a:spcBef>
              <a:spcAft>
                <a:spcPts val="0"/>
              </a:spcAft>
              <a:buSzPts val="1100"/>
              <a:buAutoNum type="arabicPeriod"/>
            </a:pPr>
            <a:r>
              <a:rPr lang="en-GB" sz="1100"/>
              <a:t>A </a:t>
            </a:r>
            <a:r>
              <a:rPr lang="en-GB" sz="1100">
                <a:highlight>
                  <a:schemeClr val="accent5"/>
                </a:highlight>
              </a:rPr>
              <a:t>competitive</a:t>
            </a:r>
            <a:r>
              <a:rPr lang="en-GB" sz="1100"/>
              <a:t> person always wants to win.</a:t>
            </a:r>
            <a:endParaRPr sz="1100"/>
          </a:p>
          <a:p>
            <a:pPr marL="457200" lvl="0" indent="-298450" algn="l" rtl="0">
              <a:spcBef>
                <a:spcPts val="0"/>
              </a:spcBef>
              <a:spcAft>
                <a:spcPts val="0"/>
              </a:spcAft>
              <a:buSzPts val="1100"/>
              <a:buAutoNum type="arabicPeriod"/>
            </a:pPr>
            <a:r>
              <a:rPr lang="en-GB" sz="1100">
                <a:highlight>
                  <a:schemeClr val="accent5"/>
                </a:highlight>
              </a:rPr>
              <a:t>spoilt</a:t>
            </a:r>
            <a:r>
              <a:rPr lang="en-GB" sz="1100"/>
              <a:t> children behave badly because they are given everything they want.</a:t>
            </a:r>
            <a:endParaRPr sz="1100"/>
          </a:p>
          <a:p>
            <a:pPr marL="457200" lvl="0" indent="-298450" algn="l" rtl="0">
              <a:spcBef>
                <a:spcPts val="0"/>
              </a:spcBef>
              <a:spcAft>
                <a:spcPts val="0"/>
              </a:spcAft>
              <a:buSzPts val="1100"/>
              <a:buAutoNum type="arabicPeriod"/>
            </a:pPr>
            <a:r>
              <a:rPr lang="en-GB" sz="1100"/>
              <a:t>An </a:t>
            </a:r>
            <a:r>
              <a:rPr lang="en-GB" sz="1100">
                <a:highlight>
                  <a:schemeClr val="accent5"/>
                </a:highlight>
              </a:rPr>
              <a:t>aggressive</a:t>
            </a:r>
            <a:r>
              <a:rPr lang="en-GB" sz="1100"/>
              <a:t> person gets angry quickly and likes fighting and arguing.</a:t>
            </a:r>
            <a:endParaRPr sz="1100"/>
          </a:p>
          <a:p>
            <a:pPr marL="457200" lvl="0" indent="-298450" algn="l" rtl="0">
              <a:spcBef>
                <a:spcPts val="0"/>
              </a:spcBef>
              <a:spcAft>
                <a:spcPts val="0"/>
              </a:spcAft>
              <a:buSzPts val="1100"/>
              <a:buAutoNum type="arabicPeriod"/>
            </a:pPr>
            <a:r>
              <a:rPr lang="en-GB" sz="1100">
                <a:highlight>
                  <a:schemeClr val="accent5"/>
                </a:highlight>
              </a:rPr>
              <a:t>charming</a:t>
            </a:r>
            <a:r>
              <a:rPr lang="en-GB" sz="1100"/>
              <a:t> people have an attractive personality and make people like them.</a:t>
            </a:r>
            <a:endParaRPr sz="1100"/>
          </a:p>
          <a:p>
            <a:pPr marL="457200" lvl="0" indent="-298450" algn="l" rtl="0">
              <a:spcBef>
                <a:spcPts val="0"/>
              </a:spcBef>
              <a:spcAft>
                <a:spcPts val="0"/>
              </a:spcAft>
              <a:buSzPts val="1100"/>
              <a:buAutoNum type="arabicPeriod"/>
            </a:pPr>
            <a:r>
              <a:rPr lang="en-GB" sz="1100"/>
              <a:t>A </a:t>
            </a:r>
            <a:r>
              <a:rPr lang="en-GB" sz="1100">
                <a:highlight>
                  <a:schemeClr val="accent5"/>
                </a:highlight>
              </a:rPr>
              <a:t>sensible</a:t>
            </a:r>
            <a:r>
              <a:rPr lang="en-GB" sz="1100"/>
              <a:t> person has common sense and is practical.</a:t>
            </a:r>
            <a:endParaRPr sz="1100"/>
          </a:p>
          <a:p>
            <a:pPr marL="457200" lvl="0" indent="-298450" algn="l" rtl="0">
              <a:spcBef>
                <a:spcPts val="0"/>
              </a:spcBef>
              <a:spcAft>
                <a:spcPts val="0"/>
              </a:spcAft>
              <a:buSzPts val="1100"/>
              <a:buAutoNum type="arabicPeriod"/>
            </a:pPr>
            <a:r>
              <a:rPr lang="en-GB" sz="1100"/>
              <a:t>A </a:t>
            </a:r>
            <a:r>
              <a:rPr lang="en-GB" sz="1100">
                <a:highlight>
                  <a:schemeClr val="accent5"/>
                </a:highlight>
              </a:rPr>
              <a:t>sociable</a:t>
            </a:r>
            <a:r>
              <a:rPr lang="en-GB" sz="1100"/>
              <a:t> person is friendly and enjoys being with other people.</a:t>
            </a:r>
            <a:endParaRPr sz="1100"/>
          </a:p>
          <a:p>
            <a:pPr marL="457200" lvl="0" indent="-298450" algn="l" rtl="0">
              <a:spcBef>
                <a:spcPts val="0"/>
              </a:spcBef>
              <a:spcAft>
                <a:spcPts val="0"/>
              </a:spcAft>
              <a:buSzPts val="1100"/>
              <a:buAutoNum type="arabicPeriod"/>
            </a:pPr>
            <a:r>
              <a:rPr lang="en-GB" sz="1100">
                <a:highlight>
                  <a:schemeClr val="accent5"/>
                </a:highlight>
              </a:rPr>
              <a:t>anxious</a:t>
            </a:r>
            <a:r>
              <a:rPr lang="en-GB" sz="1100"/>
              <a:t> people are often worried or stressed.</a:t>
            </a:r>
            <a:endParaRPr sz="1100"/>
          </a:p>
          <a:p>
            <a:pPr marL="457200" lvl="0" indent="-298450" algn="l" rtl="0">
              <a:spcBef>
                <a:spcPts val="0"/>
              </a:spcBef>
              <a:spcAft>
                <a:spcPts val="0"/>
              </a:spcAft>
              <a:buSzPts val="1100"/>
              <a:buAutoNum type="arabicPeriod"/>
            </a:pPr>
            <a:r>
              <a:rPr lang="en-GB" sz="1100"/>
              <a:t>A </a:t>
            </a:r>
            <a:r>
              <a:rPr lang="en-GB" sz="1100">
                <a:highlight>
                  <a:schemeClr val="accent5"/>
                </a:highlight>
              </a:rPr>
              <a:t>moody</a:t>
            </a:r>
            <a:r>
              <a:rPr lang="en-GB" sz="1100"/>
              <a:t> person is happy one minute and sad the next, and is often bad-tempered.</a:t>
            </a:r>
            <a:endParaRPr sz="1100"/>
          </a:p>
          <a:p>
            <a:pPr marL="457200" lvl="0" indent="-298450" algn="l" rtl="0">
              <a:spcBef>
                <a:spcPts val="0"/>
              </a:spcBef>
              <a:spcAft>
                <a:spcPts val="0"/>
              </a:spcAft>
              <a:buSzPts val="1100"/>
              <a:buAutoNum type="arabicPeriod"/>
            </a:pPr>
            <a:r>
              <a:rPr lang="en-GB" sz="1100">
                <a:highlight>
                  <a:schemeClr val="accent5"/>
                </a:highlight>
              </a:rPr>
              <a:t>independent</a:t>
            </a:r>
            <a:r>
              <a:rPr lang="en-GB" sz="1100"/>
              <a:t> people like doing things on their own, without help.</a:t>
            </a:r>
            <a:endParaRPr sz="1100"/>
          </a:p>
          <a:p>
            <a:pPr marL="457200" lvl="0" indent="-298450" algn="l" rtl="0">
              <a:spcBef>
                <a:spcPts val="0"/>
              </a:spcBef>
              <a:spcAft>
                <a:spcPts val="0"/>
              </a:spcAft>
              <a:buSzPts val="1100"/>
              <a:buAutoNum type="arabicPeriod"/>
            </a:pPr>
            <a:r>
              <a:rPr lang="en-GB" sz="1100"/>
              <a:t>A </a:t>
            </a:r>
            <a:r>
              <a:rPr lang="en-GB" sz="1100">
                <a:highlight>
                  <a:schemeClr val="accent5"/>
                </a:highlight>
              </a:rPr>
              <a:t>bossy</a:t>
            </a:r>
            <a:r>
              <a:rPr lang="en-GB" sz="1100"/>
              <a:t> person likes giving orders to other people.</a:t>
            </a:r>
            <a:endParaRPr sz="1100"/>
          </a:p>
          <a:p>
            <a:pPr marL="457200" lvl="0" indent="-298450" algn="l" rtl="0">
              <a:spcBef>
                <a:spcPts val="0"/>
              </a:spcBef>
              <a:spcAft>
                <a:spcPts val="0"/>
              </a:spcAft>
              <a:buSzPts val="1100"/>
              <a:buAutoNum type="arabicPeriod"/>
            </a:pPr>
            <a:r>
              <a:rPr lang="en-GB" sz="1100"/>
              <a:t>An </a:t>
            </a:r>
            <a:r>
              <a:rPr lang="en-GB" sz="1100">
                <a:highlight>
                  <a:schemeClr val="accent5"/>
                </a:highlight>
              </a:rPr>
              <a:t>affectionate</a:t>
            </a:r>
            <a:r>
              <a:rPr lang="en-GB" sz="1100"/>
              <a:t> person shows that they love or like people very much.</a:t>
            </a:r>
            <a:endParaRPr sz="1100"/>
          </a:p>
          <a:p>
            <a:pPr marL="457200" lvl="0" indent="-298450" algn="l" rtl="0">
              <a:spcBef>
                <a:spcPts val="0"/>
              </a:spcBef>
              <a:spcAft>
                <a:spcPts val="0"/>
              </a:spcAft>
              <a:buSzPts val="1100"/>
              <a:buAutoNum type="arabicPeriod"/>
            </a:pPr>
            <a:r>
              <a:rPr lang="en-GB" sz="1100"/>
              <a:t>A </a:t>
            </a:r>
            <a:r>
              <a:rPr lang="en-GB" sz="1100">
                <a:highlight>
                  <a:schemeClr val="accent5"/>
                </a:highlight>
              </a:rPr>
              <a:t>jealous</a:t>
            </a:r>
            <a:r>
              <a:rPr lang="en-GB" sz="1100"/>
              <a:t> person wants what other people have.</a:t>
            </a:r>
            <a:endParaRPr sz="1100"/>
          </a:p>
          <a:p>
            <a:pPr marL="457200" lvl="0" indent="-298450" algn="l" rtl="0">
              <a:spcBef>
                <a:spcPts val="0"/>
              </a:spcBef>
              <a:spcAft>
                <a:spcPts val="0"/>
              </a:spcAft>
              <a:buSzPts val="1100"/>
              <a:buAutoNum type="arabicPeriod"/>
            </a:pPr>
            <a:r>
              <a:rPr lang="en-GB" sz="1100"/>
              <a:t>A </a:t>
            </a:r>
            <a:r>
              <a:rPr lang="en-GB" sz="1100">
                <a:highlight>
                  <a:schemeClr val="accent5"/>
                </a:highlight>
              </a:rPr>
              <a:t>sensitive</a:t>
            </a:r>
            <a:r>
              <a:rPr lang="en-GB" sz="1100"/>
              <a:t> person can be easily upset.</a:t>
            </a:r>
            <a:endParaRPr sz="1100"/>
          </a:p>
          <a:p>
            <a:pPr marL="457200" lvl="0" indent="-298450" algn="l" rtl="0">
              <a:spcBef>
                <a:spcPts val="0"/>
              </a:spcBef>
              <a:spcAft>
                <a:spcPts val="0"/>
              </a:spcAft>
              <a:buSzPts val="1100"/>
              <a:buAutoNum type="arabicPeriod"/>
            </a:pPr>
            <a:r>
              <a:rPr lang="en-GB" sz="1100"/>
              <a:t>An </a:t>
            </a:r>
            <a:r>
              <a:rPr lang="en-GB" sz="1100">
                <a:highlight>
                  <a:schemeClr val="accent5"/>
                </a:highlight>
              </a:rPr>
              <a:t>ambitious</a:t>
            </a:r>
            <a:r>
              <a:rPr lang="en-GB" sz="1100"/>
              <a:t> person wants to be successful in life.</a:t>
            </a:r>
            <a:endParaRPr sz="1100"/>
          </a:p>
          <a:p>
            <a:pPr marL="457200" lvl="0" indent="-298450" algn="l" rtl="0">
              <a:spcBef>
                <a:spcPts val="0"/>
              </a:spcBef>
              <a:spcAft>
                <a:spcPts val="0"/>
              </a:spcAft>
              <a:buSzPts val="1100"/>
              <a:buAutoNum type="arabicPeriod"/>
            </a:pPr>
            <a:r>
              <a:rPr lang="en-GB" sz="1100"/>
              <a:t>A </a:t>
            </a:r>
            <a:r>
              <a:rPr lang="en-GB" sz="1100">
                <a:highlight>
                  <a:schemeClr val="accent5"/>
                </a:highlight>
              </a:rPr>
              <a:t>reliable</a:t>
            </a:r>
            <a:r>
              <a:rPr lang="en-GB" sz="1100"/>
              <a:t> person is someone you can trust.</a:t>
            </a:r>
            <a:endParaRPr sz="1100"/>
          </a:p>
          <a:p>
            <a:pPr marL="457200" lvl="0" indent="-298450" algn="l" rtl="0">
              <a:spcBef>
                <a:spcPts val="0"/>
              </a:spcBef>
              <a:spcAft>
                <a:spcPts val="0"/>
              </a:spcAft>
              <a:buSzPts val="1100"/>
              <a:buAutoNum type="arabicPeriod"/>
            </a:pPr>
            <a:r>
              <a:rPr lang="en-GB" sz="1100"/>
              <a:t>A </a:t>
            </a:r>
            <a:r>
              <a:rPr lang="en-GB" sz="1100">
                <a:highlight>
                  <a:schemeClr val="accent5"/>
                </a:highlight>
              </a:rPr>
              <a:t>rebellious</a:t>
            </a:r>
            <a:r>
              <a:rPr lang="en-GB" sz="1100"/>
              <a:t> person doesn’t like obeying rules.</a:t>
            </a:r>
            <a:endParaRPr sz="1100"/>
          </a:p>
          <a:p>
            <a:pPr marL="457200" lvl="0" indent="-298450" algn="l" rtl="0">
              <a:spcBef>
                <a:spcPts val="0"/>
              </a:spcBef>
              <a:spcAft>
                <a:spcPts val="0"/>
              </a:spcAft>
              <a:buSzPts val="1100"/>
              <a:buAutoNum type="arabicPeriod"/>
            </a:pPr>
            <a:r>
              <a:rPr lang="en-GB" sz="1100"/>
              <a:t>A </a:t>
            </a:r>
            <a:r>
              <a:rPr lang="en-GB" sz="1100">
                <a:highlight>
                  <a:schemeClr val="accent5"/>
                </a:highlight>
              </a:rPr>
              <a:t>stubborn</a:t>
            </a:r>
            <a:r>
              <a:rPr lang="en-GB" sz="1100"/>
              <a:t> person never changes his or her opinion about something.</a:t>
            </a:r>
            <a:endParaRPr sz="1100"/>
          </a:p>
        </p:txBody>
      </p:sp>
      <p:sp>
        <p:nvSpPr>
          <p:cNvPr id="141" name="Google Shape;141;p22"/>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answers...</a:t>
            </a:r>
            <a:endParaRPr/>
          </a:p>
        </p:txBody>
      </p:sp>
      <p:sp>
        <p:nvSpPr>
          <p:cNvPr id="142" name="Google Shape;142;p22">
            <a:hlinkClick r:id="rId3" action="ppaction://hlinkfile"/>
          </p:cNvPr>
          <p:cNvSpPr txBox="1"/>
          <p:nvPr/>
        </p:nvSpPr>
        <p:spPr>
          <a:xfrm>
            <a:off x="7167725" y="2610550"/>
            <a:ext cx="1798500" cy="2234400"/>
          </a:xfrm>
          <a:prstGeom prst="rect">
            <a:avLst/>
          </a:prstGeom>
          <a:solidFill>
            <a:schemeClr val="dk1"/>
          </a:solid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dirty="0">
              <a:solidFill>
                <a:schemeClr val="dk2"/>
              </a:solidFill>
              <a:latin typeface="Open Sans"/>
              <a:ea typeface="Open Sans"/>
              <a:cs typeface="Open Sans"/>
              <a:sym typeface="Open Sans"/>
            </a:endParaRPr>
          </a:p>
          <a:p>
            <a:pPr marL="0" lvl="0" indent="0" algn="l" rtl="0">
              <a:spcBef>
                <a:spcPts val="0"/>
              </a:spcBef>
              <a:spcAft>
                <a:spcPts val="0"/>
              </a:spcAft>
              <a:buNone/>
            </a:pPr>
            <a:r>
              <a:rPr lang="en-GB" dirty="0">
                <a:solidFill>
                  <a:schemeClr val="dk2"/>
                </a:solidFill>
                <a:latin typeface="Open Sans"/>
                <a:ea typeface="Open Sans"/>
                <a:cs typeface="Open Sans"/>
                <a:sym typeface="Open Sans"/>
              </a:rPr>
              <a:t>Listen to the recording. Pause after each one and practice saying the adjective.</a:t>
            </a:r>
            <a:endParaRPr dirty="0">
              <a:solidFill>
                <a:schemeClr val="dk2"/>
              </a:solidFill>
              <a:latin typeface="Open Sans"/>
              <a:ea typeface="Open Sans"/>
              <a:cs typeface="Open Sans"/>
              <a:sym typeface="Open Sans"/>
            </a:endParaRPr>
          </a:p>
        </p:txBody>
      </p:sp>
      <p:pic>
        <p:nvPicPr>
          <p:cNvPr id="143" name="Google Shape;143;p22" title="Family Life_What are they like.mp3">
            <a:hlinkClick r:id="rId3" action="ppaction://hlinkfile"/>
          </p:cNvPr>
          <p:cNvPicPr preferRelativeResize="0"/>
          <p:nvPr/>
        </p:nvPicPr>
        <p:blipFill>
          <a:blip r:embed="rId4">
            <a:alphaModFix/>
          </a:blip>
          <a:stretch>
            <a:fillRect/>
          </a:stretch>
        </p:blipFill>
        <p:spPr>
          <a:xfrm>
            <a:off x="8360825" y="4279575"/>
            <a:ext cx="401075" cy="401075"/>
          </a:xfrm>
          <a:prstGeom prst="rect">
            <a:avLst/>
          </a:prstGeom>
          <a:noFill/>
          <a:ln>
            <a:noFill/>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3"/>
          <p:cNvSpPr txBox="1">
            <a:spLocks noGrp="1"/>
          </p:cNvSpPr>
          <p:nvPr>
            <p:ph type="body" idx="1"/>
          </p:nvPr>
        </p:nvSpPr>
        <p:spPr>
          <a:xfrm>
            <a:off x="311699" y="1266175"/>
            <a:ext cx="6326167" cy="229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Adjective			Opposite</a:t>
            </a:r>
            <a:endParaRPr dirty="0"/>
          </a:p>
          <a:p>
            <a:pPr marL="457200" lvl="0" indent="-317500" algn="l" rtl="0">
              <a:spcBef>
                <a:spcPts val="1600"/>
              </a:spcBef>
              <a:spcAft>
                <a:spcPts val="0"/>
              </a:spcAft>
              <a:buSzPts val="1400"/>
              <a:buAutoNum type="arabicPeriod"/>
            </a:pPr>
            <a:r>
              <a:rPr lang="en-GB" dirty="0"/>
              <a:t>Clever		______________</a:t>
            </a:r>
            <a:endParaRPr dirty="0"/>
          </a:p>
          <a:p>
            <a:pPr marL="457200" lvl="0" indent="-317500" algn="l" rtl="0">
              <a:spcBef>
                <a:spcPts val="0"/>
              </a:spcBef>
              <a:spcAft>
                <a:spcPts val="0"/>
              </a:spcAft>
              <a:buSzPts val="1400"/>
              <a:buAutoNum type="arabicPeriod"/>
            </a:pPr>
            <a:r>
              <a:rPr lang="en-GB" dirty="0"/>
              <a:t>Generous		______________</a:t>
            </a:r>
            <a:endParaRPr dirty="0"/>
          </a:p>
          <a:p>
            <a:pPr marL="457200" lvl="0" indent="-317500" algn="l" rtl="0">
              <a:spcBef>
                <a:spcPts val="0"/>
              </a:spcBef>
              <a:spcAft>
                <a:spcPts val="0"/>
              </a:spcAft>
              <a:buSzPts val="1400"/>
              <a:buAutoNum type="arabicPeriod"/>
            </a:pPr>
            <a:r>
              <a:rPr lang="en-GB" dirty="0"/>
              <a:t>Insecure		______________</a:t>
            </a:r>
            <a:endParaRPr dirty="0"/>
          </a:p>
          <a:p>
            <a:pPr marL="457200" lvl="0" indent="-317500" algn="l" rtl="0">
              <a:spcBef>
                <a:spcPts val="0"/>
              </a:spcBef>
              <a:spcAft>
                <a:spcPts val="0"/>
              </a:spcAft>
              <a:buSzPts val="1400"/>
              <a:buAutoNum type="arabicPeriod"/>
            </a:pPr>
            <a:r>
              <a:rPr lang="en-GB" dirty="0"/>
              <a:t>Lazy			______________</a:t>
            </a:r>
            <a:endParaRPr dirty="0"/>
          </a:p>
          <a:p>
            <a:pPr marL="457200" lvl="0" indent="-317500" algn="l" rtl="0">
              <a:spcBef>
                <a:spcPts val="0"/>
              </a:spcBef>
              <a:spcAft>
                <a:spcPts val="0"/>
              </a:spcAft>
              <a:buSzPts val="1400"/>
              <a:buAutoNum type="arabicPeriod"/>
            </a:pPr>
            <a:r>
              <a:rPr lang="en-GB" dirty="0"/>
              <a:t>Quiet			______________</a:t>
            </a:r>
            <a:endParaRPr dirty="0"/>
          </a:p>
          <a:p>
            <a:pPr marL="457200" lvl="0" indent="-317500" algn="l" rtl="0">
              <a:spcBef>
                <a:spcPts val="0"/>
              </a:spcBef>
              <a:spcAft>
                <a:spcPts val="0"/>
              </a:spcAft>
              <a:buSzPts val="1400"/>
              <a:buAutoNum type="arabicPeriod"/>
            </a:pPr>
            <a:r>
              <a:rPr lang="en-GB" dirty="0"/>
              <a:t>Shy			______________</a:t>
            </a:r>
            <a:endParaRPr dirty="0"/>
          </a:p>
        </p:txBody>
      </p:sp>
      <p:sp>
        <p:nvSpPr>
          <p:cNvPr id="149" name="Google Shape;149;p23"/>
          <p:cNvSpPr txBox="1">
            <a:spLocks noGrp="1"/>
          </p:cNvSpPr>
          <p:nvPr>
            <p:ph type="body" idx="2"/>
          </p:nvPr>
        </p:nvSpPr>
        <p:spPr>
          <a:xfrm>
            <a:off x="311700" y="3683400"/>
            <a:ext cx="8520600" cy="885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a:p>
            <a:pPr marL="0" lvl="0" indent="0" algn="l" rtl="0">
              <a:spcBef>
                <a:spcPts val="1600"/>
              </a:spcBef>
              <a:spcAft>
                <a:spcPts val="1600"/>
              </a:spcAft>
              <a:buNone/>
            </a:pPr>
            <a:r>
              <a:rPr lang="en-GB" dirty="0"/>
              <a:t>Listen and check your answers. </a:t>
            </a:r>
            <a:endParaRPr dirty="0"/>
          </a:p>
        </p:txBody>
      </p:sp>
      <p:pic>
        <p:nvPicPr>
          <p:cNvPr id="150" name="Google Shape;150;p23" title="Family Life_Opposites.mp3">
            <a:hlinkClick r:id="rId3" action="ppaction://hlinkfile"/>
          </p:cNvPr>
          <p:cNvPicPr preferRelativeResize="0"/>
          <p:nvPr/>
        </p:nvPicPr>
        <p:blipFill>
          <a:blip r:embed="rId4">
            <a:alphaModFix/>
          </a:blip>
          <a:stretch>
            <a:fillRect/>
          </a:stretch>
        </p:blipFill>
        <p:spPr>
          <a:xfrm>
            <a:off x="3370375" y="3992975"/>
            <a:ext cx="457200" cy="457200"/>
          </a:xfrm>
          <a:prstGeom prst="rect">
            <a:avLst/>
          </a:prstGeom>
          <a:noFill/>
          <a:ln>
            <a:noFill/>
          </a:ln>
        </p:spPr>
      </p:pic>
      <p:sp>
        <p:nvSpPr>
          <p:cNvPr id="151" name="Google Shape;151;p23"/>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400" b="0">
                <a:solidFill>
                  <a:schemeClr val="dk2"/>
                </a:solidFill>
                <a:latin typeface="Open Sans"/>
                <a:ea typeface="Open Sans"/>
                <a:cs typeface="Open Sans"/>
                <a:sym typeface="Open Sans"/>
              </a:rPr>
              <a:t>Read the adjectives below. Write their opposite in the space.</a:t>
            </a:r>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24"/>
          <p:cNvSpPr txBox="1">
            <a:spLocks noGrp="1"/>
          </p:cNvSpPr>
          <p:nvPr>
            <p:ph type="body" idx="1"/>
          </p:nvPr>
        </p:nvSpPr>
        <p:spPr>
          <a:xfrm>
            <a:off x="311699" y="1266175"/>
            <a:ext cx="5693989" cy="229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dirty="0"/>
              <a:t>Adjective			Opposite</a:t>
            </a:r>
            <a:endParaRPr b="1" dirty="0"/>
          </a:p>
          <a:p>
            <a:pPr marL="457200" lvl="0" indent="-317500" algn="l" rtl="0">
              <a:spcBef>
                <a:spcPts val="1600"/>
              </a:spcBef>
              <a:spcAft>
                <a:spcPts val="0"/>
              </a:spcAft>
              <a:buSzPts val="1400"/>
              <a:buAutoNum type="arabicPeriod"/>
            </a:pPr>
            <a:r>
              <a:rPr lang="en-GB" dirty="0"/>
              <a:t>Clever		stupid</a:t>
            </a:r>
            <a:endParaRPr dirty="0"/>
          </a:p>
          <a:p>
            <a:pPr marL="457200" lvl="0" indent="-317500" algn="l" rtl="0">
              <a:spcBef>
                <a:spcPts val="0"/>
              </a:spcBef>
              <a:spcAft>
                <a:spcPts val="0"/>
              </a:spcAft>
              <a:buSzPts val="1400"/>
              <a:buAutoNum type="arabicPeriod"/>
            </a:pPr>
            <a:r>
              <a:rPr lang="en-GB" dirty="0"/>
              <a:t>Generous		mean</a:t>
            </a:r>
            <a:endParaRPr dirty="0"/>
          </a:p>
          <a:p>
            <a:pPr marL="457200" lvl="0" indent="-317500" algn="l" rtl="0">
              <a:spcBef>
                <a:spcPts val="0"/>
              </a:spcBef>
              <a:spcAft>
                <a:spcPts val="0"/>
              </a:spcAft>
              <a:buSzPts val="1400"/>
              <a:buAutoNum type="arabicPeriod"/>
            </a:pPr>
            <a:r>
              <a:rPr lang="en-GB" dirty="0"/>
              <a:t>Insecure		self-confident</a:t>
            </a:r>
            <a:endParaRPr dirty="0"/>
          </a:p>
          <a:p>
            <a:pPr marL="457200" lvl="0" indent="-317500" algn="l" rtl="0">
              <a:spcBef>
                <a:spcPts val="0"/>
              </a:spcBef>
              <a:spcAft>
                <a:spcPts val="0"/>
              </a:spcAft>
              <a:buSzPts val="1400"/>
              <a:buAutoNum type="arabicPeriod"/>
            </a:pPr>
            <a:r>
              <a:rPr lang="en-GB" dirty="0"/>
              <a:t>Lazy			hard-working</a:t>
            </a:r>
            <a:endParaRPr dirty="0"/>
          </a:p>
          <a:p>
            <a:pPr marL="457200" lvl="0" indent="-317500" algn="l" rtl="0">
              <a:spcBef>
                <a:spcPts val="0"/>
              </a:spcBef>
              <a:spcAft>
                <a:spcPts val="0"/>
              </a:spcAft>
              <a:buSzPts val="1400"/>
              <a:buAutoNum type="arabicPeriod"/>
            </a:pPr>
            <a:r>
              <a:rPr lang="en-GB" dirty="0"/>
              <a:t>Quiet			talkative</a:t>
            </a:r>
            <a:endParaRPr dirty="0"/>
          </a:p>
          <a:p>
            <a:pPr marL="457200" lvl="0" indent="-317500" algn="l" rtl="0">
              <a:spcBef>
                <a:spcPts val="0"/>
              </a:spcBef>
              <a:spcAft>
                <a:spcPts val="0"/>
              </a:spcAft>
              <a:buSzPts val="1400"/>
              <a:buAutoNum type="arabicPeriod"/>
            </a:pPr>
            <a:r>
              <a:rPr lang="en-GB" dirty="0"/>
              <a:t>Shy			outgoing</a:t>
            </a:r>
            <a:endParaRPr dirty="0"/>
          </a:p>
        </p:txBody>
      </p:sp>
      <p:sp>
        <p:nvSpPr>
          <p:cNvPr id="157" name="Google Shape;157;p24"/>
          <p:cNvSpPr txBox="1">
            <a:spLocks noGrp="1"/>
          </p:cNvSpPr>
          <p:nvPr>
            <p:ph type="body" idx="2"/>
          </p:nvPr>
        </p:nvSpPr>
        <p:spPr>
          <a:xfrm>
            <a:off x="311700" y="3683400"/>
            <a:ext cx="8520600" cy="885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1600"/>
              </a:spcBef>
              <a:spcAft>
                <a:spcPts val="1600"/>
              </a:spcAft>
              <a:buNone/>
            </a:pPr>
            <a:endParaRPr/>
          </a:p>
        </p:txBody>
      </p:sp>
      <p:pic>
        <p:nvPicPr>
          <p:cNvPr id="158" name="Google Shape;158;p24" title="Family Life_Opposites.mp3">
            <a:hlinkClick r:id="rId3" action="ppaction://hlinkfile"/>
          </p:cNvPr>
          <p:cNvPicPr preferRelativeResize="0"/>
          <p:nvPr/>
        </p:nvPicPr>
        <p:blipFill>
          <a:blip r:embed="rId4">
            <a:alphaModFix/>
          </a:blip>
          <a:stretch>
            <a:fillRect/>
          </a:stretch>
        </p:blipFill>
        <p:spPr>
          <a:xfrm>
            <a:off x="4259400" y="4035325"/>
            <a:ext cx="457200" cy="457200"/>
          </a:xfrm>
          <a:prstGeom prst="rect">
            <a:avLst/>
          </a:prstGeom>
          <a:noFill/>
          <a:ln>
            <a:noFill/>
          </a:ln>
        </p:spPr>
      </p:pic>
      <p:sp>
        <p:nvSpPr>
          <p:cNvPr id="159" name="Google Shape;159;p24"/>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answers...</a:t>
            </a:r>
            <a:endParaRPr/>
          </a:p>
        </p:txBody>
      </p:sp>
      <p:sp>
        <p:nvSpPr>
          <p:cNvPr id="160" name="Google Shape;160;p24"/>
          <p:cNvSpPr txBox="1">
            <a:spLocks noGrp="1"/>
          </p:cNvSpPr>
          <p:nvPr>
            <p:ph type="body" idx="2"/>
          </p:nvPr>
        </p:nvSpPr>
        <p:spPr>
          <a:xfrm>
            <a:off x="311700" y="3683400"/>
            <a:ext cx="8520600" cy="885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hlinkClick r:id="rId3" action="ppaction://hlinkfile"/>
            </a:endParaRPr>
          </a:p>
          <a:p>
            <a:pPr marL="0" lvl="0" indent="0" algn="l" rtl="0">
              <a:spcBef>
                <a:spcPts val="1600"/>
              </a:spcBef>
              <a:spcAft>
                <a:spcPts val="1600"/>
              </a:spcAft>
              <a:buNone/>
            </a:pPr>
            <a:r>
              <a:rPr lang="en-GB" dirty="0">
                <a:hlinkClick r:id="rId3" action="ppaction://hlinkfile"/>
              </a:rPr>
              <a:t>Listen again and practice saying the words.</a:t>
            </a:r>
            <a:endParaRPr dirty="0">
              <a:hlinkClick r:id="rId3" action="ppaction://hlinkfile"/>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25"/>
          <p:cNvSpPr txBox="1">
            <a:spLocks noGrp="1"/>
          </p:cNvSpPr>
          <p:nvPr>
            <p:ph type="body" idx="2"/>
          </p:nvPr>
        </p:nvSpPr>
        <p:spPr>
          <a:xfrm>
            <a:off x="4853875" y="1266175"/>
            <a:ext cx="3999900" cy="3302700"/>
          </a:xfrm>
          <a:prstGeom prst="rect">
            <a:avLst/>
          </a:prstGeom>
          <a:solidFill>
            <a:srgbClr val="F3F3F3"/>
          </a:solidFill>
        </p:spPr>
        <p:txBody>
          <a:bodyPr spcFirstLastPara="1" wrap="square" lIns="91425" tIns="91425" rIns="91425" bIns="91425" anchor="t" anchorCtr="0">
            <a:noAutofit/>
          </a:bodyPr>
          <a:lstStyle/>
          <a:p>
            <a:pPr marL="0" lvl="0" indent="0" algn="ctr" rtl="0">
              <a:spcBef>
                <a:spcPts val="0"/>
              </a:spcBef>
              <a:spcAft>
                <a:spcPts val="1600"/>
              </a:spcAft>
              <a:buNone/>
            </a:pPr>
            <a:r>
              <a:rPr lang="en-GB" sz="2000" b="1">
                <a:solidFill>
                  <a:schemeClr val="accent5"/>
                </a:solidFill>
                <a:latin typeface="PT Sans Narrow"/>
                <a:ea typeface="PT Sans Narrow"/>
                <a:cs typeface="PT Sans Narrow"/>
                <a:sym typeface="PT Sans Narrow"/>
              </a:rPr>
              <a:t>Negative</a:t>
            </a:r>
            <a:endParaRPr sz="2000" b="1">
              <a:solidFill>
                <a:schemeClr val="accent5"/>
              </a:solidFill>
              <a:latin typeface="PT Sans Narrow"/>
              <a:ea typeface="PT Sans Narrow"/>
              <a:cs typeface="PT Sans Narrow"/>
              <a:sym typeface="PT Sans Narrow"/>
            </a:endParaRPr>
          </a:p>
        </p:txBody>
      </p:sp>
      <p:sp>
        <p:nvSpPr>
          <p:cNvPr id="166" name="Google Shape;166;p25"/>
          <p:cNvSpPr txBox="1">
            <a:spLocks noGrp="1"/>
          </p:cNvSpPr>
          <p:nvPr>
            <p:ph type="body" idx="1"/>
          </p:nvPr>
        </p:nvSpPr>
        <p:spPr>
          <a:xfrm>
            <a:off x="311700" y="1266175"/>
            <a:ext cx="3999900" cy="3302700"/>
          </a:xfrm>
          <a:prstGeom prst="rect">
            <a:avLst/>
          </a:prstGeom>
          <a:solidFill>
            <a:srgbClr val="F3F3F3"/>
          </a:solidFill>
        </p:spPr>
        <p:txBody>
          <a:bodyPr spcFirstLastPara="1" wrap="square" lIns="91425" tIns="91425" rIns="91425" bIns="91425" anchor="t" anchorCtr="0">
            <a:noAutofit/>
          </a:bodyPr>
          <a:lstStyle/>
          <a:p>
            <a:pPr marL="0" lvl="0" indent="0" algn="ctr" rtl="0">
              <a:spcBef>
                <a:spcPts val="0"/>
              </a:spcBef>
              <a:spcAft>
                <a:spcPts val="1600"/>
              </a:spcAft>
              <a:buNone/>
            </a:pPr>
            <a:r>
              <a:rPr lang="en-GB" sz="2000" b="1">
                <a:solidFill>
                  <a:schemeClr val="accent2"/>
                </a:solidFill>
                <a:latin typeface="PT Sans Narrow"/>
                <a:ea typeface="PT Sans Narrow"/>
                <a:cs typeface="PT Sans Narrow"/>
                <a:sym typeface="PT Sans Narrow"/>
              </a:rPr>
              <a:t>Positive</a:t>
            </a:r>
            <a:endParaRPr sz="2000" b="1">
              <a:solidFill>
                <a:schemeClr val="accent2"/>
              </a:solidFill>
              <a:latin typeface="PT Sans Narrow"/>
              <a:ea typeface="PT Sans Narrow"/>
              <a:cs typeface="PT Sans Narrow"/>
              <a:sym typeface="PT Sans Narrow"/>
            </a:endParaRPr>
          </a:p>
        </p:txBody>
      </p:sp>
      <p:sp>
        <p:nvSpPr>
          <p:cNvPr id="167" name="Google Shape;167;p25"/>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400" b="0">
                <a:solidFill>
                  <a:schemeClr val="dk2"/>
                </a:solidFill>
                <a:latin typeface="Open Sans"/>
                <a:ea typeface="Open Sans"/>
                <a:cs typeface="Open Sans"/>
                <a:sym typeface="Open Sans"/>
              </a:rPr>
              <a:t>Which adjectives say something good about a person? Move the words to the right place in the table. One has been done for you.</a:t>
            </a:r>
            <a:endParaRPr/>
          </a:p>
        </p:txBody>
      </p:sp>
      <p:pic>
        <p:nvPicPr>
          <p:cNvPr id="168" name="Google Shape;168;p25"/>
          <p:cNvPicPr preferRelativeResize="0"/>
          <p:nvPr/>
        </p:nvPicPr>
        <p:blipFill>
          <a:blip r:embed="rId3">
            <a:alphaModFix/>
          </a:blip>
          <a:stretch>
            <a:fillRect/>
          </a:stretch>
        </p:blipFill>
        <p:spPr>
          <a:xfrm>
            <a:off x="3796400" y="1284226"/>
            <a:ext cx="484800" cy="482899"/>
          </a:xfrm>
          <a:prstGeom prst="rect">
            <a:avLst/>
          </a:prstGeom>
          <a:noFill/>
          <a:ln>
            <a:noFill/>
          </a:ln>
        </p:spPr>
      </p:pic>
      <p:sp>
        <p:nvSpPr>
          <p:cNvPr id="169" name="Google Shape;169;p25"/>
          <p:cNvSpPr txBox="1"/>
          <p:nvPr/>
        </p:nvSpPr>
        <p:spPr>
          <a:xfrm>
            <a:off x="1183051" y="4816812"/>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selfish</a:t>
            </a:r>
            <a:endParaRPr sz="1200">
              <a:solidFill>
                <a:schemeClr val="dk2"/>
              </a:solidFill>
              <a:latin typeface="Open Sans"/>
              <a:ea typeface="Open Sans"/>
              <a:cs typeface="Open Sans"/>
              <a:sym typeface="Open Sans"/>
            </a:endParaRPr>
          </a:p>
        </p:txBody>
      </p:sp>
      <p:sp>
        <p:nvSpPr>
          <p:cNvPr id="170" name="Google Shape;170;p25"/>
          <p:cNvSpPr txBox="1"/>
          <p:nvPr/>
        </p:nvSpPr>
        <p:spPr>
          <a:xfrm>
            <a:off x="1064850" y="4475546"/>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charming</a:t>
            </a:r>
            <a:endParaRPr sz="1200">
              <a:solidFill>
                <a:schemeClr val="dk2"/>
              </a:solidFill>
              <a:latin typeface="Open Sans"/>
              <a:ea typeface="Open Sans"/>
              <a:cs typeface="Open Sans"/>
              <a:sym typeface="Open Sans"/>
            </a:endParaRPr>
          </a:p>
        </p:txBody>
      </p:sp>
      <p:sp>
        <p:nvSpPr>
          <p:cNvPr id="171" name="Google Shape;171;p25"/>
          <p:cNvSpPr txBox="1"/>
          <p:nvPr/>
        </p:nvSpPr>
        <p:spPr>
          <a:xfrm>
            <a:off x="2007335" y="4475553"/>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bossy</a:t>
            </a:r>
            <a:endParaRPr sz="1200">
              <a:solidFill>
                <a:schemeClr val="dk2"/>
              </a:solidFill>
              <a:latin typeface="Open Sans"/>
              <a:ea typeface="Open Sans"/>
              <a:cs typeface="Open Sans"/>
              <a:sym typeface="Open Sans"/>
            </a:endParaRPr>
          </a:p>
        </p:txBody>
      </p:sp>
      <p:sp>
        <p:nvSpPr>
          <p:cNvPr id="172" name="Google Shape;172;p25"/>
          <p:cNvSpPr txBox="1"/>
          <p:nvPr/>
        </p:nvSpPr>
        <p:spPr>
          <a:xfrm>
            <a:off x="2117100" y="4816812"/>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anxious</a:t>
            </a:r>
            <a:endParaRPr sz="1200">
              <a:solidFill>
                <a:schemeClr val="dk2"/>
              </a:solidFill>
              <a:latin typeface="Open Sans"/>
              <a:ea typeface="Open Sans"/>
              <a:cs typeface="Open Sans"/>
              <a:sym typeface="Open Sans"/>
            </a:endParaRPr>
          </a:p>
        </p:txBody>
      </p:sp>
      <p:sp>
        <p:nvSpPr>
          <p:cNvPr id="173" name="Google Shape;173;p25"/>
          <p:cNvSpPr txBox="1"/>
          <p:nvPr/>
        </p:nvSpPr>
        <p:spPr>
          <a:xfrm>
            <a:off x="2949819" y="4475554"/>
            <a:ext cx="9360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ambitious</a:t>
            </a:r>
            <a:endParaRPr sz="1200">
              <a:solidFill>
                <a:schemeClr val="dk2"/>
              </a:solidFill>
              <a:latin typeface="Open Sans"/>
              <a:ea typeface="Open Sans"/>
              <a:cs typeface="Open Sans"/>
              <a:sym typeface="Open Sans"/>
            </a:endParaRPr>
          </a:p>
        </p:txBody>
      </p:sp>
      <p:sp>
        <p:nvSpPr>
          <p:cNvPr id="174" name="Google Shape;174;p25"/>
          <p:cNvSpPr txBox="1"/>
          <p:nvPr/>
        </p:nvSpPr>
        <p:spPr>
          <a:xfrm>
            <a:off x="3956804" y="4475554"/>
            <a:ext cx="9942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aggressive</a:t>
            </a:r>
            <a:endParaRPr sz="1200">
              <a:solidFill>
                <a:schemeClr val="dk2"/>
              </a:solidFill>
              <a:latin typeface="Open Sans"/>
              <a:ea typeface="Open Sans"/>
              <a:cs typeface="Open Sans"/>
              <a:sym typeface="Open Sans"/>
            </a:endParaRPr>
          </a:p>
        </p:txBody>
      </p:sp>
      <p:sp>
        <p:nvSpPr>
          <p:cNvPr id="175" name="Google Shape;175;p25"/>
          <p:cNvSpPr txBox="1"/>
          <p:nvPr/>
        </p:nvSpPr>
        <p:spPr>
          <a:xfrm>
            <a:off x="3051149" y="4816812"/>
            <a:ext cx="10686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affectionate</a:t>
            </a:r>
            <a:endParaRPr sz="1200">
              <a:solidFill>
                <a:schemeClr val="dk2"/>
              </a:solidFill>
              <a:latin typeface="Open Sans"/>
              <a:ea typeface="Open Sans"/>
              <a:cs typeface="Open Sans"/>
              <a:sym typeface="Open Sans"/>
            </a:endParaRPr>
          </a:p>
        </p:txBody>
      </p:sp>
      <p:sp>
        <p:nvSpPr>
          <p:cNvPr id="176" name="Google Shape;176;p25"/>
          <p:cNvSpPr txBox="1"/>
          <p:nvPr/>
        </p:nvSpPr>
        <p:spPr>
          <a:xfrm>
            <a:off x="122365" y="4475553"/>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moody</a:t>
            </a:r>
            <a:endParaRPr sz="1200">
              <a:solidFill>
                <a:schemeClr val="dk2"/>
              </a:solidFill>
              <a:latin typeface="Open Sans"/>
              <a:ea typeface="Open Sans"/>
              <a:cs typeface="Open Sans"/>
              <a:sym typeface="Open Sans"/>
            </a:endParaRPr>
          </a:p>
        </p:txBody>
      </p:sp>
      <p:sp>
        <p:nvSpPr>
          <p:cNvPr id="177" name="Google Shape;177;p25"/>
          <p:cNvSpPr txBox="1"/>
          <p:nvPr/>
        </p:nvSpPr>
        <p:spPr>
          <a:xfrm>
            <a:off x="4182298" y="4816812"/>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sensible</a:t>
            </a:r>
            <a:endParaRPr sz="1200">
              <a:solidFill>
                <a:schemeClr val="dk2"/>
              </a:solidFill>
              <a:latin typeface="Open Sans"/>
              <a:ea typeface="Open Sans"/>
              <a:cs typeface="Open Sans"/>
              <a:sym typeface="Open Sans"/>
            </a:endParaRPr>
          </a:p>
        </p:txBody>
      </p:sp>
      <p:sp>
        <p:nvSpPr>
          <p:cNvPr id="178" name="Google Shape;178;p25"/>
          <p:cNvSpPr txBox="1"/>
          <p:nvPr/>
        </p:nvSpPr>
        <p:spPr>
          <a:xfrm>
            <a:off x="5021989" y="4475561"/>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jealous</a:t>
            </a:r>
            <a:endParaRPr sz="1200">
              <a:solidFill>
                <a:schemeClr val="dk2"/>
              </a:solidFill>
              <a:latin typeface="Open Sans"/>
              <a:ea typeface="Open Sans"/>
              <a:cs typeface="Open Sans"/>
              <a:sym typeface="Open Sans"/>
            </a:endParaRPr>
          </a:p>
        </p:txBody>
      </p:sp>
      <p:sp>
        <p:nvSpPr>
          <p:cNvPr id="179" name="Google Shape;179;p25"/>
          <p:cNvSpPr txBox="1"/>
          <p:nvPr/>
        </p:nvSpPr>
        <p:spPr>
          <a:xfrm>
            <a:off x="81003" y="4816812"/>
            <a:ext cx="1039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competitive</a:t>
            </a:r>
            <a:endParaRPr sz="1200">
              <a:solidFill>
                <a:schemeClr val="dk2"/>
              </a:solidFill>
              <a:latin typeface="Open Sans"/>
              <a:ea typeface="Open Sans"/>
              <a:cs typeface="Open Sans"/>
              <a:sym typeface="Open Sans"/>
            </a:endParaRPr>
          </a:p>
        </p:txBody>
      </p:sp>
      <p:sp>
        <p:nvSpPr>
          <p:cNvPr id="180" name="Google Shape;180;p25"/>
          <p:cNvSpPr txBox="1"/>
          <p:nvPr/>
        </p:nvSpPr>
        <p:spPr>
          <a:xfrm>
            <a:off x="6327895" y="4816812"/>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sociable</a:t>
            </a:r>
            <a:endParaRPr sz="1200">
              <a:solidFill>
                <a:schemeClr val="dk2"/>
              </a:solidFill>
              <a:latin typeface="Open Sans"/>
              <a:ea typeface="Open Sans"/>
              <a:cs typeface="Open Sans"/>
              <a:sym typeface="Open Sans"/>
            </a:endParaRPr>
          </a:p>
        </p:txBody>
      </p:sp>
      <p:sp>
        <p:nvSpPr>
          <p:cNvPr id="181" name="Google Shape;181;p25"/>
          <p:cNvSpPr txBox="1"/>
          <p:nvPr/>
        </p:nvSpPr>
        <p:spPr>
          <a:xfrm>
            <a:off x="6971458" y="4475564"/>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sensitive</a:t>
            </a:r>
            <a:endParaRPr sz="1200">
              <a:solidFill>
                <a:schemeClr val="dk2"/>
              </a:solidFill>
              <a:latin typeface="Open Sans"/>
              <a:ea typeface="Open Sans"/>
              <a:cs typeface="Open Sans"/>
              <a:sym typeface="Open Sans"/>
            </a:endParaRPr>
          </a:p>
        </p:txBody>
      </p:sp>
      <p:sp>
        <p:nvSpPr>
          <p:cNvPr id="182" name="Google Shape;182;p25"/>
          <p:cNvSpPr txBox="1"/>
          <p:nvPr/>
        </p:nvSpPr>
        <p:spPr>
          <a:xfrm>
            <a:off x="640725" y="1685200"/>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reliable</a:t>
            </a:r>
            <a:endParaRPr sz="1200">
              <a:solidFill>
                <a:schemeClr val="dk2"/>
              </a:solidFill>
              <a:latin typeface="Open Sans"/>
              <a:ea typeface="Open Sans"/>
              <a:cs typeface="Open Sans"/>
              <a:sym typeface="Open Sans"/>
            </a:endParaRPr>
          </a:p>
        </p:txBody>
      </p:sp>
      <p:sp>
        <p:nvSpPr>
          <p:cNvPr id="183" name="Google Shape;183;p25"/>
          <p:cNvSpPr txBox="1"/>
          <p:nvPr/>
        </p:nvSpPr>
        <p:spPr>
          <a:xfrm>
            <a:off x="5964473" y="4475554"/>
            <a:ext cx="9360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rebellious</a:t>
            </a:r>
            <a:endParaRPr sz="1200">
              <a:solidFill>
                <a:schemeClr val="dk2"/>
              </a:solidFill>
              <a:latin typeface="Open Sans"/>
              <a:ea typeface="Open Sans"/>
              <a:cs typeface="Open Sans"/>
              <a:sym typeface="Open Sans"/>
            </a:endParaRPr>
          </a:p>
        </p:txBody>
      </p:sp>
      <p:sp>
        <p:nvSpPr>
          <p:cNvPr id="184" name="Google Shape;184;p25"/>
          <p:cNvSpPr txBox="1"/>
          <p:nvPr/>
        </p:nvSpPr>
        <p:spPr>
          <a:xfrm>
            <a:off x="5116346" y="4816812"/>
            <a:ext cx="11490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independent</a:t>
            </a:r>
            <a:endParaRPr sz="1200">
              <a:solidFill>
                <a:schemeClr val="dk2"/>
              </a:solidFill>
              <a:latin typeface="Open Sans"/>
              <a:ea typeface="Open Sans"/>
              <a:cs typeface="Open Sans"/>
              <a:sym typeface="Open Sans"/>
            </a:endParaRPr>
          </a:p>
        </p:txBody>
      </p:sp>
      <p:sp>
        <p:nvSpPr>
          <p:cNvPr id="185" name="Google Shape;185;p25"/>
          <p:cNvSpPr txBox="1"/>
          <p:nvPr/>
        </p:nvSpPr>
        <p:spPr>
          <a:xfrm>
            <a:off x="7261944" y="4816812"/>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strike="sngStrike">
                <a:solidFill>
                  <a:schemeClr val="dk2"/>
                </a:solidFill>
                <a:latin typeface="Open Sans"/>
                <a:ea typeface="Open Sans"/>
                <a:cs typeface="Open Sans"/>
                <a:sym typeface="Open Sans"/>
              </a:rPr>
              <a:t>reliable</a:t>
            </a:r>
            <a:endParaRPr sz="1200" strike="sngStrike">
              <a:solidFill>
                <a:schemeClr val="dk2"/>
              </a:solidFill>
              <a:latin typeface="Open Sans"/>
              <a:ea typeface="Open Sans"/>
              <a:cs typeface="Open Sans"/>
              <a:sym typeface="Open Sans"/>
            </a:endParaRPr>
          </a:p>
        </p:txBody>
      </p:sp>
      <p:sp>
        <p:nvSpPr>
          <p:cNvPr id="186" name="Google Shape;186;p25"/>
          <p:cNvSpPr txBox="1"/>
          <p:nvPr/>
        </p:nvSpPr>
        <p:spPr>
          <a:xfrm>
            <a:off x="1051569" y="4114907"/>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clever</a:t>
            </a:r>
            <a:endParaRPr sz="1200">
              <a:solidFill>
                <a:schemeClr val="dk2"/>
              </a:solidFill>
              <a:latin typeface="Open Sans"/>
              <a:ea typeface="Open Sans"/>
              <a:cs typeface="Open Sans"/>
              <a:sym typeface="Open Sans"/>
            </a:endParaRPr>
          </a:p>
        </p:txBody>
      </p:sp>
      <p:sp>
        <p:nvSpPr>
          <p:cNvPr id="187" name="Google Shape;187;p25"/>
          <p:cNvSpPr txBox="1"/>
          <p:nvPr/>
        </p:nvSpPr>
        <p:spPr>
          <a:xfrm>
            <a:off x="80993" y="4114907"/>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stubborn</a:t>
            </a:r>
            <a:endParaRPr sz="1200">
              <a:solidFill>
                <a:schemeClr val="dk2"/>
              </a:solidFill>
              <a:latin typeface="Open Sans"/>
              <a:ea typeface="Open Sans"/>
              <a:cs typeface="Open Sans"/>
              <a:sym typeface="Open Sans"/>
            </a:endParaRPr>
          </a:p>
        </p:txBody>
      </p:sp>
      <p:sp>
        <p:nvSpPr>
          <p:cNvPr id="188" name="Google Shape;188;p25"/>
          <p:cNvSpPr txBox="1"/>
          <p:nvPr/>
        </p:nvSpPr>
        <p:spPr>
          <a:xfrm>
            <a:off x="8195993" y="4816812"/>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spoilt</a:t>
            </a:r>
            <a:endParaRPr sz="1200">
              <a:solidFill>
                <a:schemeClr val="dk2"/>
              </a:solidFill>
              <a:latin typeface="Open Sans"/>
              <a:ea typeface="Open Sans"/>
              <a:cs typeface="Open Sans"/>
              <a:sym typeface="Open Sans"/>
            </a:endParaRPr>
          </a:p>
        </p:txBody>
      </p:sp>
      <p:sp>
        <p:nvSpPr>
          <p:cNvPr id="189" name="Google Shape;189;p25"/>
          <p:cNvSpPr txBox="1"/>
          <p:nvPr/>
        </p:nvSpPr>
        <p:spPr>
          <a:xfrm>
            <a:off x="7913943" y="4475564"/>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sociable</a:t>
            </a:r>
            <a:endParaRPr sz="1200">
              <a:solidFill>
                <a:schemeClr val="dk2"/>
              </a:solidFill>
              <a:latin typeface="Open Sans"/>
              <a:ea typeface="Open Sans"/>
              <a:cs typeface="Open Sans"/>
              <a:sym typeface="Open Sans"/>
            </a:endParaRPr>
          </a:p>
        </p:txBody>
      </p:sp>
      <p:sp>
        <p:nvSpPr>
          <p:cNvPr id="190" name="Google Shape;190;p25"/>
          <p:cNvSpPr txBox="1"/>
          <p:nvPr/>
        </p:nvSpPr>
        <p:spPr>
          <a:xfrm>
            <a:off x="7845603" y="4114907"/>
            <a:ext cx="12219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self-confident</a:t>
            </a:r>
            <a:endParaRPr sz="1200">
              <a:solidFill>
                <a:schemeClr val="dk2"/>
              </a:solidFill>
              <a:latin typeface="Open Sans"/>
              <a:ea typeface="Open Sans"/>
              <a:cs typeface="Open Sans"/>
              <a:sym typeface="Open Sans"/>
            </a:endParaRPr>
          </a:p>
        </p:txBody>
      </p:sp>
      <p:sp>
        <p:nvSpPr>
          <p:cNvPr id="191" name="Google Shape;191;p25"/>
          <p:cNvSpPr txBox="1"/>
          <p:nvPr/>
        </p:nvSpPr>
        <p:spPr>
          <a:xfrm>
            <a:off x="6875027" y="4114907"/>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quiet</a:t>
            </a:r>
            <a:endParaRPr sz="1200">
              <a:solidFill>
                <a:schemeClr val="dk2"/>
              </a:solidFill>
              <a:latin typeface="Open Sans"/>
              <a:ea typeface="Open Sans"/>
              <a:cs typeface="Open Sans"/>
              <a:sym typeface="Open Sans"/>
            </a:endParaRPr>
          </a:p>
        </p:txBody>
      </p:sp>
      <p:sp>
        <p:nvSpPr>
          <p:cNvPr id="192" name="Google Shape;192;p25"/>
          <p:cNvSpPr txBox="1"/>
          <p:nvPr/>
        </p:nvSpPr>
        <p:spPr>
          <a:xfrm>
            <a:off x="5904450" y="4114907"/>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shy</a:t>
            </a:r>
            <a:endParaRPr sz="1200">
              <a:solidFill>
                <a:schemeClr val="dk2"/>
              </a:solidFill>
              <a:latin typeface="Open Sans"/>
              <a:ea typeface="Open Sans"/>
              <a:cs typeface="Open Sans"/>
              <a:sym typeface="Open Sans"/>
            </a:endParaRPr>
          </a:p>
        </p:txBody>
      </p:sp>
      <p:sp>
        <p:nvSpPr>
          <p:cNvPr id="193" name="Google Shape;193;p25"/>
          <p:cNvSpPr txBox="1"/>
          <p:nvPr/>
        </p:nvSpPr>
        <p:spPr>
          <a:xfrm>
            <a:off x="4933874" y="4114907"/>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generous</a:t>
            </a:r>
            <a:endParaRPr sz="1200">
              <a:solidFill>
                <a:schemeClr val="dk2"/>
              </a:solidFill>
              <a:latin typeface="Open Sans"/>
              <a:ea typeface="Open Sans"/>
              <a:cs typeface="Open Sans"/>
              <a:sym typeface="Open Sans"/>
            </a:endParaRPr>
          </a:p>
        </p:txBody>
      </p:sp>
      <p:sp>
        <p:nvSpPr>
          <p:cNvPr id="194" name="Google Shape;194;p25"/>
          <p:cNvSpPr txBox="1"/>
          <p:nvPr/>
        </p:nvSpPr>
        <p:spPr>
          <a:xfrm>
            <a:off x="2992722" y="4114907"/>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stupid</a:t>
            </a:r>
            <a:endParaRPr sz="1200">
              <a:solidFill>
                <a:schemeClr val="dk2"/>
              </a:solidFill>
              <a:latin typeface="Open Sans"/>
              <a:ea typeface="Open Sans"/>
              <a:cs typeface="Open Sans"/>
              <a:sym typeface="Open Sans"/>
            </a:endParaRPr>
          </a:p>
        </p:txBody>
      </p:sp>
      <p:sp>
        <p:nvSpPr>
          <p:cNvPr id="195" name="Google Shape;195;p25"/>
          <p:cNvSpPr txBox="1"/>
          <p:nvPr/>
        </p:nvSpPr>
        <p:spPr>
          <a:xfrm>
            <a:off x="2022145" y="4114907"/>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mean</a:t>
            </a:r>
            <a:endParaRPr sz="1200">
              <a:solidFill>
                <a:schemeClr val="dk2"/>
              </a:solidFill>
              <a:latin typeface="Open Sans"/>
              <a:ea typeface="Open Sans"/>
              <a:cs typeface="Open Sans"/>
              <a:sym typeface="Open Sans"/>
            </a:endParaRPr>
          </a:p>
        </p:txBody>
      </p:sp>
      <p:pic>
        <p:nvPicPr>
          <p:cNvPr id="196" name="Google Shape;196;p25"/>
          <p:cNvPicPr preferRelativeResize="0"/>
          <p:nvPr/>
        </p:nvPicPr>
        <p:blipFill>
          <a:blip r:embed="rId4">
            <a:alphaModFix/>
          </a:blip>
          <a:stretch>
            <a:fillRect/>
          </a:stretch>
        </p:blipFill>
        <p:spPr>
          <a:xfrm>
            <a:off x="8300650" y="1284248"/>
            <a:ext cx="484800" cy="482852"/>
          </a:xfrm>
          <a:prstGeom prst="rect">
            <a:avLst/>
          </a:prstGeom>
          <a:noFill/>
          <a:ln>
            <a:noFill/>
          </a:ln>
        </p:spPr>
      </p:pic>
      <p:sp>
        <p:nvSpPr>
          <p:cNvPr id="197" name="Google Shape;197;p25"/>
          <p:cNvSpPr txBox="1"/>
          <p:nvPr/>
        </p:nvSpPr>
        <p:spPr>
          <a:xfrm>
            <a:off x="2636405" y="3799336"/>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outgoing</a:t>
            </a:r>
            <a:endParaRPr sz="1200">
              <a:solidFill>
                <a:schemeClr val="dk2"/>
              </a:solidFill>
              <a:latin typeface="Open Sans"/>
              <a:ea typeface="Open Sans"/>
              <a:cs typeface="Open Sans"/>
              <a:sym typeface="Open Sans"/>
            </a:endParaRPr>
          </a:p>
        </p:txBody>
      </p:sp>
      <p:sp>
        <p:nvSpPr>
          <p:cNvPr id="198" name="Google Shape;198;p25"/>
          <p:cNvSpPr txBox="1"/>
          <p:nvPr/>
        </p:nvSpPr>
        <p:spPr>
          <a:xfrm>
            <a:off x="3641348" y="3799336"/>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talkative</a:t>
            </a:r>
            <a:endParaRPr sz="1200">
              <a:solidFill>
                <a:schemeClr val="dk2"/>
              </a:solidFill>
              <a:latin typeface="Open Sans"/>
              <a:ea typeface="Open Sans"/>
              <a:cs typeface="Open Sans"/>
              <a:sym typeface="Open Sans"/>
            </a:endParaRPr>
          </a:p>
        </p:txBody>
      </p:sp>
      <p:sp>
        <p:nvSpPr>
          <p:cNvPr id="199" name="Google Shape;199;p25"/>
          <p:cNvSpPr txBox="1"/>
          <p:nvPr/>
        </p:nvSpPr>
        <p:spPr>
          <a:xfrm>
            <a:off x="5651233" y="3799336"/>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insecure</a:t>
            </a:r>
            <a:endParaRPr sz="1200">
              <a:solidFill>
                <a:schemeClr val="dk2"/>
              </a:solidFill>
              <a:latin typeface="Open Sans"/>
              <a:ea typeface="Open Sans"/>
              <a:cs typeface="Open Sans"/>
              <a:sym typeface="Open Sans"/>
            </a:endParaRPr>
          </a:p>
        </p:txBody>
      </p:sp>
      <p:sp>
        <p:nvSpPr>
          <p:cNvPr id="200" name="Google Shape;200;p25"/>
          <p:cNvSpPr txBox="1"/>
          <p:nvPr/>
        </p:nvSpPr>
        <p:spPr>
          <a:xfrm>
            <a:off x="4646290" y="3799336"/>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lazy</a:t>
            </a:r>
            <a:endParaRPr sz="1200">
              <a:solidFill>
                <a:schemeClr val="dk2"/>
              </a:solidFill>
              <a:latin typeface="Open Sans"/>
              <a:ea typeface="Open Sans"/>
              <a:cs typeface="Open Sans"/>
              <a:sym typeface="Open Sans"/>
            </a:endParaRPr>
          </a:p>
        </p:txBody>
      </p:sp>
      <p:sp>
        <p:nvSpPr>
          <p:cNvPr id="201" name="Google Shape;201;p25"/>
          <p:cNvSpPr txBox="1"/>
          <p:nvPr/>
        </p:nvSpPr>
        <p:spPr>
          <a:xfrm>
            <a:off x="3963298" y="4114907"/>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tidy</a:t>
            </a:r>
            <a:endParaRPr sz="1200">
              <a:solidFill>
                <a:schemeClr val="dk2"/>
              </a:solidFill>
              <a:latin typeface="Open Sans"/>
              <a:ea typeface="Open Sans"/>
              <a:cs typeface="Open Sans"/>
              <a:sym typeface="Open Sans"/>
            </a:endParaRPr>
          </a:p>
        </p:txBody>
      </p:sp>
      <p:sp>
        <p:nvSpPr>
          <p:cNvPr id="202" name="Google Shape;202;p25"/>
          <p:cNvSpPr txBox="1"/>
          <p:nvPr/>
        </p:nvSpPr>
        <p:spPr>
          <a:xfrm>
            <a:off x="6656176" y="3799336"/>
            <a:ext cx="9360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emotional</a:t>
            </a:r>
            <a:endParaRPr sz="1200">
              <a:solidFill>
                <a:schemeClr val="dk2"/>
              </a:solidFill>
              <a:latin typeface="Open Sans"/>
              <a:ea typeface="Open Sans"/>
              <a:cs typeface="Open Sans"/>
              <a:sym typeface="Open Sans"/>
            </a:endParaRPr>
          </a:p>
        </p:txBody>
      </p:sp>
      <p:sp>
        <p:nvSpPr>
          <p:cNvPr id="203" name="Google Shape;203;p25"/>
          <p:cNvSpPr txBox="1"/>
          <p:nvPr/>
        </p:nvSpPr>
        <p:spPr>
          <a:xfrm>
            <a:off x="1699430" y="3799336"/>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untidy</a:t>
            </a:r>
            <a:endParaRPr sz="1200">
              <a:solidFill>
                <a:schemeClr val="dk2"/>
              </a:solidFill>
              <a:latin typeface="Open Sans"/>
              <a:ea typeface="Open Sans"/>
              <a:cs typeface="Open Sans"/>
              <a:sym typeface="Open Sans"/>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26"/>
          <p:cNvSpPr txBox="1">
            <a:spLocks noGrp="1"/>
          </p:cNvSpPr>
          <p:nvPr>
            <p:ph type="title"/>
          </p:nvPr>
        </p:nvSpPr>
        <p:spPr>
          <a:xfrm>
            <a:off x="311700" y="1383425"/>
            <a:ext cx="8520600" cy="1424700"/>
          </a:xfrm>
          <a:prstGeom prst="rect">
            <a:avLst/>
          </a:prstGeom>
          <a:ln w="9525"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400" b="0">
                <a:solidFill>
                  <a:schemeClr val="dk2"/>
                </a:solidFill>
                <a:highlight>
                  <a:schemeClr val="accent1"/>
                </a:highlight>
                <a:latin typeface="Open Sans"/>
                <a:ea typeface="Open Sans"/>
                <a:cs typeface="Open Sans"/>
                <a:sym typeface="Open Sans"/>
              </a:rPr>
              <a:t>Orange</a:t>
            </a:r>
            <a:r>
              <a:rPr lang="en-GB" sz="1400" b="0">
                <a:solidFill>
                  <a:schemeClr val="dk2"/>
                </a:solidFill>
                <a:latin typeface="Open Sans"/>
                <a:ea typeface="Open Sans"/>
                <a:cs typeface="Open Sans"/>
                <a:sym typeface="Open Sans"/>
              </a:rPr>
              <a:t> adjectives are negative</a:t>
            </a:r>
            <a:endParaRPr sz="1400" b="0">
              <a:solidFill>
                <a:schemeClr val="dk2"/>
              </a:solidFill>
              <a:latin typeface="Open Sans"/>
              <a:ea typeface="Open Sans"/>
              <a:cs typeface="Open Sans"/>
              <a:sym typeface="Open Sans"/>
            </a:endParaRPr>
          </a:p>
          <a:p>
            <a:pPr marL="0" lvl="0" indent="0" algn="l" rtl="0">
              <a:lnSpc>
                <a:spcPct val="115000"/>
              </a:lnSpc>
              <a:spcBef>
                <a:spcPts val="1600"/>
              </a:spcBef>
              <a:spcAft>
                <a:spcPts val="0"/>
              </a:spcAft>
              <a:buNone/>
            </a:pPr>
            <a:r>
              <a:rPr lang="en-GB" sz="1400" b="0">
                <a:solidFill>
                  <a:schemeClr val="dk2"/>
                </a:solidFill>
                <a:highlight>
                  <a:schemeClr val="dk1"/>
                </a:highlight>
                <a:latin typeface="Open Sans"/>
                <a:ea typeface="Open Sans"/>
                <a:cs typeface="Open Sans"/>
                <a:sym typeface="Open Sans"/>
              </a:rPr>
              <a:t>Green</a:t>
            </a:r>
            <a:r>
              <a:rPr lang="en-GB" sz="1400" b="0">
                <a:solidFill>
                  <a:schemeClr val="dk2"/>
                </a:solidFill>
                <a:latin typeface="Open Sans"/>
                <a:ea typeface="Open Sans"/>
                <a:cs typeface="Open Sans"/>
                <a:sym typeface="Open Sans"/>
              </a:rPr>
              <a:t> adjectives are positive</a:t>
            </a:r>
            <a:endParaRPr sz="1400" b="0">
              <a:solidFill>
                <a:schemeClr val="dk2"/>
              </a:solidFill>
              <a:latin typeface="Open Sans"/>
              <a:ea typeface="Open Sans"/>
              <a:cs typeface="Open Sans"/>
              <a:sym typeface="Open Sans"/>
            </a:endParaRPr>
          </a:p>
          <a:p>
            <a:pPr marL="0" lvl="0" indent="0" algn="l" rtl="0">
              <a:lnSpc>
                <a:spcPct val="115000"/>
              </a:lnSpc>
              <a:spcBef>
                <a:spcPts val="1600"/>
              </a:spcBef>
              <a:spcAft>
                <a:spcPts val="1600"/>
              </a:spcAft>
              <a:buNone/>
            </a:pPr>
            <a:r>
              <a:rPr lang="en-GB" sz="1400" b="0">
                <a:solidFill>
                  <a:schemeClr val="dk2"/>
                </a:solidFill>
                <a:latin typeface="Open Sans"/>
                <a:ea typeface="Open Sans"/>
                <a:cs typeface="Open Sans"/>
                <a:sym typeface="Open Sans"/>
              </a:rPr>
              <a:t>White adjectives could be positive, negative or neutral</a:t>
            </a:r>
            <a:endParaRPr sz="1400" b="0">
              <a:solidFill>
                <a:schemeClr val="dk2"/>
              </a:solidFill>
              <a:latin typeface="Open Sans"/>
              <a:ea typeface="Open Sans"/>
              <a:cs typeface="Open Sans"/>
              <a:sym typeface="Open Sans"/>
            </a:endParaRPr>
          </a:p>
        </p:txBody>
      </p:sp>
      <p:sp>
        <p:nvSpPr>
          <p:cNvPr id="209" name="Google Shape;209;p26"/>
          <p:cNvSpPr txBox="1"/>
          <p:nvPr/>
        </p:nvSpPr>
        <p:spPr>
          <a:xfrm>
            <a:off x="1183051" y="4816812"/>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selfish</a:t>
            </a:r>
            <a:endParaRPr sz="1200">
              <a:solidFill>
                <a:schemeClr val="dk2"/>
              </a:solidFill>
              <a:latin typeface="Open Sans"/>
              <a:ea typeface="Open Sans"/>
              <a:cs typeface="Open Sans"/>
              <a:sym typeface="Open Sans"/>
            </a:endParaRPr>
          </a:p>
        </p:txBody>
      </p:sp>
      <p:sp>
        <p:nvSpPr>
          <p:cNvPr id="210" name="Google Shape;210;p26"/>
          <p:cNvSpPr txBox="1"/>
          <p:nvPr/>
        </p:nvSpPr>
        <p:spPr>
          <a:xfrm>
            <a:off x="1064850" y="4475546"/>
            <a:ext cx="871500" cy="267000"/>
          </a:xfrm>
          <a:prstGeom prst="rect">
            <a:avLst/>
          </a:prstGeom>
          <a:solidFill>
            <a:schemeClr val="dk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charming</a:t>
            </a:r>
            <a:endParaRPr sz="1200">
              <a:solidFill>
                <a:schemeClr val="dk2"/>
              </a:solidFill>
              <a:latin typeface="Open Sans"/>
              <a:ea typeface="Open Sans"/>
              <a:cs typeface="Open Sans"/>
              <a:sym typeface="Open Sans"/>
            </a:endParaRPr>
          </a:p>
        </p:txBody>
      </p:sp>
      <p:sp>
        <p:nvSpPr>
          <p:cNvPr id="211" name="Google Shape;211;p26"/>
          <p:cNvSpPr txBox="1"/>
          <p:nvPr/>
        </p:nvSpPr>
        <p:spPr>
          <a:xfrm>
            <a:off x="2007335" y="4475553"/>
            <a:ext cx="871500" cy="267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lt1"/>
                </a:solidFill>
                <a:latin typeface="Open Sans"/>
                <a:ea typeface="Open Sans"/>
                <a:cs typeface="Open Sans"/>
                <a:sym typeface="Open Sans"/>
              </a:rPr>
              <a:t>bossy</a:t>
            </a:r>
            <a:endParaRPr sz="1200">
              <a:solidFill>
                <a:schemeClr val="lt1"/>
              </a:solidFill>
              <a:latin typeface="Open Sans"/>
              <a:ea typeface="Open Sans"/>
              <a:cs typeface="Open Sans"/>
              <a:sym typeface="Open Sans"/>
            </a:endParaRPr>
          </a:p>
        </p:txBody>
      </p:sp>
      <p:sp>
        <p:nvSpPr>
          <p:cNvPr id="212" name="Google Shape;212;p26"/>
          <p:cNvSpPr txBox="1"/>
          <p:nvPr/>
        </p:nvSpPr>
        <p:spPr>
          <a:xfrm>
            <a:off x="2117100" y="4816812"/>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anxious</a:t>
            </a:r>
            <a:endParaRPr sz="1200">
              <a:solidFill>
                <a:schemeClr val="dk2"/>
              </a:solidFill>
              <a:latin typeface="Open Sans"/>
              <a:ea typeface="Open Sans"/>
              <a:cs typeface="Open Sans"/>
              <a:sym typeface="Open Sans"/>
            </a:endParaRPr>
          </a:p>
        </p:txBody>
      </p:sp>
      <p:sp>
        <p:nvSpPr>
          <p:cNvPr id="213" name="Google Shape;213;p26"/>
          <p:cNvSpPr txBox="1"/>
          <p:nvPr/>
        </p:nvSpPr>
        <p:spPr>
          <a:xfrm>
            <a:off x="2949819" y="4475554"/>
            <a:ext cx="9360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ambitious</a:t>
            </a:r>
            <a:endParaRPr sz="1200">
              <a:solidFill>
                <a:schemeClr val="dk2"/>
              </a:solidFill>
              <a:latin typeface="Open Sans"/>
              <a:ea typeface="Open Sans"/>
              <a:cs typeface="Open Sans"/>
              <a:sym typeface="Open Sans"/>
            </a:endParaRPr>
          </a:p>
        </p:txBody>
      </p:sp>
      <p:sp>
        <p:nvSpPr>
          <p:cNvPr id="214" name="Google Shape;214;p26"/>
          <p:cNvSpPr txBox="1"/>
          <p:nvPr/>
        </p:nvSpPr>
        <p:spPr>
          <a:xfrm>
            <a:off x="3956804" y="4475554"/>
            <a:ext cx="994200" cy="267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lt1"/>
                </a:solidFill>
                <a:latin typeface="Open Sans"/>
                <a:ea typeface="Open Sans"/>
                <a:cs typeface="Open Sans"/>
                <a:sym typeface="Open Sans"/>
              </a:rPr>
              <a:t>aggressive</a:t>
            </a:r>
            <a:endParaRPr sz="1200">
              <a:solidFill>
                <a:schemeClr val="lt1"/>
              </a:solidFill>
              <a:latin typeface="Open Sans"/>
              <a:ea typeface="Open Sans"/>
              <a:cs typeface="Open Sans"/>
              <a:sym typeface="Open Sans"/>
            </a:endParaRPr>
          </a:p>
        </p:txBody>
      </p:sp>
      <p:sp>
        <p:nvSpPr>
          <p:cNvPr id="215" name="Google Shape;215;p26"/>
          <p:cNvSpPr txBox="1"/>
          <p:nvPr/>
        </p:nvSpPr>
        <p:spPr>
          <a:xfrm>
            <a:off x="3051149" y="4816812"/>
            <a:ext cx="1068600" cy="267000"/>
          </a:xfrm>
          <a:prstGeom prst="rect">
            <a:avLst/>
          </a:prstGeom>
          <a:solidFill>
            <a:schemeClr val="dk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affectionate</a:t>
            </a:r>
            <a:endParaRPr sz="1200">
              <a:solidFill>
                <a:schemeClr val="dk2"/>
              </a:solidFill>
              <a:latin typeface="Open Sans"/>
              <a:ea typeface="Open Sans"/>
              <a:cs typeface="Open Sans"/>
              <a:sym typeface="Open Sans"/>
            </a:endParaRPr>
          </a:p>
        </p:txBody>
      </p:sp>
      <p:sp>
        <p:nvSpPr>
          <p:cNvPr id="216" name="Google Shape;216;p26"/>
          <p:cNvSpPr txBox="1"/>
          <p:nvPr/>
        </p:nvSpPr>
        <p:spPr>
          <a:xfrm>
            <a:off x="122365" y="4475553"/>
            <a:ext cx="871500" cy="267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lt1"/>
                </a:solidFill>
                <a:latin typeface="Open Sans"/>
                <a:ea typeface="Open Sans"/>
                <a:cs typeface="Open Sans"/>
                <a:sym typeface="Open Sans"/>
              </a:rPr>
              <a:t>moody</a:t>
            </a:r>
            <a:endParaRPr sz="1200">
              <a:solidFill>
                <a:schemeClr val="lt1"/>
              </a:solidFill>
              <a:latin typeface="Open Sans"/>
              <a:ea typeface="Open Sans"/>
              <a:cs typeface="Open Sans"/>
              <a:sym typeface="Open Sans"/>
            </a:endParaRPr>
          </a:p>
        </p:txBody>
      </p:sp>
      <p:sp>
        <p:nvSpPr>
          <p:cNvPr id="217" name="Google Shape;217;p26"/>
          <p:cNvSpPr txBox="1"/>
          <p:nvPr/>
        </p:nvSpPr>
        <p:spPr>
          <a:xfrm>
            <a:off x="4182298" y="4816812"/>
            <a:ext cx="871500" cy="267000"/>
          </a:xfrm>
          <a:prstGeom prst="rect">
            <a:avLst/>
          </a:prstGeom>
          <a:solidFill>
            <a:schemeClr val="dk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sensible</a:t>
            </a:r>
            <a:endParaRPr sz="1200">
              <a:solidFill>
                <a:schemeClr val="dk2"/>
              </a:solidFill>
              <a:latin typeface="Open Sans"/>
              <a:ea typeface="Open Sans"/>
              <a:cs typeface="Open Sans"/>
              <a:sym typeface="Open Sans"/>
            </a:endParaRPr>
          </a:p>
        </p:txBody>
      </p:sp>
      <p:sp>
        <p:nvSpPr>
          <p:cNvPr id="218" name="Google Shape;218;p26"/>
          <p:cNvSpPr txBox="1"/>
          <p:nvPr/>
        </p:nvSpPr>
        <p:spPr>
          <a:xfrm>
            <a:off x="5021989" y="4475561"/>
            <a:ext cx="871500" cy="267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lt1"/>
                </a:solidFill>
                <a:latin typeface="Open Sans"/>
                <a:ea typeface="Open Sans"/>
                <a:cs typeface="Open Sans"/>
                <a:sym typeface="Open Sans"/>
              </a:rPr>
              <a:t>jealous</a:t>
            </a:r>
            <a:endParaRPr sz="1200">
              <a:solidFill>
                <a:schemeClr val="lt1"/>
              </a:solidFill>
              <a:latin typeface="Open Sans"/>
              <a:ea typeface="Open Sans"/>
              <a:cs typeface="Open Sans"/>
              <a:sym typeface="Open Sans"/>
            </a:endParaRPr>
          </a:p>
        </p:txBody>
      </p:sp>
      <p:sp>
        <p:nvSpPr>
          <p:cNvPr id="219" name="Google Shape;219;p26"/>
          <p:cNvSpPr txBox="1"/>
          <p:nvPr/>
        </p:nvSpPr>
        <p:spPr>
          <a:xfrm>
            <a:off x="81003" y="4816812"/>
            <a:ext cx="1039500" cy="267000"/>
          </a:xfrm>
          <a:prstGeom prst="rect">
            <a:avLst/>
          </a:prstGeom>
          <a:solidFill>
            <a:schemeClr val="dk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competitive</a:t>
            </a:r>
            <a:endParaRPr sz="1200">
              <a:solidFill>
                <a:schemeClr val="dk2"/>
              </a:solidFill>
              <a:latin typeface="Open Sans"/>
              <a:ea typeface="Open Sans"/>
              <a:cs typeface="Open Sans"/>
              <a:sym typeface="Open Sans"/>
            </a:endParaRPr>
          </a:p>
        </p:txBody>
      </p:sp>
      <p:sp>
        <p:nvSpPr>
          <p:cNvPr id="220" name="Google Shape;220;p26"/>
          <p:cNvSpPr txBox="1"/>
          <p:nvPr/>
        </p:nvSpPr>
        <p:spPr>
          <a:xfrm>
            <a:off x="6327895" y="4816812"/>
            <a:ext cx="871500" cy="267000"/>
          </a:xfrm>
          <a:prstGeom prst="rect">
            <a:avLst/>
          </a:prstGeom>
          <a:solidFill>
            <a:schemeClr val="dk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sociable</a:t>
            </a:r>
            <a:endParaRPr sz="1200">
              <a:solidFill>
                <a:schemeClr val="dk2"/>
              </a:solidFill>
              <a:latin typeface="Open Sans"/>
              <a:ea typeface="Open Sans"/>
              <a:cs typeface="Open Sans"/>
              <a:sym typeface="Open Sans"/>
            </a:endParaRPr>
          </a:p>
        </p:txBody>
      </p:sp>
      <p:sp>
        <p:nvSpPr>
          <p:cNvPr id="221" name="Google Shape;221;p26"/>
          <p:cNvSpPr txBox="1"/>
          <p:nvPr/>
        </p:nvSpPr>
        <p:spPr>
          <a:xfrm>
            <a:off x="6971458" y="4475564"/>
            <a:ext cx="871500" cy="267000"/>
          </a:xfrm>
          <a:prstGeom prst="rect">
            <a:avLst/>
          </a:prstGeom>
          <a:solidFill>
            <a:schemeClr val="dk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sensitive</a:t>
            </a:r>
            <a:endParaRPr sz="1200">
              <a:solidFill>
                <a:schemeClr val="dk2"/>
              </a:solidFill>
              <a:latin typeface="Open Sans"/>
              <a:ea typeface="Open Sans"/>
              <a:cs typeface="Open Sans"/>
              <a:sym typeface="Open Sans"/>
            </a:endParaRPr>
          </a:p>
        </p:txBody>
      </p:sp>
      <p:sp>
        <p:nvSpPr>
          <p:cNvPr id="222" name="Google Shape;222;p26"/>
          <p:cNvSpPr txBox="1"/>
          <p:nvPr/>
        </p:nvSpPr>
        <p:spPr>
          <a:xfrm>
            <a:off x="5964473" y="4475554"/>
            <a:ext cx="936000" cy="267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lt1"/>
                </a:solidFill>
                <a:latin typeface="Open Sans"/>
                <a:ea typeface="Open Sans"/>
                <a:cs typeface="Open Sans"/>
                <a:sym typeface="Open Sans"/>
              </a:rPr>
              <a:t>rebellious</a:t>
            </a:r>
            <a:endParaRPr sz="1200">
              <a:solidFill>
                <a:schemeClr val="lt1"/>
              </a:solidFill>
              <a:latin typeface="Open Sans"/>
              <a:ea typeface="Open Sans"/>
              <a:cs typeface="Open Sans"/>
              <a:sym typeface="Open Sans"/>
            </a:endParaRPr>
          </a:p>
        </p:txBody>
      </p:sp>
      <p:sp>
        <p:nvSpPr>
          <p:cNvPr id="223" name="Google Shape;223;p26"/>
          <p:cNvSpPr txBox="1"/>
          <p:nvPr/>
        </p:nvSpPr>
        <p:spPr>
          <a:xfrm>
            <a:off x="5116346" y="4816812"/>
            <a:ext cx="11490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independent</a:t>
            </a:r>
            <a:endParaRPr sz="1200">
              <a:solidFill>
                <a:schemeClr val="dk2"/>
              </a:solidFill>
              <a:latin typeface="Open Sans"/>
              <a:ea typeface="Open Sans"/>
              <a:cs typeface="Open Sans"/>
              <a:sym typeface="Open Sans"/>
            </a:endParaRPr>
          </a:p>
        </p:txBody>
      </p:sp>
      <p:sp>
        <p:nvSpPr>
          <p:cNvPr id="224" name="Google Shape;224;p26"/>
          <p:cNvSpPr txBox="1"/>
          <p:nvPr/>
        </p:nvSpPr>
        <p:spPr>
          <a:xfrm>
            <a:off x="7261944" y="4816812"/>
            <a:ext cx="871500" cy="267000"/>
          </a:xfrm>
          <a:prstGeom prst="rect">
            <a:avLst/>
          </a:prstGeom>
          <a:solidFill>
            <a:schemeClr val="dk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strike="sngStrike">
                <a:solidFill>
                  <a:schemeClr val="dk2"/>
                </a:solidFill>
                <a:latin typeface="Open Sans"/>
                <a:ea typeface="Open Sans"/>
                <a:cs typeface="Open Sans"/>
                <a:sym typeface="Open Sans"/>
              </a:rPr>
              <a:t>reliable</a:t>
            </a:r>
            <a:endParaRPr sz="1200" strike="sngStrike">
              <a:solidFill>
                <a:schemeClr val="dk2"/>
              </a:solidFill>
              <a:latin typeface="Open Sans"/>
              <a:ea typeface="Open Sans"/>
              <a:cs typeface="Open Sans"/>
              <a:sym typeface="Open Sans"/>
            </a:endParaRPr>
          </a:p>
        </p:txBody>
      </p:sp>
      <p:sp>
        <p:nvSpPr>
          <p:cNvPr id="225" name="Google Shape;225;p26"/>
          <p:cNvSpPr txBox="1"/>
          <p:nvPr/>
        </p:nvSpPr>
        <p:spPr>
          <a:xfrm>
            <a:off x="1051569" y="4114907"/>
            <a:ext cx="871500" cy="267000"/>
          </a:xfrm>
          <a:prstGeom prst="rect">
            <a:avLst/>
          </a:prstGeom>
          <a:solidFill>
            <a:schemeClr val="dk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clever</a:t>
            </a:r>
            <a:endParaRPr sz="1200">
              <a:solidFill>
                <a:schemeClr val="dk2"/>
              </a:solidFill>
              <a:latin typeface="Open Sans"/>
              <a:ea typeface="Open Sans"/>
              <a:cs typeface="Open Sans"/>
              <a:sym typeface="Open Sans"/>
            </a:endParaRPr>
          </a:p>
        </p:txBody>
      </p:sp>
      <p:sp>
        <p:nvSpPr>
          <p:cNvPr id="226" name="Google Shape;226;p26"/>
          <p:cNvSpPr txBox="1"/>
          <p:nvPr/>
        </p:nvSpPr>
        <p:spPr>
          <a:xfrm>
            <a:off x="80993" y="4114907"/>
            <a:ext cx="871500" cy="267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lt1"/>
                </a:solidFill>
                <a:latin typeface="Open Sans"/>
                <a:ea typeface="Open Sans"/>
                <a:cs typeface="Open Sans"/>
                <a:sym typeface="Open Sans"/>
              </a:rPr>
              <a:t>stubborn</a:t>
            </a:r>
            <a:endParaRPr sz="1200">
              <a:solidFill>
                <a:schemeClr val="lt1"/>
              </a:solidFill>
              <a:latin typeface="Open Sans"/>
              <a:ea typeface="Open Sans"/>
              <a:cs typeface="Open Sans"/>
              <a:sym typeface="Open Sans"/>
            </a:endParaRPr>
          </a:p>
        </p:txBody>
      </p:sp>
      <p:sp>
        <p:nvSpPr>
          <p:cNvPr id="227" name="Google Shape;227;p26"/>
          <p:cNvSpPr txBox="1"/>
          <p:nvPr/>
        </p:nvSpPr>
        <p:spPr>
          <a:xfrm>
            <a:off x="8195993" y="4816812"/>
            <a:ext cx="871500" cy="267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lt1"/>
                </a:solidFill>
                <a:latin typeface="Open Sans"/>
                <a:ea typeface="Open Sans"/>
                <a:cs typeface="Open Sans"/>
                <a:sym typeface="Open Sans"/>
              </a:rPr>
              <a:t>spoilt</a:t>
            </a:r>
            <a:endParaRPr sz="1200">
              <a:solidFill>
                <a:schemeClr val="lt1"/>
              </a:solidFill>
              <a:latin typeface="Open Sans"/>
              <a:ea typeface="Open Sans"/>
              <a:cs typeface="Open Sans"/>
              <a:sym typeface="Open Sans"/>
            </a:endParaRPr>
          </a:p>
        </p:txBody>
      </p:sp>
      <p:sp>
        <p:nvSpPr>
          <p:cNvPr id="228" name="Google Shape;228;p26"/>
          <p:cNvSpPr txBox="1"/>
          <p:nvPr/>
        </p:nvSpPr>
        <p:spPr>
          <a:xfrm>
            <a:off x="7913943" y="4475564"/>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sociable</a:t>
            </a:r>
            <a:endParaRPr sz="1200">
              <a:solidFill>
                <a:schemeClr val="dk2"/>
              </a:solidFill>
              <a:latin typeface="Open Sans"/>
              <a:ea typeface="Open Sans"/>
              <a:cs typeface="Open Sans"/>
              <a:sym typeface="Open Sans"/>
            </a:endParaRPr>
          </a:p>
        </p:txBody>
      </p:sp>
      <p:sp>
        <p:nvSpPr>
          <p:cNvPr id="229" name="Google Shape;229;p26"/>
          <p:cNvSpPr txBox="1"/>
          <p:nvPr/>
        </p:nvSpPr>
        <p:spPr>
          <a:xfrm>
            <a:off x="7845603" y="4114907"/>
            <a:ext cx="1221900" cy="267000"/>
          </a:xfrm>
          <a:prstGeom prst="rect">
            <a:avLst/>
          </a:prstGeom>
          <a:solidFill>
            <a:schemeClr val="dk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self-confident</a:t>
            </a:r>
            <a:endParaRPr sz="1200">
              <a:solidFill>
                <a:schemeClr val="dk2"/>
              </a:solidFill>
              <a:latin typeface="Open Sans"/>
              <a:ea typeface="Open Sans"/>
              <a:cs typeface="Open Sans"/>
              <a:sym typeface="Open Sans"/>
            </a:endParaRPr>
          </a:p>
        </p:txBody>
      </p:sp>
      <p:sp>
        <p:nvSpPr>
          <p:cNvPr id="230" name="Google Shape;230;p26"/>
          <p:cNvSpPr txBox="1"/>
          <p:nvPr/>
        </p:nvSpPr>
        <p:spPr>
          <a:xfrm>
            <a:off x="6875027" y="4114907"/>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quiet</a:t>
            </a:r>
            <a:endParaRPr sz="1200">
              <a:solidFill>
                <a:schemeClr val="dk2"/>
              </a:solidFill>
              <a:latin typeface="Open Sans"/>
              <a:ea typeface="Open Sans"/>
              <a:cs typeface="Open Sans"/>
              <a:sym typeface="Open Sans"/>
            </a:endParaRPr>
          </a:p>
        </p:txBody>
      </p:sp>
      <p:sp>
        <p:nvSpPr>
          <p:cNvPr id="231" name="Google Shape;231;p26"/>
          <p:cNvSpPr txBox="1"/>
          <p:nvPr/>
        </p:nvSpPr>
        <p:spPr>
          <a:xfrm>
            <a:off x="5904450" y="4114907"/>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shy</a:t>
            </a:r>
            <a:endParaRPr sz="1200">
              <a:solidFill>
                <a:schemeClr val="dk2"/>
              </a:solidFill>
              <a:latin typeface="Open Sans"/>
              <a:ea typeface="Open Sans"/>
              <a:cs typeface="Open Sans"/>
              <a:sym typeface="Open Sans"/>
            </a:endParaRPr>
          </a:p>
        </p:txBody>
      </p:sp>
      <p:sp>
        <p:nvSpPr>
          <p:cNvPr id="232" name="Google Shape;232;p26"/>
          <p:cNvSpPr txBox="1"/>
          <p:nvPr/>
        </p:nvSpPr>
        <p:spPr>
          <a:xfrm>
            <a:off x="4933874" y="4114907"/>
            <a:ext cx="871500" cy="267000"/>
          </a:xfrm>
          <a:prstGeom prst="rect">
            <a:avLst/>
          </a:prstGeom>
          <a:solidFill>
            <a:schemeClr val="dk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generous</a:t>
            </a:r>
            <a:endParaRPr sz="1200">
              <a:solidFill>
                <a:schemeClr val="dk2"/>
              </a:solidFill>
              <a:latin typeface="Open Sans"/>
              <a:ea typeface="Open Sans"/>
              <a:cs typeface="Open Sans"/>
              <a:sym typeface="Open Sans"/>
            </a:endParaRPr>
          </a:p>
        </p:txBody>
      </p:sp>
      <p:sp>
        <p:nvSpPr>
          <p:cNvPr id="233" name="Google Shape;233;p26"/>
          <p:cNvSpPr txBox="1"/>
          <p:nvPr/>
        </p:nvSpPr>
        <p:spPr>
          <a:xfrm>
            <a:off x="2992722" y="4114907"/>
            <a:ext cx="871500" cy="267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lt1"/>
                </a:solidFill>
                <a:latin typeface="Open Sans"/>
                <a:ea typeface="Open Sans"/>
                <a:cs typeface="Open Sans"/>
                <a:sym typeface="Open Sans"/>
              </a:rPr>
              <a:t>stupid</a:t>
            </a:r>
            <a:endParaRPr sz="1200">
              <a:solidFill>
                <a:schemeClr val="lt1"/>
              </a:solidFill>
              <a:latin typeface="Open Sans"/>
              <a:ea typeface="Open Sans"/>
              <a:cs typeface="Open Sans"/>
              <a:sym typeface="Open Sans"/>
            </a:endParaRPr>
          </a:p>
        </p:txBody>
      </p:sp>
      <p:sp>
        <p:nvSpPr>
          <p:cNvPr id="234" name="Google Shape;234;p26"/>
          <p:cNvSpPr txBox="1"/>
          <p:nvPr/>
        </p:nvSpPr>
        <p:spPr>
          <a:xfrm>
            <a:off x="2022145" y="4114907"/>
            <a:ext cx="871500" cy="267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lt1"/>
                </a:solidFill>
                <a:latin typeface="Open Sans"/>
                <a:ea typeface="Open Sans"/>
                <a:cs typeface="Open Sans"/>
                <a:sym typeface="Open Sans"/>
              </a:rPr>
              <a:t>mean</a:t>
            </a:r>
            <a:endParaRPr sz="1200">
              <a:solidFill>
                <a:schemeClr val="lt1"/>
              </a:solidFill>
              <a:latin typeface="Open Sans"/>
              <a:ea typeface="Open Sans"/>
              <a:cs typeface="Open Sans"/>
              <a:sym typeface="Open Sans"/>
            </a:endParaRPr>
          </a:p>
        </p:txBody>
      </p:sp>
      <p:sp>
        <p:nvSpPr>
          <p:cNvPr id="235" name="Google Shape;235;p26"/>
          <p:cNvSpPr txBox="1"/>
          <p:nvPr/>
        </p:nvSpPr>
        <p:spPr>
          <a:xfrm>
            <a:off x="2636405" y="3799336"/>
            <a:ext cx="871500" cy="267000"/>
          </a:xfrm>
          <a:prstGeom prst="rect">
            <a:avLst/>
          </a:prstGeom>
          <a:solidFill>
            <a:schemeClr val="dk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outgoing</a:t>
            </a:r>
            <a:endParaRPr sz="1200">
              <a:solidFill>
                <a:schemeClr val="dk2"/>
              </a:solidFill>
              <a:latin typeface="Open Sans"/>
              <a:ea typeface="Open Sans"/>
              <a:cs typeface="Open Sans"/>
              <a:sym typeface="Open Sans"/>
            </a:endParaRPr>
          </a:p>
        </p:txBody>
      </p:sp>
      <p:sp>
        <p:nvSpPr>
          <p:cNvPr id="236" name="Google Shape;236;p26"/>
          <p:cNvSpPr txBox="1"/>
          <p:nvPr/>
        </p:nvSpPr>
        <p:spPr>
          <a:xfrm>
            <a:off x="3641348" y="3799336"/>
            <a:ext cx="871500" cy="267000"/>
          </a:xfrm>
          <a:prstGeom prst="rect">
            <a:avLst/>
          </a:prstGeom>
          <a:solidFill>
            <a:schemeClr val="dk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talkative</a:t>
            </a:r>
            <a:endParaRPr sz="1200">
              <a:solidFill>
                <a:schemeClr val="dk2"/>
              </a:solidFill>
              <a:latin typeface="Open Sans"/>
              <a:ea typeface="Open Sans"/>
              <a:cs typeface="Open Sans"/>
              <a:sym typeface="Open Sans"/>
            </a:endParaRPr>
          </a:p>
        </p:txBody>
      </p:sp>
      <p:sp>
        <p:nvSpPr>
          <p:cNvPr id="237" name="Google Shape;237;p26"/>
          <p:cNvSpPr txBox="1"/>
          <p:nvPr/>
        </p:nvSpPr>
        <p:spPr>
          <a:xfrm>
            <a:off x="5651233" y="3799336"/>
            <a:ext cx="871500" cy="267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lt1"/>
                </a:solidFill>
                <a:latin typeface="Open Sans"/>
                <a:ea typeface="Open Sans"/>
                <a:cs typeface="Open Sans"/>
                <a:sym typeface="Open Sans"/>
              </a:rPr>
              <a:t>insecure</a:t>
            </a:r>
            <a:endParaRPr sz="1200">
              <a:solidFill>
                <a:schemeClr val="lt1"/>
              </a:solidFill>
              <a:latin typeface="Open Sans"/>
              <a:ea typeface="Open Sans"/>
              <a:cs typeface="Open Sans"/>
              <a:sym typeface="Open Sans"/>
            </a:endParaRPr>
          </a:p>
        </p:txBody>
      </p:sp>
      <p:sp>
        <p:nvSpPr>
          <p:cNvPr id="238" name="Google Shape;238;p26"/>
          <p:cNvSpPr txBox="1"/>
          <p:nvPr/>
        </p:nvSpPr>
        <p:spPr>
          <a:xfrm>
            <a:off x="4646290" y="3799336"/>
            <a:ext cx="871500" cy="267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lt1"/>
                </a:solidFill>
                <a:latin typeface="Open Sans"/>
                <a:ea typeface="Open Sans"/>
                <a:cs typeface="Open Sans"/>
                <a:sym typeface="Open Sans"/>
              </a:rPr>
              <a:t>lazy</a:t>
            </a:r>
            <a:endParaRPr sz="1200">
              <a:solidFill>
                <a:schemeClr val="lt1"/>
              </a:solidFill>
              <a:latin typeface="Open Sans"/>
              <a:ea typeface="Open Sans"/>
              <a:cs typeface="Open Sans"/>
              <a:sym typeface="Open Sans"/>
            </a:endParaRPr>
          </a:p>
        </p:txBody>
      </p:sp>
      <p:sp>
        <p:nvSpPr>
          <p:cNvPr id="239" name="Google Shape;239;p26"/>
          <p:cNvSpPr txBox="1"/>
          <p:nvPr/>
        </p:nvSpPr>
        <p:spPr>
          <a:xfrm>
            <a:off x="3963298" y="4114907"/>
            <a:ext cx="871500" cy="267000"/>
          </a:xfrm>
          <a:prstGeom prst="rect">
            <a:avLst/>
          </a:prstGeom>
          <a:solidFill>
            <a:schemeClr val="dk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tidy</a:t>
            </a:r>
            <a:endParaRPr sz="1200">
              <a:solidFill>
                <a:schemeClr val="dk2"/>
              </a:solidFill>
              <a:latin typeface="Open Sans"/>
              <a:ea typeface="Open Sans"/>
              <a:cs typeface="Open Sans"/>
              <a:sym typeface="Open Sans"/>
            </a:endParaRPr>
          </a:p>
        </p:txBody>
      </p:sp>
      <p:sp>
        <p:nvSpPr>
          <p:cNvPr id="240" name="Google Shape;240;p26"/>
          <p:cNvSpPr txBox="1"/>
          <p:nvPr/>
        </p:nvSpPr>
        <p:spPr>
          <a:xfrm>
            <a:off x="6656176" y="3799336"/>
            <a:ext cx="9360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emotional</a:t>
            </a:r>
            <a:endParaRPr sz="1200">
              <a:solidFill>
                <a:schemeClr val="dk2"/>
              </a:solidFill>
              <a:latin typeface="Open Sans"/>
              <a:ea typeface="Open Sans"/>
              <a:cs typeface="Open Sans"/>
              <a:sym typeface="Open Sans"/>
            </a:endParaRPr>
          </a:p>
        </p:txBody>
      </p:sp>
      <p:sp>
        <p:nvSpPr>
          <p:cNvPr id="241" name="Google Shape;241;p26"/>
          <p:cNvSpPr txBox="1"/>
          <p:nvPr/>
        </p:nvSpPr>
        <p:spPr>
          <a:xfrm>
            <a:off x="1699430" y="3799336"/>
            <a:ext cx="871500" cy="267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lt1"/>
                </a:solidFill>
                <a:latin typeface="Open Sans"/>
                <a:ea typeface="Open Sans"/>
                <a:cs typeface="Open Sans"/>
                <a:sym typeface="Open Sans"/>
              </a:rPr>
              <a:t>untidy</a:t>
            </a:r>
            <a:endParaRPr sz="1200">
              <a:solidFill>
                <a:schemeClr val="lt1"/>
              </a:solidFill>
              <a:latin typeface="Open Sans"/>
              <a:ea typeface="Open Sans"/>
              <a:cs typeface="Open Sans"/>
              <a:sym typeface="Open Sans"/>
            </a:endParaRPr>
          </a:p>
        </p:txBody>
      </p:sp>
      <p:sp>
        <p:nvSpPr>
          <p:cNvPr id="242" name="Google Shape;242;p26"/>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answers...</a:t>
            </a:r>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27"/>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Negatives</a:t>
            </a:r>
            <a:endParaRPr/>
          </a:p>
        </p:txBody>
      </p:sp>
      <p:sp>
        <p:nvSpPr>
          <p:cNvPr id="248" name="Google Shape;248;p27"/>
          <p:cNvSpPr txBox="1">
            <a:spLocks noGrp="1"/>
          </p:cNvSpPr>
          <p:nvPr>
            <p:ph type="body" idx="1"/>
          </p:nvPr>
        </p:nvSpPr>
        <p:spPr>
          <a:xfrm>
            <a:off x="311700" y="1266325"/>
            <a:ext cx="8520600" cy="33027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GB"/>
              <a:t>With some adjectives of personality the opposite is a completely different word (clever/stupid, lazy/hard-working). </a:t>
            </a:r>
            <a:endParaRPr/>
          </a:p>
          <a:p>
            <a:pPr marL="457200" lvl="0" indent="-342900" algn="l" rtl="0">
              <a:spcBef>
                <a:spcPts val="0"/>
              </a:spcBef>
              <a:spcAft>
                <a:spcPts val="0"/>
              </a:spcAft>
              <a:buSzPts val="1800"/>
              <a:buChar char="●"/>
            </a:pPr>
            <a:r>
              <a:rPr lang="en-GB"/>
              <a:t>For others, we add a </a:t>
            </a:r>
            <a:r>
              <a:rPr lang="en-GB" u="sng"/>
              <a:t>prefix</a:t>
            </a:r>
            <a:r>
              <a:rPr lang="en-GB"/>
              <a:t> (tidy/</a:t>
            </a:r>
            <a:r>
              <a:rPr lang="en-GB" u="sng"/>
              <a:t>un</a:t>
            </a:r>
            <a:r>
              <a:rPr lang="en-GB"/>
              <a:t>tidy, kind/</a:t>
            </a:r>
            <a:r>
              <a:rPr lang="en-GB" u="sng"/>
              <a:t>un</a:t>
            </a:r>
            <a:r>
              <a:rPr lang="en-GB"/>
              <a:t>kind, responsible/</a:t>
            </a:r>
            <a:r>
              <a:rPr lang="en-GB" u="sng"/>
              <a:t>ir</a:t>
            </a:r>
            <a:r>
              <a:rPr lang="en-GB"/>
              <a:t>responsible).</a:t>
            </a:r>
            <a:endParaRPr/>
          </a:p>
          <a:p>
            <a:pPr marL="457200" lvl="0" indent="-342900" algn="l" rtl="0">
              <a:spcBef>
                <a:spcPts val="0"/>
              </a:spcBef>
              <a:spcAft>
                <a:spcPts val="0"/>
              </a:spcAft>
              <a:buSzPts val="1800"/>
              <a:buChar char="●"/>
            </a:pPr>
            <a:r>
              <a:rPr lang="en-GB"/>
              <a:t>‘</a:t>
            </a:r>
            <a:r>
              <a:rPr lang="en-GB" i="1"/>
              <a:t>un-</a:t>
            </a:r>
            <a:r>
              <a:rPr lang="en-GB"/>
              <a:t>’ is the most common negative prefix (but can be positive too: ‘</a:t>
            </a:r>
            <a:r>
              <a:rPr lang="en-GB" u="sng"/>
              <a:t>un</a:t>
            </a:r>
            <a:r>
              <a:rPr lang="en-GB"/>
              <a:t>selfish’)</a:t>
            </a:r>
            <a:endParaRPr/>
          </a:p>
          <a:p>
            <a:pPr marL="457200" lvl="0" indent="-342900" algn="l" rtl="0">
              <a:spcBef>
                <a:spcPts val="0"/>
              </a:spcBef>
              <a:spcAft>
                <a:spcPts val="0"/>
              </a:spcAft>
              <a:buSzPts val="1800"/>
              <a:buChar char="●"/>
            </a:pPr>
            <a:r>
              <a:rPr lang="en-GB" i="1"/>
              <a:t>‘im-’</a:t>
            </a:r>
            <a:r>
              <a:rPr lang="en-GB"/>
              <a:t> is used before adjectives beginning with </a:t>
            </a:r>
            <a:r>
              <a:rPr lang="en-GB" i="1"/>
              <a:t>p</a:t>
            </a:r>
            <a:r>
              <a:rPr lang="en-GB"/>
              <a:t> or </a:t>
            </a:r>
            <a:r>
              <a:rPr lang="en-GB" i="1"/>
              <a:t>m </a:t>
            </a:r>
            <a:r>
              <a:rPr lang="en-GB"/>
              <a:t>(e.g. impossible)</a:t>
            </a:r>
            <a:endParaRPr/>
          </a:p>
          <a:p>
            <a:pPr marL="457200" lvl="0" indent="-342900" algn="l" rtl="0">
              <a:spcBef>
                <a:spcPts val="0"/>
              </a:spcBef>
              <a:spcAft>
                <a:spcPts val="0"/>
              </a:spcAft>
              <a:buSzPts val="1800"/>
              <a:buChar char="●"/>
            </a:pPr>
            <a:r>
              <a:rPr lang="en-GB" i="1"/>
              <a:t>‘ir-</a:t>
            </a:r>
            <a:r>
              <a:rPr lang="en-GB"/>
              <a:t> ‘ is used before adjectives beginning with </a:t>
            </a:r>
            <a:r>
              <a:rPr lang="en-GB" i="1"/>
              <a:t>r</a:t>
            </a:r>
            <a:r>
              <a:rPr lang="en-GB"/>
              <a:t> (e.g. irregular)</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28"/>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800" b="0">
                <a:solidFill>
                  <a:schemeClr val="dk2"/>
                </a:solidFill>
                <a:latin typeface="Open Sans"/>
                <a:ea typeface="Open Sans"/>
                <a:cs typeface="Open Sans"/>
                <a:sym typeface="Open Sans"/>
              </a:rPr>
              <a:t>Write the prefix </a:t>
            </a:r>
            <a:r>
              <a:rPr lang="en-GB" sz="1800" b="0" i="1">
                <a:solidFill>
                  <a:schemeClr val="dk2"/>
                </a:solidFill>
                <a:latin typeface="Open Sans"/>
                <a:ea typeface="Open Sans"/>
                <a:cs typeface="Open Sans"/>
                <a:sym typeface="Open Sans"/>
              </a:rPr>
              <a:t>un-, dis-, im-, ir- or in-</a:t>
            </a:r>
            <a:r>
              <a:rPr lang="en-GB" sz="1800" b="0">
                <a:solidFill>
                  <a:schemeClr val="dk2"/>
                </a:solidFill>
                <a:latin typeface="Open Sans"/>
                <a:ea typeface="Open Sans"/>
                <a:cs typeface="Open Sans"/>
                <a:sym typeface="Open Sans"/>
              </a:rPr>
              <a:t> to make the negative of these adjectives. The first one has been done for you.</a:t>
            </a:r>
            <a:endParaRPr/>
          </a:p>
        </p:txBody>
      </p:sp>
      <p:sp>
        <p:nvSpPr>
          <p:cNvPr id="254" name="Google Shape;254;p28"/>
          <p:cNvSpPr txBox="1">
            <a:spLocks noGrp="1"/>
          </p:cNvSpPr>
          <p:nvPr>
            <p:ph type="body" idx="1"/>
          </p:nvPr>
        </p:nvSpPr>
        <p:spPr>
          <a:xfrm>
            <a:off x="311700" y="1266175"/>
            <a:ext cx="3999900" cy="3302700"/>
          </a:xfrm>
          <a:prstGeom prst="rect">
            <a:avLst/>
          </a:prstGeom>
        </p:spPr>
        <p:txBody>
          <a:bodyPr spcFirstLastPara="1" wrap="square" lIns="91425" tIns="91425" rIns="91425" bIns="91425" anchor="t" anchorCtr="0">
            <a:noAutofit/>
          </a:bodyPr>
          <a:lstStyle/>
          <a:p>
            <a:pPr marL="457200" lvl="0" indent="-336550" algn="l" rtl="0">
              <a:spcBef>
                <a:spcPts val="0"/>
              </a:spcBef>
              <a:spcAft>
                <a:spcPts val="0"/>
              </a:spcAft>
              <a:buSzPts val="1700"/>
              <a:buAutoNum type="arabicPeriod"/>
            </a:pPr>
            <a:r>
              <a:rPr lang="en-GB" sz="1700" i="1" u="sng"/>
              <a:t>un</a:t>
            </a:r>
            <a:r>
              <a:rPr lang="en-GB" sz="1700"/>
              <a:t>ambitious</a:t>
            </a:r>
            <a:endParaRPr sz="1700"/>
          </a:p>
          <a:p>
            <a:pPr marL="457200" lvl="0" indent="-336550" algn="l" rtl="0">
              <a:spcBef>
                <a:spcPts val="0"/>
              </a:spcBef>
              <a:spcAft>
                <a:spcPts val="0"/>
              </a:spcAft>
              <a:buSzPts val="1700"/>
              <a:buAutoNum type="arabicPeriod"/>
            </a:pPr>
            <a:r>
              <a:rPr lang="en-GB" sz="1700"/>
              <a:t>___friendly</a:t>
            </a:r>
            <a:endParaRPr sz="1700"/>
          </a:p>
          <a:p>
            <a:pPr marL="457200" lvl="0" indent="-336550" algn="l" rtl="0">
              <a:spcBef>
                <a:spcPts val="0"/>
              </a:spcBef>
              <a:spcAft>
                <a:spcPts val="0"/>
              </a:spcAft>
              <a:buSzPts val="1700"/>
              <a:buAutoNum type="arabicPeriod"/>
            </a:pPr>
            <a:r>
              <a:rPr lang="en-GB" sz="1700"/>
              <a:t>___honest</a:t>
            </a:r>
            <a:endParaRPr sz="1700"/>
          </a:p>
          <a:p>
            <a:pPr marL="457200" lvl="0" indent="-336550" algn="l" rtl="0">
              <a:spcBef>
                <a:spcPts val="0"/>
              </a:spcBef>
              <a:spcAft>
                <a:spcPts val="0"/>
              </a:spcAft>
              <a:buSzPts val="1700"/>
              <a:buAutoNum type="arabicPeriod"/>
            </a:pPr>
            <a:r>
              <a:rPr lang="en-GB" sz="1700"/>
              <a:t>___imaginative</a:t>
            </a:r>
            <a:endParaRPr sz="1700"/>
          </a:p>
          <a:p>
            <a:pPr marL="457200" lvl="0" indent="-336550" algn="l" rtl="0">
              <a:spcBef>
                <a:spcPts val="0"/>
              </a:spcBef>
              <a:spcAft>
                <a:spcPts val="0"/>
              </a:spcAft>
              <a:buSzPts val="1700"/>
              <a:buAutoNum type="arabicPeriod"/>
            </a:pPr>
            <a:r>
              <a:rPr lang="en-GB" sz="1700"/>
              <a:t>___kind</a:t>
            </a:r>
            <a:endParaRPr sz="1700"/>
          </a:p>
          <a:p>
            <a:pPr marL="457200" lvl="0" indent="-336550" algn="l" rtl="0">
              <a:spcBef>
                <a:spcPts val="0"/>
              </a:spcBef>
              <a:spcAft>
                <a:spcPts val="0"/>
              </a:spcAft>
              <a:buSzPts val="1700"/>
              <a:buAutoNum type="arabicPeriod"/>
            </a:pPr>
            <a:r>
              <a:rPr lang="en-GB" sz="1700"/>
              <a:t>___mature</a:t>
            </a:r>
            <a:endParaRPr sz="1700"/>
          </a:p>
          <a:p>
            <a:pPr marL="457200" lvl="0" indent="-336550" algn="l" rtl="0">
              <a:spcBef>
                <a:spcPts val="0"/>
              </a:spcBef>
              <a:spcAft>
                <a:spcPts val="0"/>
              </a:spcAft>
              <a:buSzPts val="1700"/>
              <a:buAutoNum type="arabicPeriod"/>
            </a:pPr>
            <a:r>
              <a:rPr lang="en-GB" sz="1700"/>
              <a:t>___organised</a:t>
            </a:r>
            <a:endParaRPr sz="1700"/>
          </a:p>
          <a:p>
            <a:pPr marL="457200" lvl="0" indent="0" algn="l" rtl="0">
              <a:spcBef>
                <a:spcPts val="1600"/>
              </a:spcBef>
              <a:spcAft>
                <a:spcPts val="1600"/>
              </a:spcAft>
              <a:buNone/>
            </a:pPr>
            <a:endParaRPr sz="1700"/>
          </a:p>
        </p:txBody>
      </p:sp>
      <p:sp>
        <p:nvSpPr>
          <p:cNvPr id="255" name="Google Shape;255;p28"/>
          <p:cNvSpPr txBox="1">
            <a:spLocks noGrp="1"/>
          </p:cNvSpPr>
          <p:nvPr>
            <p:ph type="body" idx="2"/>
          </p:nvPr>
        </p:nvSpPr>
        <p:spPr>
          <a:xfrm>
            <a:off x="4832400" y="1266175"/>
            <a:ext cx="3999900" cy="3302700"/>
          </a:xfrm>
          <a:prstGeom prst="rect">
            <a:avLst/>
          </a:prstGeom>
        </p:spPr>
        <p:txBody>
          <a:bodyPr spcFirstLastPara="1" wrap="square" lIns="91425" tIns="91425" rIns="91425" bIns="91425" anchor="t" anchorCtr="0">
            <a:noAutofit/>
          </a:bodyPr>
          <a:lstStyle/>
          <a:p>
            <a:pPr marL="457200" lvl="0" indent="-336550" algn="l" rtl="0">
              <a:spcBef>
                <a:spcPts val="0"/>
              </a:spcBef>
              <a:spcAft>
                <a:spcPts val="0"/>
              </a:spcAft>
              <a:buSzPts val="1700"/>
              <a:buAutoNum type="alphaUcPeriod"/>
            </a:pPr>
            <a:r>
              <a:rPr lang="en-GB" sz="1700"/>
              <a:t>___patient</a:t>
            </a:r>
            <a:endParaRPr sz="1700"/>
          </a:p>
          <a:p>
            <a:pPr marL="457200" lvl="0" indent="-336550" algn="l" rtl="0">
              <a:spcBef>
                <a:spcPts val="0"/>
              </a:spcBef>
              <a:spcAft>
                <a:spcPts val="0"/>
              </a:spcAft>
              <a:buSzPts val="1700"/>
              <a:buAutoNum type="alphaUcPeriod"/>
            </a:pPr>
            <a:r>
              <a:rPr lang="en-GB" sz="1700"/>
              <a:t>___reliable</a:t>
            </a:r>
            <a:endParaRPr sz="1700"/>
          </a:p>
          <a:p>
            <a:pPr marL="457200" lvl="0" indent="-336550" algn="l" rtl="0">
              <a:spcBef>
                <a:spcPts val="0"/>
              </a:spcBef>
              <a:spcAft>
                <a:spcPts val="0"/>
              </a:spcAft>
              <a:buSzPts val="1700"/>
              <a:buAutoNum type="alphaUcPeriod"/>
            </a:pPr>
            <a:r>
              <a:rPr lang="en-GB" sz="1700"/>
              <a:t>___responsible</a:t>
            </a:r>
            <a:endParaRPr sz="1700"/>
          </a:p>
          <a:p>
            <a:pPr marL="457200" lvl="0" indent="-336550" algn="l" rtl="0">
              <a:spcBef>
                <a:spcPts val="0"/>
              </a:spcBef>
              <a:spcAft>
                <a:spcPts val="0"/>
              </a:spcAft>
              <a:buSzPts val="1700"/>
              <a:buAutoNum type="alphaUcPeriod"/>
            </a:pPr>
            <a:r>
              <a:rPr lang="en-GB" sz="1700"/>
              <a:t>___selfish</a:t>
            </a:r>
            <a:endParaRPr sz="1700"/>
          </a:p>
          <a:p>
            <a:pPr marL="457200" lvl="0" indent="-336550" algn="l" rtl="0">
              <a:spcBef>
                <a:spcPts val="0"/>
              </a:spcBef>
              <a:spcAft>
                <a:spcPts val="0"/>
              </a:spcAft>
              <a:buSzPts val="1700"/>
              <a:buAutoNum type="alphaUcPeriod"/>
            </a:pPr>
            <a:r>
              <a:rPr lang="en-GB" sz="1700"/>
              <a:t>___sensitive</a:t>
            </a:r>
            <a:endParaRPr sz="1700"/>
          </a:p>
          <a:p>
            <a:pPr marL="457200" lvl="0" indent="-336550" algn="l" rtl="0">
              <a:spcBef>
                <a:spcPts val="0"/>
              </a:spcBef>
              <a:spcAft>
                <a:spcPts val="0"/>
              </a:spcAft>
              <a:buSzPts val="1700"/>
              <a:buAutoNum type="alphaUcPeriod"/>
            </a:pPr>
            <a:r>
              <a:rPr lang="en-GB" sz="1700"/>
              <a:t>___sociable</a:t>
            </a:r>
            <a:endParaRPr sz="1700"/>
          </a:p>
          <a:p>
            <a:pPr marL="457200" lvl="0" indent="-336550" algn="l" rtl="0">
              <a:spcBef>
                <a:spcPts val="0"/>
              </a:spcBef>
              <a:spcAft>
                <a:spcPts val="0"/>
              </a:spcAft>
              <a:buSzPts val="1700"/>
              <a:buAutoNum type="alphaUcPeriod"/>
            </a:pPr>
            <a:r>
              <a:rPr lang="en-GB" sz="1700"/>
              <a:t>___tidy</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29"/>
          <p:cNvSpPr txBox="1">
            <a:spLocks noGrp="1"/>
          </p:cNvSpPr>
          <p:nvPr>
            <p:ph type="body" idx="1"/>
          </p:nvPr>
        </p:nvSpPr>
        <p:spPr>
          <a:xfrm>
            <a:off x="311700" y="1266175"/>
            <a:ext cx="3999900" cy="3302700"/>
          </a:xfrm>
          <a:prstGeom prst="rect">
            <a:avLst/>
          </a:prstGeom>
        </p:spPr>
        <p:txBody>
          <a:bodyPr spcFirstLastPara="1" wrap="square" lIns="91425" tIns="91425" rIns="91425" bIns="91425" anchor="t" anchorCtr="0">
            <a:noAutofit/>
          </a:bodyPr>
          <a:lstStyle/>
          <a:p>
            <a:pPr marL="457200" lvl="0" indent="-336550" algn="l" rtl="0">
              <a:spcBef>
                <a:spcPts val="0"/>
              </a:spcBef>
              <a:spcAft>
                <a:spcPts val="0"/>
              </a:spcAft>
              <a:buSzPts val="1700"/>
              <a:buAutoNum type="arabicPeriod"/>
            </a:pPr>
            <a:r>
              <a:rPr lang="en-GB" sz="1700"/>
              <a:t>_</a:t>
            </a:r>
            <a:r>
              <a:rPr lang="en-GB" sz="1700" i="1"/>
              <a:t>un</a:t>
            </a:r>
            <a:r>
              <a:rPr lang="en-GB" sz="1700"/>
              <a:t>ambitious</a:t>
            </a:r>
            <a:endParaRPr sz="1700"/>
          </a:p>
          <a:p>
            <a:pPr marL="457200" lvl="0" indent="-336550" algn="l" rtl="0">
              <a:spcBef>
                <a:spcPts val="0"/>
              </a:spcBef>
              <a:spcAft>
                <a:spcPts val="0"/>
              </a:spcAft>
              <a:buSzPts val="1700"/>
              <a:buAutoNum type="arabicPeriod"/>
            </a:pPr>
            <a:r>
              <a:rPr lang="en-GB" sz="1700"/>
              <a:t>_</a:t>
            </a:r>
            <a:r>
              <a:rPr lang="en-GB" sz="1700" i="1"/>
              <a:t>un</a:t>
            </a:r>
            <a:r>
              <a:rPr lang="en-GB" sz="1700"/>
              <a:t>friendly</a:t>
            </a:r>
            <a:endParaRPr sz="1700"/>
          </a:p>
          <a:p>
            <a:pPr marL="457200" lvl="0" indent="-336550" algn="l" rtl="0">
              <a:spcBef>
                <a:spcPts val="0"/>
              </a:spcBef>
              <a:spcAft>
                <a:spcPts val="0"/>
              </a:spcAft>
              <a:buSzPts val="1700"/>
              <a:buAutoNum type="arabicPeriod"/>
            </a:pPr>
            <a:r>
              <a:rPr lang="en-GB" sz="1700"/>
              <a:t>_</a:t>
            </a:r>
            <a:r>
              <a:rPr lang="en-GB" sz="1700" i="1"/>
              <a:t>dis</a:t>
            </a:r>
            <a:r>
              <a:rPr lang="en-GB" sz="1700"/>
              <a:t>honest</a:t>
            </a:r>
            <a:endParaRPr sz="1700"/>
          </a:p>
          <a:p>
            <a:pPr marL="457200" lvl="0" indent="-336550" algn="l" rtl="0">
              <a:spcBef>
                <a:spcPts val="0"/>
              </a:spcBef>
              <a:spcAft>
                <a:spcPts val="0"/>
              </a:spcAft>
              <a:buSzPts val="1700"/>
              <a:buAutoNum type="arabicPeriod"/>
            </a:pPr>
            <a:r>
              <a:rPr lang="en-GB" sz="1700"/>
              <a:t>_</a:t>
            </a:r>
            <a:r>
              <a:rPr lang="en-GB" sz="1700" i="1"/>
              <a:t>un</a:t>
            </a:r>
            <a:r>
              <a:rPr lang="en-GB" sz="1700"/>
              <a:t>imaginative</a:t>
            </a:r>
            <a:endParaRPr sz="1700"/>
          </a:p>
          <a:p>
            <a:pPr marL="457200" lvl="0" indent="-336550" algn="l" rtl="0">
              <a:spcBef>
                <a:spcPts val="0"/>
              </a:spcBef>
              <a:spcAft>
                <a:spcPts val="0"/>
              </a:spcAft>
              <a:buSzPts val="1700"/>
              <a:buAutoNum type="arabicPeriod"/>
            </a:pPr>
            <a:r>
              <a:rPr lang="en-GB" sz="1700"/>
              <a:t>_</a:t>
            </a:r>
            <a:r>
              <a:rPr lang="en-GB" sz="1700" i="1"/>
              <a:t>un</a:t>
            </a:r>
            <a:r>
              <a:rPr lang="en-GB" sz="1700"/>
              <a:t>kind</a:t>
            </a:r>
            <a:endParaRPr sz="1700"/>
          </a:p>
          <a:p>
            <a:pPr marL="457200" lvl="0" indent="-336550" algn="l" rtl="0">
              <a:spcBef>
                <a:spcPts val="0"/>
              </a:spcBef>
              <a:spcAft>
                <a:spcPts val="0"/>
              </a:spcAft>
              <a:buSzPts val="1700"/>
              <a:buAutoNum type="arabicPeriod"/>
            </a:pPr>
            <a:r>
              <a:rPr lang="en-GB" sz="1700"/>
              <a:t>_</a:t>
            </a:r>
            <a:r>
              <a:rPr lang="en-GB" sz="1700" i="1"/>
              <a:t>im</a:t>
            </a:r>
            <a:r>
              <a:rPr lang="en-GB" sz="1700"/>
              <a:t>mature</a:t>
            </a:r>
            <a:endParaRPr sz="1700"/>
          </a:p>
          <a:p>
            <a:pPr marL="457200" lvl="0" indent="-336550" algn="l" rtl="0">
              <a:spcBef>
                <a:spcPts val="0"/>
              </a:spcBef>
              <a:spcAft>
                <a:spcPts val="0"/>
              </a:spcAft>
              <a:buSzPts val="1700"/>
              <a:buAutoNum type="arabicPeriod"/>
            </a:pPr>
            <a:r>
              <a:rPr lang="en-GB" sz="1700"/>
              <a:t>_</a:t>
            </a:r>
            <a:r>
              <a:rPr lang="en-GB" sz="1700" i="1"/>
              <a:t>dis</a:t>
            </a:r>
            <a:r>
              <a:rPr lang="en-GB" sz="1700"/>
              <a:t>organised</a:t>
            </a:r>
            <a:endParaRPr sz="1700"/>
          </a:p>
          <a:p>
            <a:pPr marL="457200" lvl="0" indent="0" algn="l" rtl="0">
              <a:spcBef>
                <a:spcPts val="1600"/>
              </a:spcBef>
              <a:spcAft>
                <a:spcPts val="1600"/>
              </a:spcAft>
              <a:buNone/>
            </a:pPr>
            <a:endParaRPr sz="1700"/>
          </a:p>
        </p:txBody>
      </p:sp>
      <p:sp>
        <p:nvSpPr>
          <p:cNvPr id="261" name="Google Shape;261;p29"/>
          <p:cNvSpPr txBox="1">
            <a:spLocks noGrp="1"/>
          </p:cNvSpPr>
          <p:nvPr>
            <p:ph type="body" idx="2"/>
          </p:nvPr>
        </p:nvSpPr>
        <p:spPr>
          <a:xfrm>
            <a:off x="4832400" y="1266175"/>
            <a:ext cx="3999900" cy="3302700"/>
          </a:xfrm>
          <a:prstGeom prst="rect">
            <a:avLst/>
          </a:prstGeom>
        </p:spPr>
        <p:txBody>
          <a:bodyPr spcFirstLastPara="1" wrap="square" lIns="91425" tIns="91425" rIns="91425" bIns="91425" anchor="t" anchorCtr="0">
            <a:noAutofit/>
          </a:bodyPr>
          <a:lstStyle/>
          <a:p>
            <a:pPr marL="457200" lvl="0" indent="-336550" algn="l" rtl="0">
              <a:spcBef>
                <a:spcPts val="0"/>
              </a:spcBef>
              <a:spcAft>
                <a:spcPts val="0"/>
              </a:spcAft>
              <a:buSzPts val="1700"/>
              <a:buAutoNum type="alphaUcPeriod"/>
            </a:pPr>
            <a:r>
              <a:rPr lang="en-GB" sz="1700"/>
              <a:t>_</a:t>
            </a:r>
            <a:r>
              <a:rPr lang="en-GB" sz="1700" i="1"/>
              <a:t>im</a:t>
            </a:r>
            <a:r>
              <a:rPr lang="en-GB" sz="1700"/>
              <a:t>patient</a:t>
            </a:r>
            <a:endParaRPr sz="1700"/>
          </a:p>
          <a:p>
            <a:pPr marL="457200" lvl="0" indent="-336550" algn="l" rtl="0">
              <a:spcBef>
                <a:spcPts val="0"/>
              </a:spcBef>
              <a:spcAft>
                <a:spcPts val="0"/>
              </a:spcAft>
              <a:buSzPts val="1700"/>
              <a:buAutoNum type="alphaUcPeriod"/>
            </a:pPr>
            <a:r>
              <a:rPr lang="en-GB" sz="1700"/>
              <a:t>_</a:t>
            </a:r>
            <a:r>
              <a:rPr lang="en-GB" sz="1700" i="1"/>
              <a:t>un</a:t>
            </a:r>
            <a:r>
              <a:rPr lang="en-GB" sz="1700"/>
              <a:t>reliable</a:t>
            </a:r>
            <a:endParaRPr sz="1700"/>
          </a:p>
          <a:p>
            <a:pPr marL="457200" lvl="0" indent="-336550" algn="l" rtl="0">
              <a:spcBef>
                <a:spcPts val="0"/>
              </a:spcBef>
              <a:spcAft>
                <a:spcPts val="0"/>
              </a:spcAft>
              <a:buSzPts val="1700"/>
              <a:buAutoNum type="alphaUcPeriod"/>
            </a:pPr>
            <a:r>
              <a:rPr lang="en-GB" sz="1700"/>
              <a:t>_</a:t>
            </a:r>
            <a:r>
              <a:rPr lang="en-GB" sz="1700" i="1"/>
              <a:t>ir</a:t>
            </a:r>
            <a:r>
              <a:rPr lang="en-GB" sz="1700"/>
              <a:t>responsible</a:t>
            </a:r>
            <a:endParaRPr sz="1700"/>
          </a:p>
          <a:p>
            <a:pPr marL="457200" lvl="0" indent="-336550" algn="l" rtl="0">
              <a:spcBef>
                <a:spcPts val="0"/>
              </a:spcBef>
              <a:spcAft>
                <a:spcPts val="0"/>
              </a:spcAft>
              <a:buSzPts val="1700"/>
              <a:buAutoNum type="alphaUcPeriod"/>
            </a:pPr>
            <a:r>
              <a:rPr lang="en-GB" sz="1700"/>
              <a:t>_</a:t>
            </a:r>
            <a:r>
              <a:rPr lang="en-GB" sz="1700" i="1"/>
              <a:t>un</a:t>
            </a:r>
            <a:r>
              <a:rPr lang="en-GB" sz="1700"/>
              <a:t>selfish</a:t>
            </a:r>
            <a:endParaRPr sz="1700"/>
          </a:p>
          <a:p>
            <a:pPr marL="457200" lvl="0" indent="-336550" algn="l" rtl="0">
              <a:spcBef>
                <a:spcPts val="0"/>
              </a:spcBef>
              <a:spcAft>
                <a:spcPts val="0"/>
              </a:spcAft>
              <a:buSzPts val="1700"/>
              <a:buAutoNum type="alphaUcPeriod"/>
            </a:pPr>
            <a:r>
              <a:rPr lang="en-GB" sz="1700"/>
              <a:t>_</a:t>
            </a:r>
            <a:r>
              <a:rPr lang="en-GB" sz="1700" i="1"/>
              <a:t>in</a:t>
            </a:r>
            <a:r>
              <a:rPr lang="en-GB" sz="1700"/>
              <a:t>sensitive</a:t>
            </a:r>
            <a:endParaRPr sz="1700"/>
          </a:p>
          <a:p>
            <a:pPr marL="457200" lvl="0" indent="-336550" algn="l" rtl="0">
              <a:spcBef>
                <a:spcPts val="0"/>
              </a:spcBef>
              <a:spcAft>
                <a:spcPts val="0"/>
              </a:spcAft>
              <a:buSzPts val="1700"/>
              <a:buAutoNum type="alphaUcPeriod"/>
            </a:pPr>
            <a:r>
              <a:rPr lang="en-GB" sz="1700"/>
              <a:t>_</a:t>
            </a:r>
            <a:r>
              <a:rPr lang="en-GB" sz="1700" i="1"/>
              <a:t>un</a:t>
            </a:r>
            <a:r>
              <a:rPr lang="en-GB" sz="1700"/>
              <a:t>sociable</a:t>
            </a:r>
            <a:endParaRPr sz="1700"/>
          </a:p>
          <a:p>
            <a:pPr marL="457200" lvl="0" indent="-336550" algn="l" rtl="0">
              <a:spcBef>
                <a:spcPts val="0"/>
              </a:spcBef>
              <a:spcAft>
                <a:spcPts val="0"/>
              </a:spcAft>
              <a:buSzPts val="1700"/>
              <a:buAutoNum type="alphaUcPeriod"/>
            </a:pPr>
            <a:r>
              <a:rPr lang="en-GB" sz="1700"/>
              <a:t>_</a:t>
            </a:r>
            <a:r>
              <a:rPr lang="en-GB" sz="1700" i="1"/>
              <a:t>un</a:t>
            </a:r>
            <a:r>
              <a:rPr lang="en-GB" sz="1700"/>
              <a:t>tidy</a:t>
            </a:r>
            <a:endParaRPr/>
          </a:p>
        </p:txBody>
      </p:sp>
      <p:sp>
        <p:nvSpPr>
          <p:cNvPr id="262" name="Google Shape;262;p29"/>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answers...</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30"/>
          <p:cNvSpPr txBox="1">
            <a:spLocks noGrp="1"/>
          </p:cNvSpPr>
          <p:nvPr>
            <p:ph type="title"/>
          </p:nvPr>
        </p:nvSpPr>
        <p:spPr>
          <a:xfrm>
            <a:off x="311700" y="445025"/>
            <a:ext cx="8520600" cy="1021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400" b="0">
                <a:solidFill>
                  <a:schemeClr val="dk2"/>
                </a:solidFill>
                <a:latin typeface="Open Sans"/>
                <a:ea typeface="Open Sans"/>
                <a:cs typeface="Open Sans"/>
                <a:sym typeface="Open Sans"/>
              </a:rPr>
              <a:t>Use the adjectives you have learned to:</a:t>
            </a:r>
            <a:endParaRPr sz="1400" b="0">
              <a:solidFill>
                <a:schemeClr val="dk2"/>
              </a:solidFill>
              <a:latin typeface="Open Sans"/>
              <a:ea typeface="Open Sans"/>
              <a:cs typeface="Open Sans"/>
              <a:sym typeface="Open Sans"/>
            </a:endParaRPr>
          </a:p>
          <a:p>
            <a:pPr marL="457200" lvl="0" indent="-317500" algn="l" rtl="0">
              <a:lnSpc>
                <a:spcPct val="115000"/>
              </a:lnSpc>
              <a:spcBef>
                <a:spcPts val="1600"/>
              </a:spcBef>
              <a:spcAft>
                <a:spcPts val="0"/>
              </a:spcAft>
              <a:buClr>
                <a:schemeClr val="dk2"/>
              </a:buClr>
              <a:buSzPts val="1400"/>
              <a:buFont typeface="Open Sans"/>
              <a:buAutoNum type="alphaUcPeriod"/>
            </a:pPr>
            <a:r>
              <a:rPr lang="en-GB" sz="1400" b="0">
                <a:solidFill>
                  <a:schemeClr val="dk2"/>
                </a:solidFill>
                <a:latin typeface="Open Sans"/>
                <a:ea typeface="Open Sans"/>
                <a:cs typeface="Open Sans"/>
                <a:sym typeface="Open Sans"/>
              </a:rPr>
              <a:t>Write a description of someone you like and admire.</a:t>
            </a:r>
            <a:endParaRPr sz="1400" b="0">
              <a:solidFill>
                <a:schemeClr val="dk2"/>
              </a:solidFill>
              <a:latin typeface="Open Sans"/>
              <a:ea typeface="Open Sans"/>
              <a:cs typeface="Open Sans"/>
              <a:sym typeface="Open Sans"/>
            </a:endParaRPr>
          </a:p>
          <a:p>
            <a:pPr marL="457200" lvl="0" indent="-317500" algn="l" rtl="0">
              <a:lnSpc>
                <a:spcPct val="115000"/>
              </a:lnSpc>
              <a:spcBef>
                <a:spcPts val="0"/>
              </a:spcBef>
              <a:spcAft>
                <a:spcPts val="0"/>
              </a:spcAft>
              <a:buClr>
                <a:schemeClr val="dk2"/>
              </a:buClr>
              <a:buSzPts val="1400"/>
              <a:buFont typeface="Open Sans"/>
              <a:buAutoNum type="alphaUcPeriod"/>
            </a:pPr>
            <a:r>
              <a:rPr lang="en-GB" sz="1400" b="0">
                <a:solidFill>
                  <a:schemeClr val="dk2"/>
                </a:solidFill>
                <a:latin typeface="Open Sans"/>
                <a:ea typeface="Open Sans"/>
                <a:cs typeface="Open Sans"/>
                <a:sym typeface="Open Sans"/>
              </a:rPr>
              <a:t>Write a description of someone you </a:t>
            </a:r>
            <a:r>
              <a:rPr lang="en-GB" sz="1400" b="0" u="sng">
                <a:solidFill>
                  <a:schemeClr val="dk2"/>
                </a:solidFill>
                <a:latin typeface="Open Sans"/>
                <a:ea typeface="Open Sans"/>
                <a:cs typeface="Open Sans"/>
                <a:sym typeface="Open Sans"/>
              </a:rPr>
              <a:t>dis</a:t>
            </a:r>
            <a:r>
              <a:rPr lang="en-GB" sz="1400" b="0">
                <a:solidFill>
                  <a:schemeClr val="dk2"/>
                </a:solidFill>
                <a:latin typeface="Open Sans"/>
                <a:ea typeface="Open Sans"/>
                <a:cs typeface="Open Sans"/>
                <a:sym typeface="Open Sans"/>
              </a:rPr>
              <a:t>like.</a:t>
            </a:r>
            <a:endParaRPr/>
          </a:p>
        </p:txBody>
      </p:sp>
      <p:sp>
        <p:nvSpPr>
          <p:cNvPr id="268" name="Google Shape;268;p30"/>
          <p:cNvSpPr txBox="1">
            <a:spLocks noGrp="1"/>
          </p:cNvSpPr>
          <p:nvPr>
            <p:ph type="body" idx="1"/>
          </p:nvPr>
        </p:nvSpPr>
        <p:spPr>
          <a:xfrm>
            <a:off x="311700" y="1629825"/>
            <a:ext cx="3999900" cy="2939100"/>
          </a:xfrm>
          <a:prstGeom prst="rect">
            <a:avLst/>
          </a:prstGeom>
          <a:ln w="762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457200" lvl="0" indent="-298450" algn="l" rtl="0">
              <a:spcBef>
                <a:spcPts val="0"/>
              </a:spcBef>
              <a:spcAft>
                <a:spcPts val="0"/>
              </a:spcAft>
              <a:buSzPts val="1100"/>
              <a:buAutoNum type="alphaUcPeriod"/>
            </a:pPr>
            <a:r>
              <a:rPr lang="en-GB" sz="1100"/>
              <a:t>I like and admire my friend because...</a:t>
            </a:r>
            <a:endParaRPr sz="1100"/>
          </a:p>
        </p:txBody>
      </p:sp>
      <p:sp>
        <p:nvSpPr>
          <p:cNvPr id="269" name="Google Shape;269;p30"/>
          <p:cNvSpPr txBox="1">
            <a:spLocks noGrp="1"/>
          </p:cNvSpPr>
          <p:nvPr>
            <p:ph type="body" idx="2"/>
          </p:nvPr>
        </p:nvSpPr>
        <p:spPr>
          <a:xfrm>
            <a:off x="4832400" y="1629775"/>
            <a:ext cx="3999900" cy="2939100"/>
          </a:xfrm>
          <a:prstGeom prst="rect">
            <a:avLst/>
          </a:prstGeom>
          <a:ln w="762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1100"/>
              <a:t>B.	I dislike this person because...	</a:t>
            </a:r>
            <a:endParaRPr sz="11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31"/>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400" b="0">
                <a:solidFill>
                  <a:schemeClr val="dk2"/>
                </a:solidFill>
                <a:latin typeface="Open Sans"/>
                <a:ea typeface="Open Sans"/>
                <a:cs typeface="Open Sans"/>
                <a:sym typeface="Open Sans"/>
              </a:rPr>
              <a:t>Which of the two people you described do you think will be more successful in life? Why?</a:t>
            </a:r>
            <a:endParaRPr/>
          </a:p>
        </p:txBody>
      </p:sp>
      <p:sp>
        <p:nvSpPr>
          <p:cNvPr id="275" name="Google Shape;275;p31"/>
          <p:cNvSpPr txBox="1">
            <a:spLocks noGrp="1"/>
          </p:cNvSpPr>
          <p:nvPr>
            <p:ph type="body" idx="1"/>
          </p:nvPr>
        </p:nvSpPr>
        <p:spPr>
          <a:xfrm>
            <a:off x="311700" y="1266325"/>
            <a:ext cx="8520600" cy="3306900"/>
          </a:xfrm>
          <a:prstGeom prst="rect">
            <a:avLst/>
          </a:prstGeom>
          <a:ln w="762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endParaRPr sz="1100"/>
          </a:p>
        </p:txBody>
      </p:sp>
    </p:spTree>
  </p:cSld>
  <p:clrMapOvr>
    <a:masterClrMapping/>
  </p:clrMapOvr>
</p:sld>
</file>

<file path=ppt/theme/theme1.xml><?xml version="1.0" encoding="utf-8"?>
<a:theme xmlns:a="http://schemas.openxmlformats.org/drawingml/2006/main" name="Tropic">
  <a:themeElements>
    <a:clrScheme name="Tropic">
      <a:dk1>
        <a:srgbClr val="A1E8D9"/>
      </a:dk1>
      <a:lt1>
        <a:srgbClr val="FFFFFF"/>
      </a:lt1>
      <a:dk2>
        <a:srgbClr val="695D46"/>
      </a:dk2>
      <a:lt2>
        <a:srgbClr val="B3A77D"/>
      </a:lt2>
      <a:accent1>
        <a:srgbClr val="EF6C00"/>
      </a:accent1>
      <a:accent2>
        <a:srgbClr val="009668"/>
      </a:accent2>
      <a:accent3>
        <a:srgbClr val="4DB6AC"/>
      </a:accent3>
      <a:accent4>
        <a:srgbClr val="FF9800"/>
      </a:accent4>
      <a:accent5>
        <a:srgbClr val="CE93D8"/>
      </a:accent5>
      <a:accent6>
        <a:srgbClr val="EEFF41"/>
      </a:accent6>
      <a:hlink>
        <a:srgbClr val="CE93D8"/>
      </a:hlink>
      <a:folHlink>
        <a:srgbClr val="CE93D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TotalTime>
  <Words>1658</Words>
  <Application>Microsoft Office PowerPoint</Application>
  <PresentationFormat>On-screen Show (16:9)</PresentationFormat>
  <Paragraphs>283</Paragraphs>
  <Slides>19</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PT Sans Narrow</vt:lpstr>
      <vt:lpstr>Impact</vt:lpstr>
      <vt:lpstr>Open Sans</vt:lpstr>
      <vt:lpstr>Arial</vt:lpstr>
      <vt:lpstr>Tropic</vt:lpstr>
      <vt:lpstr>Family Life - part 4</vt:lpstr>
      <vt:lpstr>Think about the first story from the last lesson, ‘The Younger Brother’ (don’t look at it!). Read the adjectives below and try to remember which brother they describe. Move the word to the right place. ‘tidy’ has been done for you.</vt:lpstr>
      <vt:lpstr>PowerPoint Presentation</vt:lpstr>
      <vt:lpstr>Younger brother or only child - how was it for you?</vt:lpstr>
      <vt:lpstr>Younger brother or only child - how was it for you?</vt:lpstr>
      <vt:lpstr>The answers...</vt:lpstr>
      <vt:lpstr>What do you think these words mean? Write in the boxes below. The first one has been done for you.</vt:lpstr>
      <vt:lpstr>The answers...</vt:lpstr>
      <vt:lpstr>Complete the definitions of people’s personalities with the adjectives. Number 1 has been done for you.</vt:lpstr>
      <vt:lpstr>The answers...</vt:lpstr>
      <vt:lpstr>Read the adjectives below. Write their opposite in the space.</vt:lpstr>
      <vt:lpstr>The answers...</vt:lpstr>
      <vt:lpstr>Which adjectives say something good about a person? Move the words to the right place in the table. One has been done for you.</vt:lpstr>
      <vt:lpstr>Orange adjectives are negative Green adjectives are positive White adjectives could be positive, negative or neutral</vt:lpstr>
      <vt:lpstr>Negatives</vt:lpstr>
      <vt:lpstr>Write the prefix un-, dis-, im-, ir- or in- to make the negative of these adjectives. The first one has been done for you.</vt:lpstr>
      <vt:lpstr>The answers...</vt:lpstr>
      <vt:lpstr>Use the adjectives you have learned to: Write a description of someone you like and admire. Write a description of someone you dislike.</vt:lpstr>
      <vt:lpstr>Which of the two people you described do you think will be more successful in life? Why?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Family Life - part 4</dc:title>
  <dc:creator>Katie O'Mullane</dc:creator>
  <cp:lastModifiedBy>Lorraine Brown</cp:lastModifiedBy>
  <cp:revision>6</cp:revision>
  <dcterms:modified xsi:type="dcterms:W3CDTF">2020-05-23T10:49:55Z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e28bff-71c8-45f0-930c-ed5f9784e5a4_Enabled">
    <vt:lpwstr>True</vt:lpwstr>
  </property>
  <property fmtid="{D5CDD505-2E9C-101B-9397-08002B2CF9AE}" pid="3" name="MSIP_Label_eae28bff-71c8-45f0-930c-ed5f9784e5a4_SiteId">
    <vt:lpwstr>837bf110-9569-417c-9b23-9b85f60a6428</vt:lpwstr>
  </property>
  <property fmtid="{D5CDD505-2E9C-101B-9397-08002B2CF9AE}" pid="4" name="MSIP_Label_eae28bff-71c8-45f0-930c-ed5f9784e5a4_Owner">
    <vt:lpwstr>KOMullane@brentford.hounslow.sch.uk</vt:lpwstr>
  </property>
  <property fmtid="{D5CDD505-2E9C-101B-9397-08002B2CF9AE}" pid="5" name="MSIP_Label_eae28bff-71c8-45f0-930c-ed5f9784e5a4_SetDate">
    <vt:lpwstr>2020-05-12T16:30:02.2750013Z</vt:lpwstr>
  </property>
  <property fmtid="{D5CDD505-2E9C-101B-9397-08002B2CF9AE}" pid="6" name="MSIP_Label_eae28bff-71c8-45f0-930c-ed5f9784e5a4_Name">
    <vt:lpwstr>General</vt:lpwstr>
  </property>
  <property fmtid="{D5CDD505-2E9C-101B-9397-08002B2CF9AE}" pid="7" name="MSIP_Label_eae28bff-71c8-45f0-930c-ed5f9784e5a4_Application">
    <vt:lpwstr>Microsoft Azure Information Protection</vt:lpwstr>
  </property>
  <property fmtid="{D5CDD505-2E9C-101B-9397-08002B2CF9AE}" pid="8" name="MSIP_Label_eae28bff-71c8-45f0-930c-ed5f9784e5a4_ActionId">
    <vt:lpwstr>c703d721-5708-4d7d-b873-ccead9c1c033</vt:lpwstr>
  </property>
  <property fmtid="{D5CDD505-2E9C-101B-9397-08002B2CF9AE}" pid="9" name="MSIP_Label_eae28bff-71c8-45f0-930c-ed5f9784e5a4_Extended_MSFT_Method">
    <vt:lpwstr>Automatic</vt:lpwstr>
  </property>
  <property fmtid="{D5CDD505-2E9C-101B-9397-08002B2CF9AE}" pid="10" name="Sensitivity">
    <vt:lpwstr>General</vt:lpwstr>
  </property>
</Properties>
</file>