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Impact" panose="020B0806030902050204" pitchFamily="34" charset="0"/>
      <p:regular r:id="rId12"/>
    </p:embeddedFont>
    <p:embeddedFont>
      <p:font typeface="Open Sans" panose="020B0604020202020204" charset="0"/>
      <p:regular r:id="rId13"/>
      <p:bold r:id="rId14"/>
      <p:italic r:id="rId15"/>
      <p:boldItalic r:id="rId16"/>
    </p:embeddedFont>
    <p:embeddedFont>
      <p:font typeface="PT Sans Narrow" panose="020B0604020202020204" charset="0"/>
      <p:regular r:id="rId17"/>
      <p:bold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08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6f7d5cadb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6f7d5cadb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6f7d5cad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6f7d5cadb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6f7d5cadb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6f7d5cadb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6f7d5cadb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6f7d5cadb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6f7d5cadb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6f7d5cadb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76f7d5cadb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76f7d5cadb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6f7d5cadb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6f7d5cadb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6f7d5cadb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6f7d5cadb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6f7d5cadb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76f7d5cadb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" name="Google Shape;11;p2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w="7620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2" name="Google Shape;12;p2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15" name="Google Shape;15;p2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w="762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8" name="Google Shape;18;p2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sz="5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7" name="Google Shape;47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body" idx="1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trop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sz="3600" b="1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>
            <a:spLocks noGrp="1"/>
          </p:cNvSpPr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Family Life - part 1</a:t>
            </a:r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ubTitle" idx="1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Family vocabulary and future forms</a:t>
            </a:r>
            <a:endParaRPr/>
          </a:p>
        </p:txBody>
      </p:sp>
      <p:sp>
        <p:nvSpPr>
          <p:cNvPr id="68" name="Google Shape;68;p13"/>
          <p:cNvSpPr txBox="1"/>
          <p:nvPr/>
        </p:nvSpPr>
        <p:spPr>
          <a:xfrm>
            <a:off x="5292225" y="4697325"/>
            <a:ext cx="3851700" cy="4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latin typeface="Open Sans"/>
                <a:ea typeface="Open Sans"/>
                <a:cs typeface="Open Sans"/>
                <a:sym typeface="Open Sans"/>
              </a:rPr>
              <a:t>Adapted from English File Intermediate 3rd Edition, Christina Latham-Koenig and Clive Oxenden, Oxford University Press 2013</a:t>
            </a:r>
            <a:endParaRPr sz="1000" i="1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Look at the photos.  What do you think is happening in each one?  What do you think the relationship is between the people?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6113863" y="3302850"/>
            <a:ext cx="2915400" cy="1455900"/>
          </a:xfrm>
          <a:prstGeom prst="rect">
            <a:avLst/>
          </a:prstGeom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/>
          </a:p>
        </p:txBody>
      </p:sp>
      <p:pic>
        <p:nvPicPr>
          <p:cNvPr id="75" name="Google Shape;7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100" y="1266325"/>
            <a:ext cx="3080922" cy="173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13875" y="1266325"/>
            <a:ext cx="2915375" cy="1733026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>
            <a:off x="165863" y="3302850"/>
            <a:ext cx="2915400" cy="1455900"/>
          </a:xfrm>
          <a:prstGeom prst="rect">
            <a:avLst/>
          </a:prstGeom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/>
          </a:p>
        </p:txBody>
      </p:sp>
      <p:sp>
        <p:nvSpPr>
          <p:cNvPr id="78" name="Google Shape;78;p14"/>
          <p:cNvSpPr txBox="1">
            <a:spLocks noGrp="1"/>
          </p:cNvSpPr>
          <p:nvPr>
            <p:ph type="body" idx="1"/>
          </p:nvPr>
        </p:nvSpPr>
        <p:spPr>
          <a:xfrm>
            <a:off x="3333550" y="3302850"/>
            <a:ext cx="2599500" cy="1455900"/>
          </a:xfrm>
          <a:prstGeom prst="rect">
            <a:avLst/>
          </a:prstGeom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/>
          </a:p>
        </p:txBody>
      </p:sp>
      <p:pic>
        <p:nvPicPr>
          <p:cNvPr id="79" name="Google Shape;7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2225" y="1266325"/>
            <a:ext cx="2599551" cy="17330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Write the difference between each pair.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The first one has been done for you</a:t>
            </a: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800" b="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5" name="Google Shape;85;p15"/>
          <p:cNvSpPr txBox="1">
            <a:spLocks noGrp="1"/>
          </p:cNvSpPr>
          <p:nvPr>
            <p:ph type="body" idx="1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father </a:t>
            </a:r>
            <a:r>
              <a:rPr lang="en-GB"/>
              <a:t>/ </a:t>
            </a:r>
            <a:r>
              <a:rPr lang="en-GB" b="1"/>
              <a:t>parent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mother </a:t>
            </a:r>
            <a:r>
              <a:rPr lang="en-GB"/>
              <a:t>/ </a:t>
            </a:r>
            <a:r>
              <a:rPr lang="en-GB" b="1"/>
              <a:t>stepmother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brother </a:t>
            </a:r>
            <a:r>
              <a:rPr lang="en-GB"/>
              <a:t>/ </a:t>
            </a:r>
            <a:r>
              <a:rPr lang="en-GB" b="1"/>
              <a:t>brother-in-law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grandfather </a:t>
            </a:r>
            <a:r>
              <a:rPr lang="en-GB"/>
              <a:t>/ </a:t>
            </a:r>
            <a:r>
              <a:rPr lang="en-GB" b="1"/>
              <a:t>great-grandfather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nephew </a:t>
            </a:r>
            <a:r>
              <a:rPr lang="en-GB"/>
              <a:t>/ </a:t>
            </a:r>
            <a:r>
              <a:rPr lang="en-GB" b="1"/>
              <a:t>niece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child </a:t>
            </a:r>
            <a:r>
              <a:rPr lang="en-GB"/>
              <a:t>/ </a:t>
            </a:r>
            <a:r>
              <a:rPr lang="en-GB" b="1"/>
              <a:t>only child</a:t>
            </a:r>
            <a:endParaRPr b="1"/>
          </a:p>
          <a:p>
            <a:pPr marL="457200" lvl="0" indent="-317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immediate family</a:t>
            </a:r>
            <a:r>
              <a:rPr lang="en-GB"/>
              <a:t> / </a:t>
            </a:r>
            <a:r>
              <a:rPr lang="en-GB" b="1"/>
              <a:t>extended family</a:t>
            </a:r>
            <a:endParaRPr b="1"/>
          </a:p>
        </p:txBody>
      </p:sp>
      <p:sp>
        <p:nvSpPr>
          <p:cNvPr id="86" name="Google Shape;86;p15"/>
          <p:cNvSpPr txBox="1">
            <a:spLocks noGrp="1"/>
          </p:cNvSpPr>
          <p:nvPr>
            <p:ph type="body" idx="2"/>
          </p:nvPr>
        </p:nvSpPr>
        <p:spPr>
          <a:xfrm>
            <a:off x="4139600" y="1266175"/>
            <a:ext cx="4692600" cy="3302700"/>
          </a:xfrm>
          <a:prstGeom prst="rect">
            <a:avLst/>
          </a:prstGeom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i="1"/>
              <a:t>A father is the male parent of a child, a parent is a person’s mother or father .</a:t>
            </a:r>
            <a:endParaRPr i="1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____________________________________________________________________________________________________ 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____________________________________________________________________________________________________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____________________________________________________________________________________________________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____________________________________________________________________________________________________ </a:t>
            </a:r>
            <a:endParaRPr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____________________________________________________________________________________________________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  <p:sp>
        <p:nvSpPr>
          <p:cNvPr id="92" name="Google Shape;92;p16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A father is the male parent of a child, a parent is a person’s mother or father 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Your stepmother is the woman who is married to your father, but she isn’t your real mother.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Your brother-in-law is the brother of your husband / wife, or your sister’s husband.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Your grandfather is the father of your mother or father.  Your great-grandfather is the grandfather of your mother or father.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A nephew is the son of your brother or sister.  A niece is the daughter of your brother of sister.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A child is a young human who is not yet and adult and an only child is a child that has no brothers or sisters.</a:t>
            </a:r>
            <a:endParaRPr i="1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i="1"/>
              <a:t>Your immediate family are your parents, children, brothers and sisters.  Your extended family are your immediate family and your uncles, aunts cousins etc.</a:t>
            </a:r>
            <a:endParaRPr i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 txBox="1">
            <a:spLocks noGrp="1"/>
          </p:cNvSpPr>
          <p:nvPr>
            <p:ph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800" b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Read the article on the next page.  Try to guess what the missing percentages are.  Choose from the list below.</a:t>
            </a:r>
            <a:endParaRPr/>
          </a:p>
        </p:txBody>
      </p:sp>
      <p:sp>
        <p:nvSpPr>
          <p:cNvPr id="98" name="Google Shape;98;p17"/>
          <p:cNvSpPr txBox="1">
            <a:spLocks noGrp="1"/>
          </p:cNvSpPr>
          <p:nvPr>
            <p:ph type="body" idx="1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chemeClr val="accent3"/>
                </a:solidFill>
                <a:latin typeface="Impact"/>
                <a:ea typeface="Impact"/>
                <a:cs typeface="Impact"/>
                <a:sym typeface="Impact"/>
              </a:rPr>
              <a:t>17%</a:t>
            </a:r>
            <a:r>
              <a:rPr lang="en-GB" sz="24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	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</a:t>
            </a:r>
            <a:r>
              <a:rPr lang="en-GB" sz="2400">
                <a:solidFill>
                  <a:schemeClr val="accent1"/>
                </a:solidFill>
                <a:latin typeface="Impact"/>
                <a:ea typeface="Impact"/>
                <a:cs typeface="Impact"/>
                <a:sym typeface="Impact"/>
              </a:rPr>
              <a:t>26%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60%		</a:t>
            </a:r>
            <a:r>
              <a:rPr lang="en-GB" sz="2400">
                <a:solidFill>
                  <a:schemeClr val="accent2"/>
                </a:solidFill>
                <a:latin typeface="Impact"/>
                <a:ea typeface="Impact"/>
                <a:cs typeface="Impact"/>
                <a:sym typeface="Impact"/>
              </a:rPr>
              <a:t>75%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</a:t>
            </a:r>
            <a:r>
              <a:rPr lang="en-GB" sz="24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85%</a:t>
            </a:r>
            <a:endParaRPr sz="2400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>
            <a:spLocks noGrp="1"/>
          </p:cNvSpPr>
          <p:nvPr>
            <p:ph type="body" idx="1"/>
          </p:nvPr>
        </p:nvSpPr>
        <p:spPr>
          <a:xfrm>
            <a:off x="311700" y="91800"/>
            <a:ext cx="8520600" cy="4172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9900"/>
            </a:solidFill>
            <a:prstDash val="dash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latin typeface="Impact"/>
                <a:ea typeface="Impact"/>
                <a:cs typeface="Impact"/>
                <a:sym typeface="Impact"/>
              </a:rPr>
              <a:t>Changing - </a:t>
            </a:r>
            <a:r>
              <a:rPr lang="en-GB" sz="1400">
                <a:solidFill>
                  <a:srgbClr val="FF9900"/>
                </a:solidFill>
                <a:latin typeface="Impact"/>
                <a:ea typeface="Impact"/>
                <a:cs typeface="Impact"/>
                <a:sym typeface="Impact"/>
              </a:rPr>
              <a:t>for the better</a:t>
            </a:r>
            <a:r>
              <a:rPr lang="en-GB" sz="1400">
                <a:solidFill>
                  <a:srgbClr val="434343"/>
                </a:solidFill>
                <a:latin typeface="Impact"/>
                <a:ea typeface="Impact"/>
                <a:cs typeface="Impact"/>
                <a:sym typeface="Impact"/>
              </a:rPr>
              <a:t>?</a:t>
            </a:r>
            <a:endParaRPr sz="1400">
              <a:solidFill>
                <a:srgbClr val="43434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200" b="1"/>
              <a:t>Family life is changing in the UK - but not in the way we might think.  When the BBC did a survey of families in Britain, they expected to find that family relationships were suffering because of the decline in traditional family structures.</a:t>
            </a:r>
            <a:endParaRPr sz="1200"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200"/>
              <a:t>However, some results were quite surprising…</a:t>
            </a:r>
            <a:endParaRPr sz="1200"/>
          </a:p>
          <a:p>
            <a:pPr marL="457200" lvl="0" indent="-304800" algn="l" rtl="0">
              <a:spcBef>
                <a:spcPts val="160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58% of men and 39% of women aged 20 - 24 still live at home with their parents.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>
                <a:highlight>
                  <a:srgbClr val="FF9900"/>
                </a:highlight>
              </a:rPr>
              <a:t>____</a:t>
            </a:r>
            <a:r>
              <a:rPr lang="en-GB" sz="1200"/>
              <a:t>% think that it is right for parents to charge rent to children over 25 who have a job and are living at home.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30% use the internet at least once a week to contact their families.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On average, adults live 130 kilometres from their parents.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95% of people say that they have a close family.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>
                <a:highlight>
                  <a:srgbClr val="FF9900"/>
                </a:highlight>
              </a:rPr>
              <a:t>____</a:t>
            </a:r>
            <a:r>
              <a:rPr lang="en-GB" sz="1200"/>
              <a:t>% of people have a meal with their immediate family every day.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>
                <a:highlight>
                  <a:srgbClr val="FF9900"/>
                </a:highlight>
              </a:rPr>
              <a:t>____</a:t>
            </a:r>
            <a:r>
              <a:rPr lang="en-GB" sz="1200"/>
              <a:t>% say that their families never argue.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>
                <a:highlight>
                  <a:srgbClr val="FF9900"/>
                </a:highlight>
              </a:rPr>
              <a:t>____</a:t>
            </a:r>
            <a:r>
              <a:rPr lang="en-GB" sz="1200"/>
              <a:t>% have family members who they don’t speak to any more.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>
                <a:highlight>
                  <a:srgbClr val="FF9900"/>
                </a:highlight>
              </a:rPr>
              <a:t>____</a:t>
            </a:r>
            <a:r>
              <a:rPr lang="en-GB" sz="1200"/>
              <a:t>% think that families should look after grandparents.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75% of people are happiest with their families.</a:t>
            </a:r>
            <a:endParaRPr sz="1200"/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Char char="❏"/>
            </a:pPr>
            <a:r>
              <a:rPr lang="en-GB" sz="1200"/>
              <a:t>17% are happiest with friends.</a:t>
            </a:r>
            <a:endParaRPr sz="1200"/>
          </a:p>
        </p:txBody>
      </p:sp>
      <p:sp>
        <p:nvSpPr>
          <p:cNvPr id="104" name="Google Shape;104;p18"/>
          <p:cNvSpPr txBox="1">
            <a:spLocks noGrp="1"/>
          </p:cNvSpPr>
          <p:nvPr>
            <p:ph type="body" idx="1"/>
          </p:nvPr>
        </p:nvSpPr>
        <p:spPr>
          <a:xfrm>
            <a:off x="237325" y="4416600"/>
            <a:ext cx="8520600" cy="5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chemeClr val="accent3"/>
                </a:solidFill>
                <a:latin typeface="Impact"/>
                <a:ea typeface="Impact"/>
                <a:cs typeface="Impact"/>
                <a:sym typeface="Impact"/>
              </a:rPr>
              <a:t>17%</a:t>
            </a:r>
            <a:r>
              <a:rPr lang="en-GB" sz="2400">
                <a:solidFill>
                  <a:schemeClr val="dk1"/>
                </a:solidFill>
                <a:latin typeface="Impact"/>
                <a:ea typeface="Impact"/>
                <a:cs typeface="Impact"/>
                <a:sym typeface="Impact"/>
              </a:rPr>
              <a:t>	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</a:t>
            </a:r>
            <a:r>
              <a:rPr lang="en-GB" sz="2400">
                <a:solidFill>
                  <a:schemeClr val="accent1"/>
                </a:solidFill>
                <a:latin typeface="Impact"/>
                <a:ea typeface="Impact"/>
                <a:cs typeface="Impact"/>
                <a:sym typeface="Impact"/>
              </a:rPr>
              <a:t>26%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60%		</a:t>
            </a:r>
            <a:r>
              <a:rPr lang="en-GB" sz="2400">
                <a:solidFill>
                  <a:schemeClr val="accent2"/>
                </a:solidFill>
                <a:latin typeface="Impact"/>
                <a:ea typeface="Impact"/>
                <a:cs typeface="Impact"/>
                <a:sym typeface="Impact"/>
              </a:rPr>
              <a:t>75%</a:t>
            </a:r>
            <a:r>
              <a:rPr lang="en-GB" sz="2400">
                <a:latin typeface="Impact"/>
                <a:ea typeface="Impact"/>
                <a:cs typeface="Impact"/>
                <a:sym typeface="Impact"/>
              </a:rPr>
              <a:t>		</a:t>
            </a:r>
            <a:r>
              <a:rPr lang="en-GB" sz="24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85%</a:t>
            </a:r>
            <a:endParaRPr sz="2400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answers...</a:t>
            </a:r>
            <a:endParaRPr/>
          </a:p>
        </p:txBody>
      </p:sp>
      <p:sp>
        <p:nvSpPr>
          <p:cNvPr id="110" name="Google Shape;110;p19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8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Click </a:t>
            </a:r>
            <a:r>
              <a:rPr lang="en-GB" dirty="0" smtClean="0"/>
              <a:t>here and listen </a:t>
            </a:r>
            <a:r>
              <a:rPr lang="en-GB" dirty="0"/>
              <a:t>to find out if you were right:</a:t>
            </a:r>
            <a:endParaRPr dirty="0"/>
          </a:p>
        </p:txBody>
      </p:sp>
      <p:sp>
        <p:nvSpPr>
          <p:cNvPr id="112" name="Google Shape;112;p19"/>
          <p:cNvSpPr txBox="1">
            <a:spLocks noGrp="1"/>
          </p:cNvSpPr>
          <p:nvPr>
            <p:ph type="body" idx="1"/>
          </p:nvPr>
        </p:nvSpPr>
        <p:spPr>
          <a:xfrm>
            <a:off x="439300" y="2279599"/>
            <a:ext cx="8520600" cy="273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Do any of the statistics (numbers) surprise you?  </a:t>
            </a:r>
            <a:r>
              <a:rPr lang="en-GB" dirty="0"/>
              <a:t>Which ones?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Which ones do you think would be very different if the survey was carried out in the country or countries your family comes from?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Family Life_changing for the better answe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82243" y="12663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8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Giving your opinion</a:t>
            </a:r>
            <a:endParaRPr/>
          </a:p>
        </p:txBody>
      </p:sp>
      <p:sp>
        <p:nvSpPr>
          <p:cNvPr id="118" name="Google Shape;118;p20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often use </a:t>
            </a:r>
            <a:r>
              <a:rPr lang="en-GB" b="1" i="1"/>
              <a:t>should </a:t>
            </a:r>
            <a:r>
              <a:rPr lang="en-GB" b="1"/>
              <a:t>+ verb </a:t>
            </a:r>
            <a:r>
              <a:rPr lang="en-GB"/>
              <a:t>to say what we think is the right thing or a good thing to do.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i="1"/>
              <a:t>For example:</a:t>
            </a:r>
            <a:endParaRPr i="1"/>
          </a:p>
          <a:p>
            <a:pPr marL="4500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‘I think families </a:t>
            </a:r>
            <a:r>
              <a:rPr lang="en-GB" b="1"/>
              <a:t>should have </a:t>
            </a:r>
            <a:r>
              <a:rPr lang="en-GB"/>
              <a:t>dinner together every day because….’</a:t>
            </a:r>
            <a:endParaRPr/>
          </a:p>
          <a:p>
            <a:pPr marL="4500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‘I don’t think parents </a:t>
            </a:r>
            <a:r>
              <a:rPr lang="en-GB" b="1"/>
              <a:t>should be</a:t>
            </a:r>
            <a:r>
              <a:rPr lang="en-GB"/>
              <a:t> friends with their children on Facebook because…’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Giving your opinion</a:t>
            </a:r>
            <a:endParaRPr/>
          </a:p>
        </p:txBody>
      </p:sp>
      <p:sp>
        <p:nvSpPr>
          <p:cNvPr id="124" name="Google Shape;124;p21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103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Read the statements below.  Do you agree or disagree?  Write what you think next to each one.</a:t>
            </a:r>
            <a:endParaRPr/>
          </a:p>
        </p:txBody>
      </p:sp>
      <p:sp>
        <p:nvSpPr>
          <p:cNvPr id="125" name="Google Shape;125;p21"/>
          <p:cNvSpPr txBox="1"/>
          <p:nvPr/>
        </p:nvSpPr>
        <p:spPr>
          <a:xfrm>
            <a:off x="311700" y="2076775"/>
            <a:ext cx="4260300" cy="28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Families should have a meal together every day.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Children should leave home as soon as they can afford to.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Parents should charge their children rent if they live at home and have a job.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Parents should be ‘friends’ with their children on Facebook.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Elderly parents should live with their children when they are too old to live alone.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4647750" y="2076775"/>
            <a:ext cx="4387500" cy="2838300"/>
          </a:xfrm>
          <a:prstGeom prst="rect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AutoNum type="arabicPeriod"/>
            </a:pPr>
            <a:r>
              <a:rPr lang="en-GB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.</a:t>
            </a:r>
            <a:endParaRPr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743</Words>
  <Application>Microsoft Office PowerPoint</Application>
  <PresentationFormat>On-screen Show (16:9)</PresentationFormat>
  <Paragraphs>70</Paragraphs>
  <Slides>9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Impact</vt:lpstr>
      <vt:lpstr>Open Sans</vt:lpstr>
      <vt:lpstr>PT Sans Narrow</vt:lpstr>
      <vt:lpstr>Arial</vt:lpstr>
      <vt:lpstr>Tropic</vt:lpstr>
      <vt:lpstr>Family Life - part 1</vt:lpstr>
      <vt:lpstr>Look at the photos.  What do you think is happening in each one?  What do you think the relationship is between the people?</vt:lpstr>
      <vt:lpstr>Write the difference between each pair. The first one has been done for you.</vt:lpstr>
      <vt:lpstr>The answers...</vt:lpstr>
      <vt:lpstr>Read the article on the next page.  Try to guess what the missing percentages are.  Choose from the list below.</vt:lpstr>
      <vt:lpstr>PowerPoint Presentation</vt:lpstr>
      <vt:lpstr>The answers...</vt:lpstr>
      <vt:lpstr>Giving your opinion</vt:lpstr>
      <vt:lpstr>Giving your opinion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Life - part 1</dc:title>
  <dc:creator>Kathryn O'Mullane</dc:creator>
  <cp:lastModifiedBy>Kathryn O'Mullane</cp:lastModifiedBy>
  <cp:revision>2</cp:revision>
  <dcterms:modified xsi:type="dcterms:W3CDTF">2020-05-04T09:45:40Z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KOMullane@brentford.hounslow.sch.uk</vt:lpwstr>
  </property>
  <property fmtid="{D5CDD505-2E9C-101B-9397-08002B2CF9AE}" pid="5" name="MSIP_Label_eae28bff-71c8-45f0-930c-ed5f9784e5a4_SetDate">
    <vt:lpwstr>2020-05-04T09:40:09.9632405Z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51ecb15c-3759-4b92-95d5-9647c5f9b074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