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62" r:id="rId2"/>
    <p:sldId id="267" r:id="rId3"/>
    <p:sldId id="281" r:id="rId4"/>
    <p:sldId id="257" r:id="rId5"/>
    <p:sldId id="258" r:id="rId6"/>
    <p:sldId id="259" r:id="rId7"/>
    <p:sldId id="269" r:id="rId8"/>
    <p:sldId id="274" r:id="rId9"/>
    <p:sldId id="270" r:id="rId10"/>
    <p:sldId id="284" r:id="rId11"/>
    <p:sldId id="275" r:id="rId12"/>
    <p:sldId id="283" r:id="rId13"/>
    <p:sldId id="278" r:id="rId14"/>
    <p:sldId id="272" r:id="rId15"/>
    <p:sldId id="271" r:id="rId16"/>
    <p:sldId id="285" r:id="rId17"/>
    <p:sldId id="260" r:id="rId18"/>
    <p:sldId id="261" r:id="rId19"/>
    <p:sldId id="273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B52D"/>
    <a:srgbClr val="FF33CC"/>
    <a:srgbClr val="B9CE3A"/>
    <a:srgbClr val="C0D34D"/>
    <a:srgbClr val="A9AD00"/>
    <a:srgbClr val="C7CC00"/>
    <a:srgbClr val="283D8D"/>
    <a:srgbClr val="768BD8"/>
    <a:srgbClr val="4C67CC"/>
    <a:srgbClr val="56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5C66539-0B29-4850-AE5E-FB89D5F93DA0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449C9A5-F7E4-4114-9D01-2891CA74B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088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37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46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19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494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59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36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74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79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884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5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60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4C81D-CBC9-413E-B671-C2CC5314A3E6}" type="datetimeFigureOut">
              <a:rPr lang="en-GB" smtClean="0"/>
              <a:t>25/03/2015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61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hyperlink" Target="http://en.wikipedia.org/wiki/File:Semibalanus_balanoides_upernavik_2007-07-05.ogg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hyperlink" Target="https://vimeo.com/7461478" TargetMode="Externa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756" y="332656"/>
            <a:ext cx="4286250" cy="4657725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79512" y="260648"/>
            <a:ext cx="6264696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900" b="1" dirty="0" smtClean="0">
                <a:ea typeface="Kozuka Gothic Pro H" pitchFamily="34" charset="-128"/>
              </a:rPr>
              <a:t>Brilliant Barnacles</a:t>
            </a:r>
          </a:p>
          <a:p>
            <a:pPr algn="l"/>
            <a:r>
              <a:rPr lang="en-GB" sz="1700" b="1" dirty="0" smtClean="0">
                <a:ea typeface="Kozuka Gothic Pro H" pitchFamily="34" charset="-128"/>
              </a:rPr>
              <a:t>  </a:t>
            </a:r>
            <a:r>
              <a:rPr lang="en-GB" b="1" dirty="0" smtClean="0">
                <a:ea typeface="Kozuka Gothic Pro M" pitchFamily="34" charset="-128"/>
              </a:rPr>
              <a:t/>
            </a:r>
            <a:br>
              <a:rPr lang="en-GB" b="1" dirty="0" smtClean="0">
                <a:ea typeface="Kozuka Gothic Pro M" pitchFamily="34" charset="-128"/>
              </a:rPr>
            </a:br>
            <a:r>
              <a:rPr lang="en-GB" sz="4700" b="1" dirty="0" smtClean="0">
                <a:ea typeface="Kozuka Gothic Pro B" pitchFamily="34" charset="-128"/>
              </a:rPr>
              <a:t>Evidence for evolutionary relationships</a:t>
            </a:r>
            <a:endParaRPr lang="en-GB" sz="4700" b="1" dirty="0">
              <a:ea typeface="Kozuka Gothic Pro R" pitchFamily="34" charset="-12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79512" y="3140968"/>
            <a:ext cx="8964488" cy="2304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Lesson 1</a:t>
            </a:r>
          </a:p>
          <a:p>
            <a:pPr algn="l"/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Morphology and life </a:t>
            </a:r>
            <a:b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</a:br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histories </a:t>
            </a:r>
            <a: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  <a:t>of </a:t>
            </a:r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barnacles</a:t>
            </a:r>
            <a:endParaRPr lang="en-GB" sz="3600" b="1" dirty="0">
              <a:solidFill>
                <a:schemeClr val="tx1"/>
              </a:solidFill>
              <a:ea typeface="Kozuka Gothic Pro M" pitchFamily="34" charset="-128"/>
            </a:endParaRPr>
          </a:p>
        </p:txBody>
      </p:sp>
      <p:pic>
        <p:nvPicPr>
          <p:cNvPr id="10" name="Picture 9" descr="Z:\Education\Linnean Learning logo\Leaf\LinLearn_LeafPatter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90166"/>
            <a:ext cx="2876400" cy="91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13" y="5499240"/>
            <a:ext cx="1793349" cy="100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92808" y="6669360"/>
            <a:ext cx="35469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500" baseline="30000" dirty="0" smtClean="0"/>
              <a:t>Cover image </a:t>
            </a:r>
            <a:r>
              <a:rPr lang="en-GB" sz="1500" baseline="30000" dirty="0"/>
              <a:t>© </a:t>
            </a:r>
            <a:r>
              <a:rPr lang="en-GB" sz="1500" baseline="30000" dirty="0" smtClean="0"/>
              <a:t>The </a:t>
            </a:r>
            <a:r>
              <a:rPr lang="en-GB" sz="1500" baseline="30000" dirty="0" err="1" smtClean="0"/>
              <a:t>Linnean</a:t>
            </a:r>
            <a:r>
              <a:rPr lang="en-GB" sz="1500" baseline="30000" dirty="0" smtClean="0"/>
              <a:t> Society</a:t>
            </a:r>
            <a:endParaRPr lang="en-GB" sz="1500" baseline="30000" dirty="0"/>
          </a:p>
        </p:txBody>
      </p:sp>
    </p:spTree>
    <p:extLst>
      <p:ext uri="{BB962C8B-B14F-4D97-AF65-F5344CB8AC3E}">
        <p14:creationId xmlns:p14="http://schemas.microsoft.com/office/powerpoint/2010/main" val="154601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ea typeface="Kozuka Gothic Pro H" pitchFamily="34" charset="-128"/>
              </a:rPr>
              <a:t>  </a:t>
            </a:r>
            <a:r>
              <a:rPr lang="en-GB" sz="3600" b="1" dirty="0">
                <a:solidFill>
                  <a:schemeClr val="bg1"/>
                </a:solidFill>
                <a:ea typeface="Kozuka Gothic Pro H" pitchFamily="34" charset="-128"/>
              </a:rPr>
              <a:t>S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essile barnacles and limpets </a:t>
            </a:r>
            <a:r>
              <a:rPr lang="en-GB" sz="3600" b="1" smtClean="0">
                <a:solidFill>
                  <a:schemeClr val="bg1"/>
                </a:solidFill>
                <a:ea typeface="Kozuka Gothic Pro H" pitchFamily="34" charset="-128"/>
              </a:rPr>
              <a:t>on rocks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4" t="6381" r="5461" b="8304"/>
          <a:stretch/>
        </p:blipFill>
        <p:spPr>
          <a:xfrm>
            <a:off x="1247613" y="1484783"/>
            <a:ext cx="6648774" cy="4710541"/>
          </a:xfrm>
          <a:prstGeom prst="rect">
            <a:avLst/>
          </a:prstGeom>
          <a:ln w="12700">
            <a:solidFill>
              <a:srgbClr val="A2B52D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491880" y="6195323"/>
            <a:ext cx="45019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 smtClean="0"/>
              <a:t>© </a:t>
            </a:r>
            <a:r>
              <a:rPr lang="en-GB" sz="1200" dirty="0" err="1" smtClean="0"/>
              <a:t>Mair</a:t>
            </a:r>
            <a:r>
              <a:rPr lang="en-GB" sz="1200" dirty="0" smtClean="0"/>
              <a:t> Shepherd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70948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ea typeface="Kozuka Gothic Pro H" pitchFamily="34" charset="-128"/>
              </a:rPr>
              <a:t>  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Living sessile barnacles when the tide is in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3799" y="6021287"/>
            <a:ext cx="46685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/>
              <a:t>© </a:t>
            </a:r>
            <a:r>
              <a:rPr lang="en-GB" sz="1200" dirty="0" smtClean="0"/>
              <a:t>Kim Hansen (commons.wikimedia.org)</a:t>
            </a:r>
            <a:endParaRPr lang="en-GB" sz="1200" dirty="0"/>
          </a:p>
        </p:txBody>
      </p:sp>
      <p:pic>
        <p:nvPicPr>
          <p:cNvPr id="2" name="Semibalanus_balanoides_upernavik_2007-07-05 shortened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>
            <a:lum contrast="20000"/>
          </a:blip>
          <a:srcRect b="2610"/>
          <a:stretch/>
        </p:blipFill>
        <p:spPr>
          <a:xfrm>
            <a:off x="1796818" y="1628800"/>
            <a:ext cx="5550363" cy="4054153"/>
          </a:xfrm>
          <a:prstGeom prst="rect">
            <a:avLst/>
          </a:prstGeom>
          <a:ln w="12700">
            <a:solidFill>
              <a:srgbClr val="A2B52D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0" y="6349245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Video URL: </a:t>
            </a:r>
            <a:r>
              <a:rPr lang="en-GB" sz="1600" dirty="0">
                <a:hlinkClick r:id="rId5"/>
              </a:rPr>
              <a:t>http://en.wikipedia.org/wiki/File:Semibalanus_balanoides_upernavik_2007-07-05.ogg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757917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-20392"/>
            <a:ext cx="9144000" cy="1143000"/>
          </a:xfrm>
          <a:solidFill>
            <a:srgbClr val="A2B52D"/>
          </a:solidFill>
        </p:spPr>
        <p:txBody>
          <a:bodyPr>
            <a:normAutofit fontScale="90000"/>
          </a:bodyPr>
          <a:lstStyle/>
          <a:p>
            <a:pPr algn="l"/>
            <a:r>
              <a:rPr lang="en-GB" sz="3600" b="1" dirty="0">
                <a:solidFill>
                  <a:schemeClr val="bg1"/>
                </a:solidFill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</a:rPr>
              <a:t>Down House in Kent where Darwin lived </a:t>
            </a:r>
            <a:br>
              <a:rPr lang="en-GB" sz="3600" b="1" dirty="0" smtClean="0">
                <a:solidFill>
                  <a:schemeClr val="bg1"/>
                </a:solidFill>
              </a:rPr>
            </a:br>
            <a:r>
              <a:rPr lang="en-GB" sz="3600" b="1" dirty="0">
                <a:solidFill>
                  <a:schemeClr val="bg1"/>
                </a:solidFill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</a:rPr>
              <a:t> (1842-1882)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44014"/>
            <a:ext cx="5727888" cy="4439113"/>
          </a:xfrm>
          <a:prstGeom prst="rect">
            <a:avLst/>
          </a:prstGeom>
          <a:ln w="12700">
            <a:solidFill>
              <a:srgbClr val="A2B52D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619672" y="609329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853838" y="6139462"/>
            <a:ext cx="45019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 smtClean="0"/>
              <a:t>© David P Howard  (geograph.org.uk)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76248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 dirty="0">
                <a:ea typeface="Kozuka Gothic Pro H" pitchFamily="34" charset="-128"/>
              </a:rPr>
              <a:t> </a:t>
            </a:r>
            <a:r>
              <a:rPr lang="en-GB" sz="3600" b="1" dirty="0" smtClean="0"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Darwin’s Study at Down House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6"/>
          <a:stretch/>
        </p:blipFill>
        <p:spPr>
          <a:xfrm>
            <a:off x="971600" y="1346886"/>
            <a:ext cx="7181304" cy="5096643"/>
          </a:xfrm>
          <a:prstGeom prst="rect">
            <a:avLst/>
          </a:prstGeom>
          <a:ln w="12700">
            <a:solidFill>
              <a:srgbClr val="A2B52D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612429" y="6453336"/>
            <a:ext cx="4593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 smtClean="0"/>
              <a:t>© English Heritage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95008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 dirty="0">
                <a:ea typeface="Kozuka Gothic Pro H" pitchFamily="34" charset="-128"/>
              </a:rPr>
              <a:t> </a:t>
            </a:r>
            <a:r>
              <a:rPr lang="en-GB" sz="3600" b="1" dirty="0" smtClean="0"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Darwin</a:t>
            </a:r>
            <a:r>
              <a:rPr lang="en-GB" sz="3600" b="1" dirty="0" smtClean="0">
                <a:solidFill>
                  <a:schemeClr val="bg1"/>
                </a:solidFill>
              </a:rPr>
              <a:t>’s voyage on the Beagle (1831-1836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)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27984" y="6165303"/>
            <a:ext cx="41044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 smtClean="0"/>
              <a:t>Original image courtesy of Dr </a:t>
            </a:r>
            <a:r>
              <a:rPr lang="en-GB" sz="1200" dirty="0"/>
              <a:t>Eve C. Southward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8468330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4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0" y="-3009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>
                <a:ea typeface="Kozuka Gothic Pro H" pitchFamily="34" charset="-128"/>
              </a:rPr>
              <a:t> </a:t>
            </a:r>
            <a:r>
              <a:rPr lang="en-GB" sz="3600" b="1" dirty="0" smtClean="0"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</a:rPr>
              <a:t>Darwin’s </a:t>
            </a:r>
            <a:r>
              <a:rPr lang="en-GB" sz="3600" b="1" dirty="0">
                <a:solidFill>
                  <a:schemeClr val="bg1"/>
                </a:solidFill>
              </a:rPr>
              <a:t>barnacle </a:t>
            </a:r>
            <a:r>
              <a:rPr lang="en-GB" sz="3600" b="1" dirty="0" smtClean="0">
                <a:solidFill>
                  <a:schemeClr val="bg1"/>
                </a:solidFill>
              </a:rPr>
              <a:t>external: </a:t>
            </a:r>
            <a:r>
              <a:rPr lang="en-GB" sz="3600" b="1" dirty="0">
                <a:solidFill>
                  <a:schemeClr val="bg1"/>
                </a:solidFill>
              </a:rPr>
              <a:t>What is it</a:t>
            </a:r>
            <a:r>
              <a:rPr lang="en-GB" sz="3600" b="1" dirty="0" smtClean="0">
                <a:solidFill>
                  <a:schemeClr val="bg1"/>
                </a:solidFill>
              </a:rPr>
              <a:t>?</a:t>
            </a:r>
            <a:endParaRPr lang="en-GB" sz="36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07108" y="6003594"/>
            <a:ext cx="5129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From </a:t>
            </a:r>
            <a:r>
              <a:rPr lang="en-GB" i="1" dirty="0" smtClean="0"/>
              <a:t>Living </a:t>
            </a:r>
            <a:r>
              <a:rPr lang="en-GB" i="1" dirty="0" err="1" smtClean="0"/>
              <a:t>Cirripedia</a:t>
            </a:r>
            <a:r>
              <a:rPr lang="en-GB" i="1" dirty="0" smtClean="0"/>
              <a:t>: The </a:t>
            </a:r>
            <a:r>
              <a:rPr lang="en-GB" i="1" dirty="0" err="1" smtClean="0"/>
              <a:t>Balanidae</a:t>
            </a:r>
            <a:r>
              <a:rPr lang="en-GB" dirty="0"/>
              <a:t> </a:t>
            </a:r>
            <a:r>
              <a:rPr lang="en-GB" dirty="0" smtClean="0"/>
              <a:t>(1854)</a:t>
            </a:r>
            <a:endParaRPr lang="en-GB" dirty="0">
              <a:solidFill>
                <a:srgbClr val="FF33CC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99" b="8447"/>
          <a:stretch/>
        </p:blipFill>
        <p:spPr>
          <a:xfrm>
            <a:off x="1777386" y="1640793"/>
            <a:ext cx="5589228" cy="436690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9814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>
                <a:ea typeface="Kozuka Gothic Pro H" pitchFamily="34" charset="-128"/>
              </a:rPr>
              <a:t> </a:t>
            </a:r>
            <a:r>
              <a:rPr lang="en-GB" sz="3600" b="1" dirty="0" smtClean="0"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</a:rPr>
              <a:t>Darwin’s </a:t>
            </a:r>
            <a:r>
              <a:rPr lang="en-GB" sz="3600" b="1" dirty="0">
                <a:solidFill>
                  <a:schemeClr val="bg1"/>
                </a:solidFill>
              </a:rPr>
              <a:t>barnacle </a:t>
            </a:r>
            <a:r>
              <a:rPr lang="en-GB" sz="3600" b="1" dirty="0" smtClean="0">
                <a:solidFill>
                  <a:schemeClr val="bg1"/>
                </a:solidFill>
              </a:rPr>
              <a:t>dissected: </a:t>
            </a:r>
            <a:r>
              <a:rPr lang="en-GB" sz="3600" b="1" dirty="0">
                <a:solidFill>
                  <a:schemeClr val="bg1"/>
                </a:solidFill>
              </a:rPr>
              <a:t>What is it</a:t>
            </a:r>
            <a:r>
              <a:rPr lang="en-GB" sz="3600" b="1" dirty="0" smtClean="0">
                <a:solidFill>
                  <a:schemeClr val="bg1"/>
                </a:solidFill>
              </a:rPr>
              <a:t>?</a:t>
            </a:r>
            <a:endParaRPr lang="en-GB" sz="36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31640" y="6143309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From</a:t>
            </a:r>
            <a:r>
              <a:rPr lang="en-GB" dirty="0"/>
              <a:t> </a:t>
            </a:r>
            <a:r>
              <a:rPr lang="en-GB" i="1" dirty="0" smtClean="0"/>
              <a:t>Living </a:t>
            </a:r>
            <a:r>
              <a:rPr lang="en-GB" i="1" dirty="0" err="1" smtClean="0"/>
              <a:t>Cirripedia</a:t>
            </a:r>
            <a:r>
              <a:rPr lang="en-GB" i="1" dirty="0" smtClean="0"/>
              <a:t>: The </a:t>
            </a:r>
            <a:r>
              <a:rPr lang="en-GB" i="1" dirty="0" err="1" smtClean="0"/>
              <a:t>Balanidae</a:t>
            </a:r>
            <a:r>
              <a:rPr lang="en-GB" dirty="0"/>
              <a:t> </a:t>
            </a:r>
            <a:r>
              <a:rPr lang="en-GB" dirty="0" smtClean="0"/>
              <a:t>(1854)</a:t>
            </a:r>
            <a:endParaRPr lang="en-GB" dirty="0">
              <a:solidFill>
                <a:srgbClr val="FF33CC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6" b="9333"/>
          <a:stretch/>
        </p:blipFill>
        <p:spPr>
          <a:xfrm>
            <a:off x="1077715" y="1340768"/>
            <a:ext cx="6988570" cy="477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14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 fontScale="90000"/>
          </a:bodyPr>
          <a:lstStyle/>
          <a:p>
            <a:pPr algn="l"/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  </a:t>
            </a:r>
            <a:r>
              <a:rPr lang="en-GB" sz="3500" b="1" dirty="0">
                <a:solidFill>
                  <a:schemeClr val="bg1"/>
                </a:solidFill>
              </a:rPr>
              <a:t>Adult brine shrimps </a:t>
            </a:r>
            <a:r>
              <a:rPr lang="en-GB" sz="3500" b="1" dirty="0" smtClean="0">
                <a:solidFill>
                  <a:schemeClr val="bg1"/>
                </a:solidFill>
              </a:rPr>
              <a:t/>
            </a:r>
            <a:br>
              <a:rPr lang="en-GB" sz="3500" b="1" dirty="0" smtClean="0">
                <a:solidFill>
                  <a:schemeClr val="bg1"/>
                </a:solidFill>
              </a:rPr>
            </a:br>
            <a:r>
              <a:rPr lang="en-GB" sz="3500" b="1" dirty="0">
                <a:solidFill>
                  <a:schemeClr val="bg1"/>
                </a:solidFill>
              </a:rPr>
              <a:t> </a:t>
            </a:r>
            <a:r>
              <a:rPr lang="en-GB" sz="3500" b="1" dirty="0" smtClean="0">
                <a:solidFill>
                  <a:schemeClr val="bg1"/>
                </a:solidFill>
              </a:rPr>
              <a:t> </a:t>
            </a:r>
            <a:r>
              <a:rPr lang="en-GB" sz="3500" b="1" i="1" dirty="0" err="1" smtClean="0">
                <a:solidFill>
                  <a:schemeClr val="bg1"/>
                </a:solidFill>
              </a:rPr>
              <a:t>Artemia</a:t>
            </a:r>
            <a:r>
              <a:rPr lang="en-GB" sz="3500" b="1" i="1" dirty="0" smtClean="0">
                <a:solidFill>
                  <a:schemeClr val="bg1"/>
                </a:solidFill>
              </a:rPr>
              <a:t> </a:t>
            </a:r>
            <a:r>
              <a:rPr lang="en-GB" sz="3500" b="1" i="1" dirty="0" err="1" smtClean="0">
                <a:solidFill>
                  <a:schemeClr val="bg1"/>
                </a:solidFill>
              </a:rPr>
              <a:t>salina</a:t>
            </a:r>
            <a:endParaRPr lang="en-GB" sz="35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93124" y="6321507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 smtClean="0"/>
              <a:t>© Hans </a:t>
            </a:r>
            <a:r>
              <a:rPr lang="en-GB" sz="1200" dirty="0" err="1" smtClean="0"/>
              <a:t>Hillewaert</a:t>
            </a:r>
            <a:r>
              <a:rPr lang="en-GB" sz="1200" dirty="0" smtClean="0"/>
              <a:t> </a:t>
            </a:r>
            <a:r>
              <a:rPr lang="en-GB" sz="1200" dirty="0"/>
              <a:t>(commons.wikimedia.org</a:t>
            </a:r>
            <a:r>
              <a:rPr lang="en-GB" sz="1200" dirty="0" smtClean="0"/>
              <a:t>)</a:t>
            </a:r>
            <a:endParaRPr lang="en-GB" sz="1200" dirty="0"/>
          </a:p>
        </p:txBody>
      </p:sp>
      <p:pic>
        <p:nvPicPr>
          <p:cNvPr id="1026" name="Picture 2" descr="Z:\Education\Charles Darwin Trust A Level modules\Darwin's barnacles\Creative Commons images\Artemia_salina_1 wiki Hans Hillewaer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95" b="8495"/>
          <a:stretch/>
        </p:blipFill>
        <p:spPr bwMode="auto">
          <a:xfrm>
            <a:off x="2169265" y="1316052"/>
            <a:ext cx="4805469" cy="4999290"/>
          </a:xfrm>
          <a:prstGeom prst="rect">
            <a:avLst/>
          </a:prstGeom>
          <a:noFill/>
          <a:ln w="12700">
            <a:solidFill>
              <a:srgbClr val="A2B52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4437112"/>
            <a:ext cx="1845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Male adult </a:t>
            </a:r>
          </a:p>
          <a:p>
            <a:pPr algn="r"/>
            <a:r>
              <a:rPr lang="en-GB" dirty="0" smtClean="0"/>
              <a:t>brine shrimp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164288" y="242088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Female adult brine shrimp</a:t>
            </a:r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2025249" y="3717032"/>
            <a:ext cx="1682655" cy="864096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652120" y="1988840"/>
            <a:ext cx="1512168" cy="576064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9289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  </a:t>
            </a:r>
            <a:r>
              <a:rPr lang="en-GB" sz="3500" b="1" dirty="0" smtClean="0">
                <a:solidFill>
                  <a:schemeClr val="bg1"/>
                </a:solidFill>
              </a:rPr>
              <a:t>Brine shrimp structure (female)</a:t>
            </a:r>
            <a:endParaRPr lang="en-GB" sz="35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84784"/>
            <a:ext cx="6751320" cy="4465320"/>
          </a:xfrm>
          <a:prstGeom prst="rect">
            <a:avLst/>
          </a:prstGeom>
          <a:ln w="12700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482560" y="6044508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 smtClean="0"/>
              <a:t>Original drawing © Helen Cowdy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594868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  </a:t>
            </a:r>
            <a:r>
              <a:rPr lang="en-GB" sz="3500" b="1" dirty="0" smtClean="0">
                <a:solidFill>
                  <a:schemeClr val="bg1"/>
                </a:solidFill>
              </a:rPr>
              <a:t>Brine shrimp life cycle</a:t>
            </a:r>
            <a:endParaRPr lang="en-GB" sz="35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2937" y="6183007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 smtClean="0"/>
              <a:t>Original drawings © Helen Cowdy</a:t>
            </a:r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61" y="1340768"/>
            <a:ext cx="6117336" cy="4748784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2511813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  </a:t>
            </a:r>
            <a:r>
              <a:rPr lang="en-GB" sz="3500" b="1" dirty="0" smtClean="0">
                <a:solidFill>
                  <a:schemeClr val="bg1"/>
                </a:solidFill>
              </a:rPr>
              <a:t>Goose barnacles and acorn barnacles </a:t>
            </a:r>
            <a:endParaRPr lang="en-GB" sz="35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1746" y="5562843"/>
            <a:ext cx="4644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Acorn barnacle</a:t>
            </a:r>
          </a:p>
          <a:p>
            <a:pPr algn="ctr"/>
            <a:r>
              <a:rPr lang="en-GB" dirty="0" smtClean="0"/>
              <a:t>From </a:t>
            </a:r>
            <a:r>
              <a:rPr lang="en-GB" i="1" dirty="0" smtClean="0"/>
              <a:t>Living </a:t>
            </a:r>
            <a:r>
              <a:rPr lang="en-GB" i="1" dirty="0" err="1" smtClean="0"/>
              <a:t>Cirripedia</a:t>
            </a:r>
            <a:r>
              <a:rPr lang="en-GB" i="1" dirty="0" smtClean="0"/>
              <a:t>: The </a:t>
            </a:r>
            <a:r>
              <a:rPr lang="en-GB" i="1" dirty="0" err="1" smtClean="0"/>
              <a:t>Balanidae</a:t>
            </a:r>
            <a:r>
              <a:rPr lang="en-GB" i="1" dirty="0" smtClean="0"/>
              <a:t> </a:t>
            </a:r>
            <a:r>
              <a:rPr lang="en-GB" dirty="0" smtClean="0"/>
              <a:t>(1854)</a:t>
            </a:r>
            <a:endParaRPr lang="en-GB" dirty="0">
              <a:solidFill>
                <a:srgbClr val="FF33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7386" y="5562843"/>
            <a:ext cx="4617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Goose barnacle</a:t>
            </a:r>
          </a:p>
          <a:p>
            <a:pPr algn="ctr"/>
            <a:r>
              <a:rPr lang="en-GB" dirty="0" smtClean="0"/>
              <a:t>From </a:t>
            </a:r>
            <a:r>
              <a:rPr lang="en-GB" i="1" dirty="0" smtClean="0"/>
              <a:t>Living </a:t>
            </a:r>
            <a:r>
              <a:rPr lang="en-GB" i="1" dirty="0" err="1"/>
              <a:t>Cirripedia</a:t>
            </a:r>
            <a:r>
              <a:rPr lang="en-GB" i="1" dirty="0" smtClean="0"/>
              <a:t>: The </a:t>
            </a:r>
            <a:r>
              <a:rPr lang="en-GB" i="1" dirty="0" err="1"/>
              <a:t>Lepadidae</a:t>
            </a:r>
            <a:r>
              <a:rPr lang="en-GB" i="1" dirty="0"/>
              <a:t> </a:t>
            </a:r>
            <a:r>
              <a:rPr lang="en-GB" dirty="0"/>
              <a:t>(</a:t>
            </a:r>
            <a:r>
              <a:rPr lang="en-GB" dirty="0" smtClean="0"/>
              <a:t>1851)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250" y="1479244"/>
            <a:ext cx="4455276" cy="40324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38" y="1428093"/>
            <a:ext cx="2834988" cy="413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097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1268760"/>
            <a:ext cx="8640960" cy="1152128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ea typeface="Kozuka Gothic Pro H" pitchFamily="34" charset="-128"/>
              </a:rPr>
              <a:t>  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Mating barnacles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340768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Barnacles have solved the problem of being sessile </a:t>
            </a:r>
            <a:r>
              <a:rPr lang="en-GB" sz="2000" dirty="0"/>
              <a:t>by evolving the longest penis relative to their body size of any animal. In this video the penises of several barnacles are probing the </a:t>
            </a:r>
            <a:r>
              <a:rPr lang="en-GB" sz="2000" dirty="0" smtClean="0"/>
              <a:t>neighbourhood </a:t>
            </a:r>
            <a:r>
              <a:rPr lang="en-GB" sz="2000" dirty="0"/>
              <a:t>for mates.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28030" y="6352329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 </a:t>
            </a:r>
            <a:r>
              <a:rPr lang="en-GB" sz="1200" dirty="0"/>
              <a:t> © </a:t>
            </a:r>
            <a:r>
              <a:rPr lang="en-GB" sz="1200" dirty="0" smtClean="0"/>
              <a:t>Stefan </a:t>
            </a:r>
            <a:r>
              <a:rPr lang="en-GB" sz="1200" dirty="0"/>
              <a:t>Siebert</a:t>
            </a:r>
          </a:p>
        </p:txBody>
      </p:sp>
      <p:pic>
        <p:nvPicPr>
          <p:cNvPr id="7" name="Mating%20barnacles-SD shortened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lum bright="-1000" contrast="10000"/>
          </a:blip>
          <a:stretch>
            <a:fillRect/>
          </a:stretch>
        </p:blipFill>
        <p:spPr>
          <a:xfrm>
            <a:off x="1522906" y="2636912"/>
            <a:ext cx="6098188" cy="3455640"/>
          </a:xfrm>
          <a:prstGeom prst="rect">
            <a:avLst/>
          </a:prstGeom>
          <a:ln w="12700">
            <a:solidFill>
              <a:srgbClr val="A2B52D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0" y="6453336"/>
            <a:ext cx="39739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Video URL: </a:t>
            </a:r>
            <a:r>
              <a:rPr lang="en-GB" sz="1600" dirty="0">
                <a:hlinkClick r:id="rId5"/>
              </a:rPr>
              <a:t>https://vimeo.com/7461478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258572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 dirty="0">
                <a:ea typeface="Kozuka Gothic Pro H" pitchFamily="34" charset="-128"/>
              </a:rPr>
              <a:t> </a:t>
            </a:r>
            <a:r>
              <a:rPr lang="en-GB" sz="3600" b="1" dirty="0" smtClean="0">
                <a:ea typeface="Kozuka Gothic Pro H" pitchFamily="34" charset="-128"/>
              </a:rPr>
              <a:t> </a:t>
            </a:r>
            <a:r>
              <a:rPr lang="en-GB" sz="3500" b="1" dirty="0" smtClean="0">
                <a:solidFill>
                  <a:schemeClr val="bg1"/>
                </a:solidFill>
              </a:rPr>
              <a:t>Nauplius of </a:t>
            </a:r>
            <a:r>
              <a:rPr lang="en-GB" sz="3500" b="1" dirty="0">
                <a:solidFill>
                  <a:schemeClr val="bg1"/>
                </a:solidFill>
              </a:rPr>
              <a:t>a </a:t>
            </a:r>
            <a:r>
              <a:rPr lang="en-GB" sz="3500" b="1" dirty="0" smtClean="0">
                <a:solidFill>
                  <a:schemeClr val="bg1"/>
                </a:solidFill>
              </a:rPr>
              <a:t>barnacle</a:t>
            </a:r>
            <a:endParaRPr lang="en-GB" sz="35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70630" y="6319126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/>
              <a:t>© </a:t>
            </a:r>
            <a:r>
              <a:rPr lang="en-GB" sz="1200" dirty="0" smtClean="0"/>
              <a:t>Richard Fox</a:t>
            </a:r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624" y="1445294"/>
            <a:ext cx="5657861" cy="4787988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40626666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>
                <a:ea typeface="Kozuka Gothic Pro H" pitchFamily="34" charset="-128"/>
              </a:rPr>
              <a:t> </a:t>
            </a:r>
            <a:r>
              <a:rPr lang="en-GB" sz="3600" b="1" dirty="0" smtClean="0"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Nauplius and </a:t>
            </a:r>
            <a:r>
              <a:rPr lang="en-GB" sz="3600" b="1" dirty="0" err="1" smtClean="0">
                <a:solidFill>
                  <a:schemeClr val="bg1"/>
                </a:solidFill>
                <a:ea typeface="Kozuka Gothic Pro H" pitchFamily="34" charset="-128"/>
              </a:rPr>
              <a:t>c</a:t>
            </a:r>
            <a:r>
              <a:rPr lang="en-GB" sz="3600" b="1" dirty="0" err="1" smtClean="0">
                <a:solidFill>
                  <a:schemeClr val="bg1"/>
                </a:solidFill>
              </a:rPr>
              <a:t>ypris</a:t>
            </a:r>
            <a:r>
              <a:rPr lang="en-GB" sz="3600" b="1" dirty="0" smtClean="0">
                <a:solidFill>
                  <a:schemeClr val="bg1"/>
                </a:solidFill>
              </a:rPr>
              <a:t> of </a:t>
            </a:r>
            <a:r>
              <a:rPr lang="en-GB" sz="3600" b="1" dirty="0">
                <a:solidFill>
                  <a:schemeClr val="bg1"/>
                </a:solidFill>
              </a:rPr>
              <a:t>a</a:t>
            </a:r>
            <a:r>
              <a:rPr lang="en-GB" sz="3600" b="1" dirty="0" smtClean="0">
                <a:solidFill>
                  <a:schemeClr val="bg1"/>
                </a:solidFill>
              </a:rPr>
              <a:t> barnacle</a:t>
            </a:r>
            <a:endParaRPr lang="en-GB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248000"/>
            <a:ext cx="3435081" cy="2808312"/>
          </a:xfrm>
          <a:prstGeom prst="rect">
            <a:avLst/>
          </a:prstGeom>
          <a:ln w="12700">
            <a:solidFill>
              <a:srgbClr val="A2B52D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539" y="2175992"/>
            <a:ext cx="3116053" cy="2952328"/>
          </a:xfrm>
          <a:prstGeom prst="rect">
            <a:avLst/>
          </a:prstGeom>
          <a:ln w="12700">
            <a:solidFill>
              <a:srgbClr val="A2B52D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734273" y="5056312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/>
              <a:t>© </a:t>
            </a:r>
            <a:r>
              <a:rPr lang="en-GB" sz="1200" dirty="0" smtClean="0"/>
              <a:t>P S Rainbow</a:t>
            </a:r>
            <a:endParaRPr lang="en-GB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5066966" y="5128320"/>
            <a:ext cx="3384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/>
              <a:t>© </a:t>
            </a:r>
            <a:r>
              <a:rPr lang="en-GB" sz="1200" dirty="0" smtClean="0"/>
              <a:t>P S Rainbow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11062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</a:t>
            </a:r>
            <a:r>
              <a:rPr lang="en-GB" sz="3200" b="1" dirty="0" smtClean="0">
                <a:solidFill>
                  <a:schemeClr val="bg1"/>
                </a:solidFill>
              </a:rPr>
              <a:t>Arthropod classification</a:t>
            </a:r>
            <a:endParaRPr lang="en-GB" sz="3200" b="1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832"/>
            <a:ext cx="9144000" cy="407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09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1484784"/>
            <a:ext cx="8352928" cy="4896544"/>
          </a:xfrm>
          <a:prstGeom prst="roundRect">
            <a:avLst/>
          </a:prstGeom>
          <a:solidFill>
            <a:srgbClr val="A2B5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 dirty="0">
                <a:ea typeface="Kozuka Gothic Pro H" pitchFamily="34" charset="-128"/>
              </a:rPr>
              <a:t> </a:t>
            </a:r>
            <a:r>
              <a:rPr lang="en-GB" sz="3600" b="1" dirty="0" smtClean="0"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</a:rPr>
              <a:t>Darwin in a letter to J. D. Hooker </a:t>
            </a:r>
            <a:r>
              <a:rPr lang="en-GB" sz="3600" b="1" dirty="0">
                <a:solidFill>
                  <a:schemeClr val="bg1"/>
                </a:solidFill>
              </a:rPr>
              <a:t>(</a:t>
            </a:r>
            <a:r>
              <a:rPr lang="en-GB" sz="3600" b="1" dirty="0" smtClean="0">
                <a:solidFill>
                  <a:schemeClr val="bg1"/>
                </a:solidFill>
              </a:rPr>
              <a:t>6 Oct 1848)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283968" y="1556792"/>
            <a:ext cx="4392488" cy="4752528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2840" y="1628800"/>
            <a:ext cx="4305624" cy="499715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950" dirty="0" smtClean="0"/>
              <a:t>“I have been delighted of late in having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950" dirty="0" smtClean="0"/>
              <a:t>made out minutely the metamorphoses &amp; consequently without any theory the homologies with ordinary </a:t>
            </a:r>
            <a:r>
              <a:rPr lang="en-GB" sz="1950" dirty="0" err="1" smtClean="0"/>
              <a:t>crustacea</a:t>
            </a:r>
            <a:r>
              <a:rPr lang="en-GB" sz="1950" dirty="0" smtClean="0"/>
              <a:t>. The shell of a </a:t>
            </a:r>
            <a:r>
              <a:rPr lang="en-GB" sz="1950" i="1" dirty="0" err="1" smtClean="0"/>
              <a:t>Balanus</a:t>
            </a:r>
            <a:r>
              <a:rPr lang="en-GB" sz="1950" dirty="0" smtClean="0"/>
              <a:t>, &amp; even the whole peduncle &amp; shell of </a:t>
            </a:r>
            <a:r>
              <a:rPr lang="en-GB" sz="1950" i="1" dirty="0" err="1" smtClean="0"/>
              <a:t>Lepas</a:t>
            </a:r>
            <a:r>
              <a:rPr lang="en-GB" sz="1950" dirty="0" smtClean="0"/>
              <a:t> is </a:t>
            </a:r>
            <a:r>
              <a:rPr lang="en-GB" sz="1950" b="1" dirty="0" smtClean="0"/>
              <a:t>certainly</a:t>
            </a:r>
            <a:r>
              <a:rPr lang="en-GB" sz="1950" dirty="0" smtClean="0"/>
              <a:t> the 3 anterior segments of the head, wonderfully modified &amp; enlarged so as to receive the 14 succeeding cephalic, thoracic &amp; abdominal segments; I declare I know of no more surprising metamorphosis, &amp; it is </a:t>
            </a:r>
            <a:r>
              <a:rPr lang="en-GB" sz="1950" i="1" dirty="0" smtClean="0"/>
              <a:t>perfectly</a:t>
            </a:r>
            <a:r>
              <a:rPr lang="en-GB" sz="1950" dirty="0" smtClean="0"/>
              <a:t> clear &amp; evident.—Heaven forgive me for inflicting on you such a lecture on Barnacles…”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" r="1078"/>
          <a:stretch/>
        </p:blipFill>
        <p:spPr>
          <a:xfrm rot="20946693">
            <a:off x="489159" y="1646205"/>
            <a:ext cx="3623420" cy="408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987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ea typeface="Kozuka Gothic Pro H" pitchFamily="34" charset="-128"/>
              </a:rPr>
              <a:t>  </a:t>
            </a:r>
            <a:r>
              <a:rPr lang="en-GB" sz="3500" b="1" dirty="0" smtClean="0">
                <a:solidFill>
                  <a:schemeClr val="bg1"/>
                </a:solidFill>
              </a:rPr>
              <a:t>Homologies </a:t>
            </a:r>
            <a:r>
              <a:rPr lang="en-GB" sz="3500" b="1" dirty="0">
                <a:solidFill>
                  <a:schemeClr val="bg1"/>
                </a:solidFill>
              </a:rPr>
              <a:t>between </a:t>
            </a:r>
            <a:r>
              <a:rPr lang="en-GB" sz="3500" b="1" dirty="0" smtClean="0">
                <a:solidFill>
                  <a:schemeClr val="bg1"/>
                </a:solidFill>
              </a:rPr>
              <a:t>an ancestral </a:t>
            </a:r>
            <a:r>
              <a:rPr lang="en-GB" sz="3500" b="1" dirty="0">
                <a:solidFill>
                  <a:schemeClr val="bg1"/>
                </a:solidFill>
              </a:rPr>
              <a:t>crustacean </a:t>
            </a:r>
            <a:r>
              <a:rPr lang="en-GB" sz="3500" b="1" dirty="0" smtClean="0">
                <a:solidFill>
                  <a:schemeClr val="bg1"/>
                </a:solidFill>
              </a:rPr>
              <a:t> </a:t>
            </a:r>
          </a:p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and a stalked barnacle</a:t>
            </a:r>
            <a:endParaRPr lang="en-GB" sz="35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4481" y="5917922"/>
            <a:ext cx="7587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From </a:t>
            </a:r>
            <a:r>
              <a:rPr lang="en-GB" i="1" dirty="0" smtClean="0"/>
              <a:t>Living </a:t>
            </a:r>
            <a:r>
              <a:rPr lang="en-GB" i="1" dirty="0" err="1" smtClean="0"/>
              <a:t>Cirripedia</a:t>
            </a:r>
            <a:r>
              <a:rPr lang="en-GB" i="1" dirty="0" smtClean="0"/>
              <a:t>: The </a:t>
            </a:r>
            <a:r>
              <a:rPr lang="en-GB" i="1" dirty="0" err="1" smtClean="0"/>
              <a:t>Lepadidae</a:t>
            </a:r>
            <a:r>
              <a:rPr lang="en-GB" i="1" dirty="0" smtClean="0"/>
              <a:t> </a:t>
            </a:r>
            <a:r>
              <a:rPr lang="en-GB" dirty="0" smtClean="0"/>
              <a:t>(1851)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23" y="1340768"/>
            <a:ext cx="7587754" cy="4464496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273845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" b="1460"/>
          <a:stretch/>
        </p:blipFill>
        <p:spPr>
          <a:xfrm>
            <a:off x="305455" y="1473201"/>
            <a:ext cx="3228868" cy="5003800"/>
          </a:xfrm>
          <a:prstGeom prst="rect">
            <a:avLst/>
          </a:prstGeom>
          <a:ln w="12700">
            <a:solidFill>
              <a:srgbClr val="A2B52D"/>
            </a:solidFill>
          </a:ln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 fontScale="90000"/>
          </a:bodyPr>
          <a:lstStyle/>
          <a:p>
            <a:pPr algn="l"/>
            <a:r>
              <a:rPr lang="en-GB" sz="3600" b="1" dirty="0">
                <a:solidFill>
                  <a:schemeClr val="bg1"/>
                </a:solidFill>
                <a:ea typeface="Kozuka Gothic Pro H" pitchFamily="34" charset="-128"/>
              </a:rPr>
              <a:t> </a:t>
            </a:r>
            <a:r>
              <a:rPr lang="en-GB" sz="3600" b="1" dirty="0" smtClean="0">
                <a:solidFill>
                  <a:schemeClr val="bg1"/>
                </a:solidFill>
                <a:ea typeface="Kozuka Gothic Pro H" pitchFamily="34" charset="-128"/>
              </a:rPr>
              <a:t> </a:t>
            </a:r>
            <a:r>
              <a:rPr lang="en-GB" sz="3900" b="1" dirty="0" smtClean="0">
                <a:solidFill>
                  <a:schemeClr val="bg1"/>
                </a:solidFill>
                <a:ea typeface="Kozuka Gothic Pro H" pitchFamily="34" charset="-128"/>
              </a:rPr>
              <a:t>Darwin wrote about his </a:t>
            </a:r>
            <a:br>
              <a:rPr lang="en-GB" sz="3900" b="1" dirty="0" smtClean="0">
                <a:solidFill>
                  <a:schemeClr val="bg1"/>
                </a:solidFill>
                <a:ea typeface="Kozuka Gothic Pro H" pitchFamily="34" charset="-128"/>
              </a:rPr>
            </a:br>
            <a:r>
              <a:rPr lang="en-GB" sz="3900" b="1" dirty="0">
                <a:solidFill>
                  <a:schemeClr val="bg1"/>
                </a:solidFill>
                <a:ea typeface="Kozuka Gothic Pro H" pitchFamily="34" charset="-128"/>
              </a:rPr>
              <a:t> </a:t>
            </a:r>
            <a:r>
              <a:rPr lang="en-GB" sz="3900" b="1" dirty="0" smtClean="0">
                <a:solidFill>
                  <a:schemeClr val="bg1"/>
                </a:solidFill>
                <a:ea typeface="Kozuka Gothic Pro H" pitchFamily="34" charset="-128"/>
              </a:rPr>
              <a:t> barnacle work in old age</a:t>
            </a:r>
            <a:endParaRPr lang="en-GB" sz="39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275856" y="1556792"/>
            <a:ext cx="5616624" cy="4896544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9872" y="1772816"/>
            <a:ext cx="5328592" cy="446449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750" dirty="0" smtClean="0"/>
              <a:t>“In October, 1846, I began to work on ‘</a:t>
            </a:r>
            <a:r>
              <a:rPr lang="en-GB" sz="175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Cirripedia</a:t>
            </a:r>
            <a:r>
              <a:rPr lang="en-GB" sz="175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’. </a:t>
            </a:r>
            <a:r>
              <a:rPr lang="en-GB" sz="1750" dirty="0" smtClean="0"/>
              <a:t>When on the coast of Chile, I found a most curious form, which burrowed into the shells of </a:t>
            </a:r>
            <a:r>
              <a:rPr lang="en-GB" sz="1750" dirty="0" err="1" smtClean="0"/>
              <a:t>Concholepas</a:t>
            </a:r>
            <a:r>
              <a:rPr lang="en-GB" sz="1750" dirty="0" smtClean="0"/>
              <a:t>, and which differed so much from all other </a:t>
            </a:r>
            <a:r>
              <a:rPr lang="en-GB" sz="1750" dirty="0" err="1" smtClean="0"/>
              <a:t>Cirripedes</a:t>
            </a:r>
            <a:r>
              <a:rPr lang="en-GB" sz="1750" dirty="0" smtClean="0"/>
              <a:t> that I had to form a new sub-order for its sole reception. Lately an allied burrowing genus has been found on the shores of Portugal. To understand the structure of my new </a:t>
            </a:r>
            <a:r>
              <a:rPr lang="en-GB" sz="1750" dirty="0" err="1" smtClean="0"/>
              <a:t>Cirripede</a:t>
            </a:r>
            <a:r>
              <a:rPr lang="en-GB" sz="1750" dirty="0" smtClean="0"/>
              <a:t> I had to examine and dissect many of the common forms; and this gradually led me on to take up the whole group. I worked steadily on this subject for the next eight years, and ultimately published two thick volumes, describing all the known living species, and two thin quartos on the extinct species.</a:t>
            </a:r>
            <a:r>
              <a:rPr lang="en-US" sz="1750" dirty="0" smtClean="0">
                <a:ea typeface="Kozuka Gothic Pro M" pitchFamily="34" charset="-128"/>
                <a:cs typeface="Arial" charset="0"/>
              </a:rPr>
              <a:t>”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 dirty="0">
              <a:ea typeface="Kozuka Gothic Pro M" pitchFamily="34" charset="-128"/>
              <a:cs typeface="Arial" charset="0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en-US" sz="1600" dirty="0" smtClean="0">
                <a:ea typeface="Kozuka Gothic Pro M" pitchFamily="34" charset="-128"/>
                <a:cs typeface="Arial" charset="0"/>
              </a:rPr>
              <a:t>Charles </a:t>
            </a:r>
            <a:r>
              <a:rPr lang="en-US" sz="1600" dirty="0">
                <a:ea typeface="Kozuka Gothic Pro M" pitchFamily="34" charset="-128"/>
                <a:cs typeface="Arial" charset="0"/>
              </a:rPr>
              <a:t>Darwin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GB" sz="1400" i="1" dirty="0"/>
              <a:t>The life and letters of Charles Darwin, including </a:t>
            </a:r>
            <a:r>
              <a:rPr lang="en-GB" sz="1400" i="1" dirty="0" smtClean="0"/>
              <a:t>an autobiographical chapter, </a:t>
            </a:r>
            <a:r>
              <a:rPr lang="en-GB" sz="1400" i="1" dirty="0"/>
              <a:t>Volume 1.</a:t>
            </a:r>
            <a:r>
              <a:rPr lang="en-GB" sz="1400" dirty="0" smtClean="0">
                <a:ea typeface="Kozuka Gothic Pro M" pitchFamily="34" charset="-128"/>
                <a:cs typeface="Arial" charset="0"/>
              </a:rPr>
              <a:t>,</a:t>
            </a:r>
            <a:r>
              <a:rPr lang="en-GB" sz="1400" i="1" dirty="0" smtClean="0">
                <a:ea typeface="Kozuka Gothic Pro M" pitchFamily="34" charset="-128"/>
                <a:cs typeface="Arial" charset="0"/>
              </a:rPr>
              <a:t> </a:t>
            </a:r>
            <a:r>
              <a:rPr lang="en-GB" sz="1400" dirty="0" smtClean="0">
                <a:ea typeface="Kozuka Gothic Pro M" pitchFamily="34" charset="-128"/>
                <a:cs typeface="Arial" charset="0"/>
              </a:rPr>
              <a:t>Darwin, F (Ed.), 1887</a:t>
            </a:r>
            <a:endParaRPr lang="en-GB" sz="1400" dirty="0">
              <a:ea typeface="Kozuka Gothic Pro M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907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8400</TotalTime>
  <Words>569</Words>
  <Application>Microsoft Office PowerPoint</Application>
  <PresentationFormat>On-screen Show (4:3)</PresentationFormat>
  <Paragraphs>55</Paragraphs>
  <Slides>19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  Down House in Kent where Darwin lived    (1842-1882)</vt:lpstr>
      <vt:lpstr>  Darwin’s Study at Down House</vt:lpstr>
      <vt:lpstr>  Darwin’s voyage on the Beagle (1831-1836)</vt:lpstr>
      <vt:lpstr>PowerPoint Presentation</vt:lpstr>
      <vt:lpstr>PowerPoint Presentation</vt:lpstr>
      <vt:lpstr>  Adult brine shrimps    Artemia salina</vt:lpstr>
      <vt:lpstr>  Brine shrimp structure (female)</vt:lpstr>
      <vt:lpstr>  Brine shrimp life cycle</vt:lpstr>
      <vt:lpstr>  Goose barnacles and acorn barnacles </vt:lpstr>
      <vt:lpstr>  Mating barnacles</vt:lpstr>
      <vt:lpstr>  Nauplius of a barnacle</vt:lpstr>
      <vt:lpstr>PowerPoint Presentation</vt:lpstr>
      <vt:lpstr>  Arthropod classification</vt:lpstr>
      <vt:lpstr>  Darwin in a letter to J. D. Hooker (6 Oct 1848)</vt:lpstr>
      <vt:lpstr>PowerPoint Presentation</vt:lpstr>
      <vt:lpstr>  Darwin wrote about his    barnacle work in old age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Mair Shepherd</dc:creator>
  <cp:lastModifiedBy>Mair Shepherd</cp:lastModifiedBy>
  <cp:revision>113</cp:revision>
  <cp:lastPrinted>2015-02-11T19:21:20Z</cp:lastPrinted>
  <dcterms:created xsi:type="dcterms:W3CDTF">2014-04-16T14:22:01Z</dcterms:created>
  <dcterms:modified xsi:type="dcterms:W3CDTF">2015-03-25T16:30:27Z</dcterms:modified>
</cp:coreProperties>
</file>