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D141A04-A453-440B-BBC8-DBC492D4AFA3}"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3387427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D141A04-A453-440B-BBC8-DBC492D4AFA3}"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2256089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D141A04-A453-440B-BBC8-DBC492D4AFA3}"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505192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D141A04-A453-440B-BBC8-DBC492D4AFA3}"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547098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D141A04-A453-440B-BBC8-DBC492D4AFA3}"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2189931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D141A04-A453-440B-BBC8-DBC492D4AFA3}"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3183423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141A04-A453-440B-BBC8-DBC492D4AFA3}"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1987710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D141A04-A453-440B-BBC8-DBC492D4AFA3}"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1922761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D141A04-A453-440B-BBC8-DBC492D4AFA3}"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830915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D141A04-A453-440B-BBC8-DBC492D4AFA3}"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531469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D141A04-A453-440B-BBC8-DBC492D4AFA3}"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135748-C5B9-4073-A618-628CC5E23A15}" type="slidenum">
              <a:rPr lang="en-GB" smtClean="0"/>
              <a:t>‹#›</a:t>
            </a:fld>
            <a:endParaRPr lang="en-GB"/>
          </a:p>
        </p:txBody>
      </p:sp>
    </p:spTree>
    <p:extLst>
      <p:ext uri="{BB962C8B-B14F-4D97-AF65-F5344CB8AC3E}">
        <p14:creationId xmlns:p14="http://schemas.microsoft.com/office/powerpoint/2010/main" val="3350789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141A04-A453-440B-BBC8-DBC492D4AFA3}" type="datetimeFigureOut">
              <a:rPr lang="en-GB" smtClean="0"/>
              <a:t>12/05/2020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35748-C5B9-4073-A618-628CC5E23A15}" type="slidenum">
              <a:rPr lang="en-GB" smtClean="0"/>
              <a:t>‹#›</a:t>
            </a:fld>
            <a:endParaRPr lang="en-GB"/>
          </a:p>
        </p:txBody>
      </p:sp>
    </p:spTree>
    <p:extLst>
      <p:ext uri="{BB962C8B-B14F-4D97-AF65-F5344CB8AC3E}">
        <p14:creationId xmlns:p14="http://schemas.microsoft.com/office/powerpoint/2010/main" val="36393206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5387816"/>
              </p:ext>
            </p:extLst>
          </p:nvPr>
        </p:nvGraphicFramePr>
        <p:xfrm>
          <a:off x="148547" y="109183"/>
          <a:ext cx="11920976" cy="6511204"/>
        </p:xfrm>
        <a:graphic>
          <a:graphicData uri="http://schemas.openxmlformats.org/drawingml/2006/table">
            <a:tbl>
              <a:tblPr firstRow="1" bandRow="1">
                <a:tableStyleId>{5C22544A-7EE6-4342-B048-85BDC9FD1C3A}</a:tableStyleId>
              </a:tblPr>
              <a:tblGrid>
                <a:gridCol w="3944729">
                  <a:extLst>
                    <a:ext uri="{9D8B030D-6E8A-4147-A177-3AD203B41FA5}">
                      <a16:colId xmlns:a16="http://schemas.microsoft.com/office/drawing/2014/main" val="3420570892"/>
                    </a:ext>
                  </a:extLst>
                </a:gridCol>
                <a:gridCol w="3944728">
                  <a:extLst>
                    <a:ext uri="{9D8B030D-6E8A-4147-A177-3AD203B41FA5}">
                      <a16:colId xmlns:a16="http://schemas.microsoft.com/office/drawing/2014/main" val="2809727789"/>
                    </a:ext>
                  </a:extLst>
                </a:gridCol>
                <a:gridCol w="1870271">
                  <a:extLst>
                    <a:ext uri="{9D8B030D-6E8A-4147-A177-3AD203B41FA5}">
                      <a16:colId xmlns:a16="http://schemas.microsoft.com/office/drawing/2014/main" val="7791065"/>
                    </a:ext>
                  </a:extLst>
                </a:gridCol>
                <a:gridCol w="1080624">
                  <a:extLst>
                    <a:ext uri="{9D8B030D-6E8A-4147-A177-3AD203B41FA5}">
                      <a16:colId xmlns:a16="http://schemas.microsoft.com/office/drawing/2014/main" val="3478596670"/>
                    </a:ext>
                  </a:extLst>
                </a:gridCol>
                <a:gridCol w="1080624">
                  <a:extLst>
                    <a:ext uri="{9D8B030D-6E8A-4147-A177-3AD203B41FA5}">
                      <a16:colId xmlns:a16="http://schemas.microsoft.com/office/drawing/2014/main" val="3838363844"/>
                    </a:ext>
                  </a:extLst>
                </a:gridCol>
              </a:tblGrid>
              <a:tr h="532262">
                <a:tc grid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smtClean="0">
                          <a:solidFill>
                            <a:schemeClr val="tx1"/>
                          </a:solidFill>
                        </a:rPr>
                        <a:t>YEAR 12 ART PHASE FOUR</a:t>
                      </a:r>
                      <a:endParaRPr lang="en-GB" sz="2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69601268"/>
                  </a:ext>
                </a:extLst>
              </a:tr>
              <a:tr h="1442567">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HOME LEARNING</a:t>
                      </a:r>
                      <a:r>
                        <a:rPr lang="en-GB" sz="1400" b="1" baseline="0" dirty="0" smtClean="0">
                          <a:solidFill>
                            <a:schemeClr val="tx1"/>
                          </a:solidFill>
                        </a:rPr>
                        <a:t> GUIDANCE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dirty="0" smtClean="0">
                          <a:solidFill>
                            <a:schemeClr val="tx1"/>
                          </a:solidFill>
                        </a:rPr>
                        <a:t>Up</a:t>
                      </a:r>
                      <a:r>
                        <a:rPr lang="en-GB" sz="1400" b="0" baseline="0" dirty="0" smtClean="0">
                          <a:solidFill>
                            <a:schemeClr val="tx1"/>
                          </a:solidFill>
                        </a:rPr>
                        <a:t> until now you have </a:t>
                      </a:r>
                      <a:r>
                        <a:rPr lang="en-GB" sz="1400" b="0" dirty="0" smtClean="0">
                          <a:solidFill>
                            <a:schemeClr val="tx1"/>
                          </a:solidFill>
                        </a:rPr>
                        <a:t>all continued to develop your individual research and ideas.</a:t>
                      </a:r>
                      <a:r>
                        <a:rPr lang="en-GB" sz="1400" b="0" baseline="0" dirty="0" smtClean="0">
                          <a:solidFill>
                            <a:schemeClr val="tx1"/>
                          </a:solidFill>
                        </a:rPr>
                        <a:t> Thank you for those who have emailed me their Art Scaffold Form. This is a very useful step in making sure you know what you are focused on. It is also a record that notes your plans for me and you to refer to. I will work through the essays you send to me and give written and hopefully verbal feed back.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baseline="0" dirty="0" smtClean="0">
                          <a:solidFill>
                            <a:schemeClr val="tx1"/>
                          </a:solidFill>
                        </a:rPr>
                        <a:t>With regards to practical work, you need to keep developing your confidence and skill range. Before committing to a final outcome it is important that you make sure you demonstrate ability in each of the Assessment Outcomes 1, 2, &amp; 3.</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baseline="0" dirty="0" smtClean="0">
                          <a:solidFill>
                            <a:schemeClr val="tx1"/>
                          </a:solidFill>
                        </a:rPr>
                        <a:t>I have listed different tasks for you to work through. In each one you are developing and demonstrating a skill.  The more you do, the more practice you get and the more skill you develop. You can complete them in the order you choose. </a:t>
                      </a:r>
                      <a:endParaRPr lang="en-GB" sz="1400" b="0" dirty="0" smtClean="0">
                        <a:solidFill>
                          <a:schemeClr val="tx1"/>
                        </a:solidFill>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0" baseline="0" dirty="0" smtClean="0">
                          <a:solidFill>
                            <a:schemeClr val="tx1"/>
                          </a:solidFill>
                        </a:rPr>
                        <a:t>I will share as much guidance as I can on Google Classroom so that you are able to compete these tasks at home. Email me if you need some help.</a:t>
                      </a: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lang="en-GB" sz="140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lang="en-GB" sz="140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05622921"/>
                  </a:ext>
                </a:extLst>
              </a:tr>
              <a:tr h="5722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AO1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Develop ideas through investigations, demonstrating critical understanding  of sources.</a:t>
                      </a:r>
                      <a:endParaRPr lang="en-GB" sz="140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AO2</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Refine work by</a:t>
                      </a:r>
                      <a:r>
                        <a:rPr lang="en-GB" sz="1400" baseline="0" dirty="0" smtClean="0">
                          <a:solidFill>
                            <a:schemeClr val="tx1"/>
                          </a:solidFill>
                        </a:rPr>
                        <a:t> exploring ideas, selecting and experimenting with appropriate media, materials, techniques and processes.</a:t>
                      </a:r>
                      <a:endParaRPr lang="en-GB" sz="140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AO3</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Record ideas, observations, and insights</a:t>
                      </a:r>
                      <a:r>
                        <a:rPr lang="en-GB" sz="1400" baseline="0" dirty="0" smtClean="0">
                          <a:solidFill>
                            <a:schemeClr val="tx1"/>
                          </a:solidFill>
                        </a:rPr>
                        <a:t> relevant to intentions as work progresses. </a:t>
                      </a:r>
                      <a:endParaRPr lang="en-GB" sz="140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392929416"/>
                  </a:ext>
                </a:extLst>
              </a:tr>
              <a:tr h="340142">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rPr>
                        <a:t>TASK:</a:t>
                      </a:r>
                      <a:endParaRPr lang="en-GB" sz="1400" b="1"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GB" sz="1400" b="1" dirty="0" smtClean="0">
                          <a:solidFill>
                            <a:schemeClr val="tx1"/>
                          </a:solidFill>
                        </a:rPr>
                        <a:t>Done</a:t>
                      </a:r>
                      <a:endParaRPr lang="en-GB" sz="1400" b="1"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GB" sz="1400" b="1" dirty="0" smtClean="0">
                          <a:solidFill>
                            <a:schemeClr val="tx1"/>
                          </a:solidFill>
                        </a:rPr>
                        <a:t>Emailed</a:t>
                      </a:r>
                      <a:endParaRPr lang="en-GB" sz="1400" b="1"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16362332"/>
                  </a:ext>
                </a:extLst>
              </a:tr>
              <a:tr h="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rPr>
                        <a:t>Complete</a:t>
                      </a:r>
                      <a:r>
                        <a:rPr lang="en-GB" sz="1400" b="0" baseline="0" dirty="0" smtClean="0">
                          <a:solidFill>
                            <a:schemeClr val="tx1"/>
                          </a:solidFill>
                        </a:rPr>
                        <a:t> a drawing using your non-dominant hand. It makes you concentrate harder and makes interesting mark making.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78929566"/>
                  </a:ext>
                </a:extLst>
              </a:tr>
              <a:tr h="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solidFill>
                            <a:schemeClr val="tx1"/>
                          </a:solidFill>
                        </a:rPr>
                        <a:t>Create a continuous line drawing. Do not lift your hand. Build up form using contours.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68147093"/>
                  </a:ext>
                </a:extLst>
              </a:tr>
              <a:tr h="137984">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solidFill>
                            <a:schemeClr val="tx1"/>
                          </a:solidFill>
                        </a:rPr>
                        <a:t>Create a drawing without using any outlines. Only build up shading. Look for the shapes of the shadows. Not the shape of things.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4382155"/>
                  </a:ext>
                </a:extLst>
              </a:tr>
              <a:tr h="488276">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solidFill>
                            <a:schemeClr val="tx1"/>
                          </a:solidFill>
                        </a:rPr>
                        <a:t>Do a line drawing of something twice. First time, you only look at your visual reference. You may not look at your drawing. This will make you concentrate and look closely. Don’t rush it. Second time, you can look down. You will benefit from the close observation work you did in the first drawing.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4880920"/>
                  </a:ext>
                </a:extLst>
              </a:tr>
              <a:tr h="372294">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solidFill>
                            <a:schemeClr val="tx1"/>
                          </a:solidFill>
                        </a:rPr>
                        <a:t>Choose an artwork you have studied. Divide the page in 4. Part 1, do a 2 minute drawing. Part 2, spend 10 minutes just drawing the shapes of the shadows you see. Part 3, copy the image as best you can. Part 4, write a Formal Analysis of the image.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2957788"/>
                  </a:ext>
                </a:extLst>
              </a:tr>
              <a:tr h="372294">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solidFill>
                            <a:schemeClr val="tx1"/>
                          </a:solidFill>
                        </a:rPr>
                        <a:t>Do an observational drawing (from life, not a photo). Before you start, make sure the light wont change too much while you work.  Step 1, draw for thumbnails planning your composition. Step 2, complete your observational drawing with a strong composition.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39292629"/>
                  </a:ext>
                </a:extLst>
              </a:tr>
            </a:tbl>
          </a:graphicData>
        </a:graphic>
      </p:graphicFrame>
    </p:spTree>
    <p:extLst>
      <p:ext uri="{BB962C8B-B14F-4D97-AF65-F5344CB8AC3E}">
        <p14:creationId xmlns:p14="http://schemas.microsoft.com/office/powerpoint/2010/main" val="1304045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TotalTime>
  <Words>504</Words>
  <Application>Microsoft Office PowerPoint</Application>
  <PresentationFormat>Widescreen</PresentationFormat>
  <Paragraphs>21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Company>BSFG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9 CONSOLIDATION PHASE FOUR</dc:title>
  <dc:creator>Caroline Vincent</dc:creator>
  <cp:lastModifiedBy>Caroline Vincent</cp:lastModifiedBy>
  <cp:revision>24</cp:revision>
  <dcterms:created xsi:type="dcterms:W3CDTF">2020-05-12T12:09:47Z</dcterms:created>
  <dcterms:modified xsi:type="dcterms:W3CDTF">2020-05-12T19:10:28Z</dcterms:modified>
</cp:coreProperties>
</file>