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62" r:id="rId4"/>
    <p:sldId id="263" r:id="rId5"/>
    <p:sldId id="260" r:id="rId6"/>
    <p:sldId id="267" r:id="rId7"/>
    <p:sldId id="264" r:id="rId8"/>
    <p:sldId id="265" r:id="rId9"/>
    <p:sldId id="266" r:id="rId10"/>
    <p:sldId id="268" r:id="rId11"/>
    <p:sldId id="271" r:id="rId12"/>
    <p:sldId id="272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54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0ACDE5-B3DD-44E2-B7E9-72541C3370BB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9B1A3-D9A8-4300-A6C9-7D438B2106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854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645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67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44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206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442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603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600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284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5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44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22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57220-BAAE-4976-896F-2EB1E3A575D1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1C348-DE54-4CF2-8E1C-95E55E749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00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://www.history.com/topics/9-11-attacks/videos/911-timelin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2" t="2703" r="23164" b="1"/>
          <a:stretch/>
        </p:blipFill>
        <p:spPr>
          <a:xfrm>
            <a:off x="4855002" y="-479"/>
            <a:ext cx="7373112" cy="6857989"/>
          </a:xfrm>
          <a:prstGeom prst="rect">
            <a:avLst/>
          </a:prstGeom>
        </p:spPr>
      </p:pic>
      <p:sp>
        <p:nvSpPr>
          <p:cNvPr id="10" name="Freeform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51" y="-479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52" y="-479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043" y="281074"/>
            <a:ext cx="7813287" cy="73843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 anchor="t">
            <a:normAutofit fontScale="90000"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</a:rPr>
              <a:t>Attitudes towards terrorism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1199599"/>
            <a:ext cx="8240110" cy="894449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 anchor="b">
            <a:noAutofit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LO: To understand the causes of terrorism and the Christian responses to it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77200" y="98510"/>
            <a:ext cx="3675611" cy="365125"/>
          </a:xfrm>
          <a:solidFill>
            <a:srgbClr val="FFFF00"/>
          </a:solidFill>
        </p:spPr>
        <p:txBody>
          <a:bodyPr/>
          <a:lstStyle/>
          <a:p>
            <a:fld id="{13951303-77DA-4F4A-B374-3B25F10E5617}" type="datetime2">
              <a:rPr lang="en-GB" sz="1800" b="1" smtClean="0">
                <a:solidFill>
                  <a:schemeClr val="bg1"/>
                </a:solidFill>
              </a:rPr>
              <a:t>Thursday, 14 May 2020</a:t>
            </a:fld>
            <a:endParaRPr lang="en-GB" sz="1800" b="1" dirty="0">
              <a:solidFill>
                <a:schemeClr val="bg1"/>
              </a:solidFill>
            </a:endParaRPr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374076" y="2274143"/>
            <a:ext cx="1339110" cy="45854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 smtClean="0">
                <a:solidFill>
                  <a:schemeClr val="bg1"/>
                </a:solidFill>
              </a:rPr>
              <a:t>Starter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046" y="2819363"/>
            <a:ext cx="61738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1) What are the names of two prophets in Islam?</a:t>
            </a:r>
          </a:p>
          <a:p>
            <a:r>
              <a:rPr lang="en-GB" sz="2800" dirty="0" smtClean="0"/>
              <a:t>2) Give 3 of the six articles of faith for Sunni </a:t>
            </a:r>
            <a:r>
              <a:rPr lang="en-GB" sz="2800" dirty="0" err="1" smtClean="0"/>
              <a:t>muslims</a:t>
            </a:r>
            <a:endParaRPr lang="en-GB" sz="2800" dirty="0" smtClean="0"/>
          </a:p>
          <a:p>
            <a:r>
              <a:rPr lang="en-GB" sz="2800" dirty="0" smtClean="0"/>
              <a:t>3) Give 2 other names for the </a:t>
            </a:r>
            <a:r>
              <a:rPr lang="en-GB" sz="2800" dirty="0"/>
              <a:t>E</a:t>
            </a:r>
            <a:r>
              <a:rPr lang="en-GB" sz="2800" dirty="0" smtClean="0"/>
              <a:t>ucharist</a:t>
            </a:r>
          </a:p>
          <a:p>
            <a:r>
              <a:rPr lang="en-GB" sz="2800" dirty="0" smtClean="0"/>
              <a:t>4) Give 2 of the seven sacraments</a:t>
            </a:r>
          </a:p>
          <a:p>
            <a:r>
              <a:rPr lang="en-GB" sz="2800" b="1" u="sng" dirty="0" smtClean="0">
                <a:solidFill>
                  <a:srgbClr val="00B050"/>
                </a:solidFill>
              </a:rPr>
              <a:t>Challenge: </a:t>
            </a:r>
            <a:r>
              <a:rPr lang="en-GB" sz="2800" dirty="0" smtClean="0">
                <a:solidFill>
                  <a:srgbClr val="00B050"/>
                </a:solidFill>
              </a:rPr>
              <a:t>Compare two religious beliefs on same-sex marriage</a:t>
            </a:r>
            <a:endParaRPr lang="en-GB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814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0" r="25023"/>
          <a:stretch/>
        </p:blipFill>
        <p:spPr>
          <a:xfrm>
            <a:off x="9144305" y="10"/>
            <a:ext cx="3047695" cy="68579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3" r="18194" b="1"/>
          <a:stretch/>
        </p:blipFill>
        <p:spPr>
          <a:xfrm>
            <a:off x="6095392" y="10"/>
            <a:ext cx="3047695" cy="685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73" r="44520" b="1"/>
          <a:stretch/>
        </p:blipFill>
        <p:spPr>
          <a:xfrm>
            <a:off x="3047697" y="10"/>
            <a:ext cx="3047695" cy="68579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8"/>
          <a:stretch/>
        </p:blipFill>
        <p:spPr>
          <a:xfrm>
            <a:off x="2" y="10"/>
            <a:ext cx="3047695" cy="6857990"/>
          </a:xfrm>
          <a:prstGeom prst="rect">
            <a:avLst/>
          </a:prstGeom>
        </p:spPr>
      </p:pic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428750" y="3829050"/>
            <a:ext cx="9334500" cy="162412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0" name="Straight Connector 19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13217" y="4936881"/>
            <a:ext cx="8565567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150" y="3933824"/>
            <a:ext cx="9029700" cy="98825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Always in the news…….</a:t>
            </a:r>
          </a:p>
        </p:txBody>
      </p:sp>
    </p:spTree>
    <p:extLst>
      <p:ext uri="{BB962C8B-B14F-4D97-AF65-F5344CB8AC3E}">
        <p14:creationId xmlns:p14="http://schemas.microsoft.com/office/powerpoint/2010/main" val="5545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r="24724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929" y="629266"/>
            <a:ext cx="3651467" cy="1676603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sz="4100" dirty="0"/>
              <a:t>Days that shook the world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931" y="2438400"/>
            <a:ext cx="3651466" cy="3785419"/>
          </a:xfrm>
          <a:ln>
            <a:solidFill>
              <a:srgbClr val="FF0000"/>
            </a:solidFill>
          </a:ln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+mj-lt"/>
              </a:rPr>
              <a:t>Unfortunately, terrorist attacks have had huge effects….</a:t>
            </a:r>
          </a:p>
          <a:p>
            <a:pPr marL="0" indent="0">
              <a:buNone/>
            </a:pPr>
            <a:endParaRPr lang="en-GB" sz="3200" dirty="0">
              <a:latin typeface="+mj-lt"/>
            </a:endParaRP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Can you think of the effects on people/countries that terrorist acts can have?</a:t>
            </a:r>
          </a:p>
          <a:p>
            <a:pPr marL="0" indent="0">
              <a:buNone/>
            </a:pPr>
            <a:endParaRPr lang="en-GB" sz="3200" dirty="0">
              <a:latin typeface="+mj-lt"/>
            </a:endParaRPr>
          </a:p>
          <a:p>
            <a:pPr marL="0" indent="0">
              <a:buNone/>
            </a:pPr>
            <a:r>
              <a:rPr lang="en-GB" sz="1700" dirty="0">
                <a:latin typeface="+mj-lt"/>
              </a:rPr>
              <a:t>(hyperlink in picture)</a:t>
            </a:r>
            <a:endParaRPr lang="en-GB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5183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3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691641"/>
            <a:ext cx="7571262" cy="5166360"/>
          </a:xfrm>
          <a:custGeom>
            <a:avLst/>
            <a:gdLst>
              <a:gd name="connsiteX0" fmla="*/ 0 w 7571262"/>
              <a:gd name="connsiteY0" fmla="*/ 5166360 h 5166360"/>
              <a:gd name="connsiteX1" fmla="*/ 7571262 w 7571262"/>
              <a:gd name="connsiteY1" fmla="*/ 5166360 h 5166360"/>
              <a:gd name="connsiteX2" fmla="*/ 5177382 w 7571262"/>
              <a:gd name="connsiteY2" fmla="*/ 0 h 5166360"/>
              <a:gd name="connsiteX3" fmla="*/ 5171159 w 7571262"/>
              <a:gd name="connsiteY3" fmla="*/ 0 h 5166360"/>
              <a:gd name="connsiteX4" fmla="*/ 3981368 w 7571262"/>
              <a:gd name="connsiteY4" fmla="*/ 0 h 5166360"/>
              <a:gd name="connsiteX5" fmla="*/ 2331323 w 7571262"/>
              <a:gd name="connsiteY5" fmla="*/ 0 h 5166360"/>
              <a:gd name="connsiteX6" fmla="*/ 0 w 7571262"/>
              <a:gd name="connsiteY6" fmla="*/ 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71262" h="5166360">
                <a:moveTo>
                  <a:pt x="0" y="5166360"/>
                </a:moveTo>
                <a:lnTo>
                  <a:pt x="7571262" y="5166360"/>
                </a:lnTo>
                <a:lnTo>
                  <a:pt x="5177382" y="0"/>
                </a:lnTo>
                <a:lnTo>
                  <a:pt x="5171159" y="0"/>
                </a:lnTo>
                <a:lnTo>
                  <a:pt x="3981368" y="0"/>
                </a:lnTo>
                <a:lnTo>
                  <a:pt x="233132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2" r="2" b="29431"/>
          <a:stretch/>
        </p:blipFill>
        <p:spPr>
          <a:xfrm>
            <a:off x="6587330" y="1690689"/>
            <a:ext cx="5604670" cy="2501837"/>
          </a:xfrm>
          <a:custGeom>
            <a:avLst/>
            <a:gdLst>
              <a:gd name="connsiteX0" fmla="*/ 1159248 w 5604670"/>
              <a:gd name="connsiteY0" fmla="*/ 0 h 2501837"/>
              <a:gd name="connsiteX1" fmla="*/ 5604670 w 5604670"/>
              <a:gd name="connsiteY1" fmla="*/ 0 h 2501837"/>
              <a:gd name="connsiteX2" fmla="*/ 5604670 w 5604670"/>
              <a:gd name="connsiteY2" fmla="*/ 2501837 h 2501837"/>
              <a:gd name="connsiteX3" fmla="*/ 0 w 5604670"/>
              <a:gd name="connsiteY3" fmla="*/ 2501837 h 2501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04670" h="2501837">
                <a:moveTo>
                  <a:pt x="1159248" y="0"/>
                </a:moveTo>
                <a:lnTo>
                  <a:pt x="5604670" y="0"/>
                </a:lnTo>
                <a:lnTo>
                  <a:pt x="5604670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27" r="-2" b="22048"/>
          <a:stretch/>
        </p:blipFill>
        <p:spPr>
          <a:xfrm>
            <a:off x="4791075" y="4357117"/>
            <a:ext cx="7400925" cy="2500884"/>
          </a:xfrm>
          <a:custGeom>
            <a:avLst/>
            <a:gdLst>
              <a:gd name="connsiteX0" fmla="*/ 1717230 w 7400925"/>
              <a:gd name="connsiteY0" fmla="*/ 0 h 2500884"/>
              <a:gd name="connsiteX1" fmla="*/ 7400925 w 7400925"/>
              <a:gd name="connsiteY1" fmla="*/ 0 h 2500884"/>
              <a:gd name="connsiteX2" fmla="*/ 7400925 w 7400925"/>
              <a:gd name="connsiteY2" fmla="*/ 2500884 h 2500884"/>
              <a:gd name="connsiteX3" fmla="*/ 0 w 7400925"/>
              <a:gd name="connsiteY3" fmla="*/ 2500884 h 2500884"/>
              <a:gd name="connsiteX4" fmla="*/ 0 w 7400925"/>
              <a:gd name="connsiteY4" fmla="*/ 2500883 h 2500884"/>
              <a:gd name="connsiteX5" fmla="*/ 552186 w 7400925"/>
              <a:gd name="connsiteY5" fmla="*/ 2500883 h 2500884"/>
              <a:gd name="connsiteX6" fmla="*/ 558423 w 7400925"/>
              <a:gd name="connsiteY6" fmla="*/ 2500883 h 2500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00925" h="2500884">
                <a:moveTo>
                  <a:pt x="1717230" y="0"/>
                </a:moveTo>
                <a:lnTo>
                  <a:pt x="7400925" y="0"/>
                </a:lnTo>
                <a:lnTo>
                  <a:pt x="7400925" y="2500884"/>
                </a:lnTo>
                <a:lnTo>
                  <a:pt x="0" y="2500884"/>
                </a:lnTo>
                <a:lnTo>
                  <a:pt x="0" y="2500883"/>
                </a:lnTo>
                <a:lnTo>
                  <a:pt x="552186" y="2500883"/>
                </a:lnTo>
                <a:lnTo>
                  <a:pt x="558423" y="2500883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Terrorist attacks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230" y="2015406"/>
            <a:ext cx="5703750" cy="4065986"/>
          </a:xfrm>
          <a:ln>
            <a:solidFill>
              <a:srgbClr val="FF0000"/>
            </a:solidFill>
          </a:ln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+mj-lt"/>
              </a:rPr>
              <a:t>In the modern world there have been many recorded acts of terrorism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+mj-lt"/>
              </a:rPr>
              <a:t>Al Qaeda’s attack on the World Trade </a:t>
            </a:r>
            <a:r>
              <a:rPr lang="en-GB" dirty="0" err="1">
                <a:solidFill>
                  <a:schemeClr val="bg1"/>
                </a:solidFill>
                <a:latin typeface="+mj-lt"/>
              </a:rPr>
              <a:t>Center</a:t>
            </a:r>
            <a:r>
              <a:rPr lang="en-GB" dirty="0">
                <a:solidFill>
                  <a:schemeClr val="bg1"/>
                </a:solidFill>
                <a:latin typeface="+mj-lt"/>
              </a:rPr>
              <a:t> Twin Towers (11 sept. 2001) and the London Underground (7 July 2005) are just two of the many recorded examples of suicide bombers around the world</a:t>
            </a:r>
          </a:p>
          <a:p>
            <a:pPr marL="0" indent="0">
              <a:buNone/>
            </a:pPr>
            <a:r>
              <a:rPr lang="en-GB" b="1" u="sng" dirty="0">
                <a:solidFill>
                  <a:schemeClr val="bg1"/>
                </a:solidFill>
                <a:latin typeface="+mj-lt"/>
              </a:rPr>
              <a:t>Discussion point - 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+mj-lt"/>
              </a:rPr>
              <a:t>Why do terrorists carry out attack? </a:t>
            </a:r>
          </a:p>
        </p:txBody>
      </p:sp>
    </p:spTree>
    <p:extLst>
      <p:ext uri="{BB962C8B-B14F-4D97-AF65-F5344CB8AC3E}">
        <p14:creationId xmlns:p14="http://schemas.microsoft.com/office/powerpoint/2010/main" val="130858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0"/>
            <a:ext cx="11916228" cy="854075"/>
          </a:xfrm>
          <a:ln w="76200">
            <a:solidFill>
              <a:srgbClr val="FF0000"/>
            </a:solidFill>
          </a:ln>
        </p:spPr>
        <p:txBody>
          <a:bodyPr/>
          <a:lstStyle/>
          <a:p>
            <a:r>
              <a:rPr lang="en-GB" dirty="0"/>
              <a:t>Terrorism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599" y="1001487"/>
            <a:ext cx="11916229" cy="4180114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+mj-lt"/>
              </a:rPr>
              <a:t>Terrorism is an act of violence which is </a:t>
            </a:r>
            <a:r>
              <a:rPr lang="en-GB" sz="3200" b="1" u="sng" dirty="0">
                <a:solidFill>
                  <a:schemeClr val="accent2"/>
                </a:solidFill>
                <a:latin typeface="+mj-lt"/>
              </a:rPr>
              <a:t>intended to create fear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A terrorist is anyone who </a:t>
            </a:r>
            <a:r>
              <a:rPr lang="en-GB" sz="3200" b="1" u="sng" dirty="0">
                <a:solidFill>
                  <a:srgbClr val="FF0000"/>
                </a:solidFill>
                <a:latin typeface="+mj-lt"/>
              </a:rPr>
              <a:t>plans or carries out such an act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The United Nations Security Council regards terrorist attacks as criminal: </a:t>
            </a:r>
          </a:p>
          <a:p>
            <a:pPr marL="0" indent="0" algn="ctr">
              <a:buNone/>
            </a:pPr>
            <a:r>
              <a:rPr lang="en-GB" sz="3200" b="1" i="1" dirty="0">
                <a:latin typeface="+mj-lt"/>
              </a:rPr>
              <a:t>Acts intended to </a:t>
            </a:r>
            <a:r>
              <a:rPr lang="en-GB" sz="3200" b="1" i="1" u="sng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cause death or serious bodily harm </a:t>
            </a:r>
            <a:r>
              <a:rPr lang="en-GB" sz="3200" b="1" i="1" dirty="0">
                <a:latin typeface="+mj-lt"/>
              </a:rPr>
              <a:t>to civilians or non-combatants with the </a:t>
            </a:r>
            <a:r>
              <a:rPr lang="en-GB" sz="3200" b="1" i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purpose of intimidating a population </a:t>
            </a:r>
            <a:r>
              <a:rPr lang="en-GB" sz="3200" b="1" i="1" dirty="0">
                <a:latin typeface="+mj-lt"/>
              </a:rPr>
              <a:t>or compelling a government or an international organisation to do or abstain from doing any act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599" y="5341257"/>
            <a:ext cx="11916229" cy="1077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+mj-lt"/>
              </a:rPr>
              <a:t>1) What is meant by the term terrorism – </a:t>
            </a:r>
            <a:r>
              <a:rPr lang="en-GB" sz="3200" b="1" u="sng" dirty="0">
                <a:latin typeface="+mj-lt"/>
              </a:rPr>
              <a:t>write a brief answer (no more than 15 words) to this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5542592" y="5925721"/>
            <a:ext cx="5036863" cy="403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C000"/>
                </a:solidFill>
              </a:rPr>
              <a:t>TASK - Write the answer on paper or in your book</a:t>
            </a: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56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028" y="0"/>
            <a:ext cx="11934371" cy="854075"/>
          </a:xfrm>
          <a:ln w="76200">
            <a:solidFill>
              <a:srgbClr val="FF0000"/>
            </a:solidFill>
          </a:ln>
        </p:spPr>
        <p:txBody>
          <a:bodyPr/>
          <a:lstStyle/>
          <a:p>
            <a:r>
              <a:rPr lang="en-GB" dirty="0"/>
              <a:t>Impact and influence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027" y="1045029"/>
            <a:ext cx="11934371" cy="3657600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+mj-lt"/>
              </a:rPr>
              <a:t>Instances of terrorist attacks may </a:t>
            </a:r>
            <a:r>
              <a:rPr lang="en-GB" sz="3200" b="1" u="sng" dirty="0">
                <a:solidFill>
                  <a:srgbClr val="C00000"/>
                </a:solidFill>
                <a:latin typeface="+mj-lt"/>
              </a:rPr>
              <a:t>influence countries to fight back </a:t>
            </a:r>
            <a:r>
              <a:rPr lang="en-GB" sz="3200" dirty="0">
                <a:latin typeface="+mj-lt"/>
              </a:rPr>
              <a:t>against countries which they </a:t>
            </a:r>
            <a:r>
              <a:rPr lang="en-GB" sz="3200" b="1" u="sng" dirty="0">
                <a:solidFill>
                  <a:srgbClr val="7030A0"/>
                </a:solidFill>
                <a:latin typeface="+mj-lt"/>
              </a:rPr>
              <a:t>feel are responsible for terrorism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It may also mean the </a:t>
            </a:r>
            <a:r>
              <a:rPr lang="en-GB" sz="3200" b="1" u="sng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introduction of stricter security measures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However, many people, including religious believers, see terrorism as an </a:t>
            </a:r>
            <a:r>
              <a:rPr lang="en-GB" sz="3200" b="1" u="sng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opportunity to try to strengthen friendships </a:t>
            </a:r>
            <a:r>
              <a:rPr lang="en-GB" sz="3200" dirty="0">
                <a:latin typeface="+mj-lt"/>
              </a:rPr>
              <a:t>between different groups of people and work for </a:t>
            </a:r>
            <a:r>
              <a:rPr lang="en-GB" sz="3200" b="1" u="sng" dirty="0">
                <a:latin typeface="+mj-lt"/>
              </a:rPr>
              <a:t>peace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They </a:t>
            </a:r>
            <a:r>
              <a:rPr lang="en-GB" sz="3200" b="1" u="sng" dirty="0">
                <a:solidFill>
                  <a:srgbClr val="00B050"/>
                </a:solidFill>
                <a:latin typeface="+mj-lt"/>
              </a:rPr>
              <a:t>do not </a:t>
            </a:r>
            <a:r>
              <a:rPr lang="en-GB" sz="3200" dirty="0">
                <a:latin typeface="+mj-lt"/>
              </a:rPr>
              <a:t>wish to let terrorism result in </a:t>
            </a:r>
            <a:r>
              <a:rPr lang="en-GB" sz="3200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an endless circle of violence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759" y="4702629"/>
            <a:ext cx="2714625" cy="1905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541489" y="4628192"/>
            <a:ext cx="7320308" cy="202541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C000"/>
                </a:solidFill>
              </a:rPr>
              <a:t>In your books brainstorm how terrorism can influence people personally and publically?</a:t>
            </a:r>
          </a:p>
          <a:p>
            <a:pPr algn="ctr"/>
            <a:endParaRPr lang="en-US" b="1" dirty="0">
              <a:solidFill>
                <a:srgbClr val="FFC000"/>
              </a:solidFill>
            </a:endParaRPr>
          </a:p>
          <a:p>
            <a:pPr algn="ctr"/>
            <a:r>
              <a:rPr lang="en-US" b="1" dirty="0" smtClean="0">
                <a:solidFill>
                  <a:srgbClr val="FFC000"/>
                </a:solidFill>
              </a:rPr>
              <a:t>Why don’t you ring a friend and brainstorm together? Or use google classroom to chat about the answer! 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61300" y="4766118"/>
            <a:ext cx="1695982" cy="152740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64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999" y="0"/>
            <a:ext cx="11919857" cy="653143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Why do terrorists carry out attacks?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998" y="798287"/>
            <a:ext cx="11919857" cy="4702628"/>
          </a:xfrm>
          <a:ln>
            <a:solidFill>
              <a:srgbClr val="FF0000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+mj-lt"/>
              </a:rPr>
              <a:t>They are </a:t>
            </a:r>
            <a:r>
              <a:rPr lang="en-GB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fighting against social and political injustice</a:t>
            </a:r>
            <a:r>
              <a:rPr lang="en-GB" dirty="0">
                <a:latin typeface="+mj-lt"/>
              </a:rPr>
              <a:t>, where a group of people are being denied their human rights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+mj-lt"/>
              </a:rPr>
              <a:t>They are </a:t>
            </a:r>
            <a:r>
              <a:rPr lang="en-GB" b="1" u="sng" dirty="0">
                <a:solidFill>
                  <a:srgbClr val="C00000"/>
                </a:solidFill>
                <a:latin typeface="+mj-lt"/>
              </a:rPr>
              <a:t>fighting against poverty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+mj-lt"/>
              </a:rPr>
              <a:t>They are fighting to </a:t>
            </a:r>
            <a:r>
              <a:rPr lang="en-GB" b="1" u="sng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assert their religious beliefs</a:t>
            </a:r>
            <a:r>
              <a:rPr lang="en-GB" dirty="0">
                <a:latin typeface="+mj-lt"/>
              </a:rPr>
              <a:t>, especially where they feel these are denied to them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dirty="0">
                <a:latin typeface="+mj-lt"/>
              </a:rPr>
              <a:t>When people are </a:t>
            </a:r>
            <a:r>
              <a:rPr lang="en-GB" b="1" u="sng" dirty="0">
                <a:solidFill>
                  <a:srgbClr val="7030A0"/>
                </a:solidFill>
                <a:latin typeface="+mj-lt"/>
              </a:rPr>
              <a:t>fighting for a cause they believe in</a:t>
            </a:r>
            <a:r>
              <a:rPr lang="en-GB" dirty="0">
                <a:latin typeface="+mj-lt"/>
              </a:rPr>
              <a:t>, some are prepared to go to any lengths to have their voice heard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It has been said that, </a:t>
            </a:r>
            <a:r>
              <a:rPr lang="en-GB" b="1" u="sng" dirty="0">
                <a:solidFill>
                  <a:schemeClr val="accent4">
                    <a:lumMod val="50000"/>
                  </a:schemeClr>
                </a:solidFill>
                <a:latin typeface="+mj-lt"/>
              </a:rPr>
              <a:t>‘One man’s terrorist is another man’s freedom fighter’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There are many examples where a person was classed as a terrorist, but later seen as a legitimate leader – for example </a:t>
            </a:r>
            <a:r>
              <a:rPr lang="en-GB" b="1" u="sng" dirty="0">
                <a:solidFill>
                  <a:schemeClr val="accent1"/>
                </a:solidFill>
                <a:latin typeface="+mj-lt"/>
              </a:rPr>
              <a:t>Martin McGuiness in Northern Ireland and Nelson Mandela in South Africa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6998" y="5573489"/>
            <a:ext cx="11919857" cy="15696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Book Antiqua" panose="02040602050305030304" pitchFamily="18" charset="0"/>
              </a:rPr>
              <a:t>TASK </a:t>
            </a:r>
            <a:r>
              <a:rPr lang="en-GB" sz="2400" b="1" u="sng" dirty="0">
                <a:latin typeface="Book Antiqua" panose="02040602050305030304" pitchFamily="18" charset="0"/>
              </a:rPr>
              <a:t>3</a:t>
            </a:r>
            <a:endParaRPr lang="en-GB" sz="2400" b="1" u="sng" dirty="0">
              <a:latin typeface="Book Antiqua" panose="02040602050305030304" pitchFamily="18" charset="0"/>
            </a:endParaRPr>
          </a:p>
          <a:p>
            <a:r>
              <a:rPr lang="en-GB" sz="2400" b="1" dirty="0">
                <a:latin typeface="Book Antiqua" panose="02040602050305030304" pitchFamily="18" charset="0"/>
              </a:rPr>
              <a:t>Using the information above, explain some reasons why terrorists are motivated to carry out their </a:t>
            </a:r>
            <a:r>
              <a:rPr lang="en-GB" sz="2400" b="1" dirty="0" smtClean="0">
                <a:latin typeface="Book Antiqua" panose="02040602050305030304" pitchFamily="18" charset="0"/>
              </a:rPr>
              <a:t>attacks. </a:t>
            </a:r>
            <a:r>
              <a:rPr lang="en-GB" sz="2400" b="1" u="sng" dirty="0" smtClean="0">
                <a:latin typeface="Book Antiqua" panose="02040602050305030304" pitchFamily="18" charset="0"/>
              </a:rPr>
              <a:t>(Try and write a paragraph! Remember it’s lockdown so ring a friend and chat about it or email a teacher!)</a:t>
            </a:r>
            <a:endParaRPr lang="en-GB" b="1" u="sng" dirty="0">
              <a:latin typeface="Book Antiqua" panose="0204060205030503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26659" y="5169680"/>
            <a:ext cx="3720196" cy="8735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Challenge: Research the life of either Martin McGuiness or Nelson Mandela.</a:t>
            </a:r>
            <a:endParaRPr lang="en-GB" dirty="0"/>
          </a:p>
        </p:txBody>
      </p:sp>
      <p:sp>
        <p:nvSpPr>
          <p:cNvPr id="6" name="5-Point Star 5"/>
          <p:cNvSpPr/>
          <p:nvPr/>
        </p:nvSpPr>
        <p:spPr>
          <a:xfrm>
            <a:off x="1542731" y="5646059"/>
            <a:ext cx="674306" cy="36780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76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" y="0"/>
            <a:ext cx="11963400" cy="926646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Important point on terrorism		 </a:t>
            </a:r>
            <a:r>
              <a:rPr lang="en-GB" sz="1600" dirty="0"/>
              <a:t>(source: zigzag education)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0" y="1161143"/>
            <a:ext cx="11963400" cy="4572000"/>
          </a:xfrm>
          <a:ln>
            <a:solidFill>
              <a:srgbClr val="FF0000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dirty="0">
                <a:latin typeface="+mj-lt"/>
              </a:rPr>
              <a:t>Much terrorism in the contemporary world has been </a:t>
            </a:r>
            <a:r>
              <a:rPr lang="en-GB" sz="3200" b="1" u="sng" dirty="0">
                <a:solidFill>
                  <a:schemeClr val="accent1"/>
                </a:solidFill>
                <a:latin typeface="+mj-lt"/>
              </a:rPr>
              <a:t>associated with Islam</a:t>
            </a:r>
            <a:r>
              <a:rPr lang="en-GB" sz="3200" dirty="0">
                <a:latin typeface="+mj-lt"/>
              </a:rPr>
              <a:t>, particularly with suicide bombers who say they are Muslim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These suicide bombers may not feel that Allah endorses mass killing, but may feel that </a:t>
            </a:r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they are serving Islam in some way through their actions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However, the </a:t>
            </a:r>
            <a:r>
              <a:rPr lang="en-GB" sz="4000" b="1" u="sng" dirty="0">
                <a:solidFill>
                  <a:srgbClr val="7030A0"/>
                </a:solidFill>
                <a:latin typeface="+mj-lt"/>
              </a:rPr>
              <a:t>vast majority of Muslims condemn terrorist violence</a:t>
            </a:r>
            <a:endParaRPr lang="en-GB" sz="3200" b="1" u="sng" dirty="0">
              <a:solidFill>
                <a:srgbClr val="7030A0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It can be argued strongly that the </a:t>
            </a:r>
            <a:r>
              <a:rPr lang="en-GB" sz="3200" b="1" dirty="0">
                <a:solidFill>
                  <a:srgbClr val="C00000"/>
                </a:solidFill>
                <a:latin typeface="+mj-lt"/>
              </a:rPr>
              <a:t>link between Islam and terrorism has been  sensationalised and portrayed inaccurately by the media</a:t>
            </a:r>
          </a:p>
          <a:p>
            <a:pPr marL="0" indent="0">
              <a:buNone/>
            </a:pPr>
            <a:r>
              <a:rPr lang="en-GB" sz="3200" dirty="0">
                <a:latin typeface="+mj-lt"/>
              </a:rPr>
              <a:t>Furthermore, there are many terrorists with </a:t>
            </a:r>
            <a:r>
              <a:rPr lang="en-GB" sz="3200" b="1" u="sng" dirty="0">
                <a:latin typeface="+mj-lt"/>
              </a:rPr>
              <a:t>no association with Islam</a:t>
            </a:r>
            <a:r>
              <a:rPr lang="en-GB" sz="3200" dirty="0">
                <a:latin typeface="+mj-lt"/>
              </a:rPr>
              <a:t>; for example:</a:t>
            </a:r>
          </a:p>
        </p:txBody>
      </p:sp>
    </p:spTree>
    <p:extLst>
      <p:ext uri="{BB962C8B-B14F-4D97-AF65-F5344CB8AC3E}">
        <p14:creationId xmlns:p14="http://schemas.microsoft.com/office/powerpoint/2010/main" val="300772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7000" y="0"/>
            <a:ext cx="11963400" cy="926646"/>
          </a:xfrm>
          <a:prstGeom prst="rect">
            <a:avLst/>
          </a:prstGeo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Important point on terrorism		 </a:t>
            </a:r>
            <a:r>
              <a:rPr lang="en-GB" sz="1600"/>
              <a:t>(source: zigzag education)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1184223"/>
            <a:ext cx="4806533" cy="36049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27000" y="3588794"/>
            <a:ext cx="4806533" cy="147732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Book Antiqua" panose="02040602050305030304" pitchFamily="18" charset="0"/>
              </a:rPr>
              <a:t>Anders </a:t>
            </a:r>
            <a:r>
              <a:rPr lang="en-GB" dirty="0" err="1">
                <a:latin typeface="Book Antiqua" panose="02040602050305030304" pitchFamily="18" charset="0"/>
              </a:rPr>
              <a:t>Breivek</a:t>
            </a:r>
            <a:r>
              <a:rPr lang="en-GB" dirty="0">
                <a:latin typeface="Book Antiqua" panose="02040602050305030304" pitchFamily="18" charset="0"/>
              </a:rPr>
              <a:t>, the Norwegian terrorist who killed many people in politically motivated attacks in 2011.  he strongly opposed Islam and wanted Muslims to be deported from Europe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412" y="1184223"/>
            <a:ext cx="4185219" cy="293699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5158412" y="3727293"/>
            <a:ext cx="4185219" cy="1200329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Book Antiqua" panose="02040602050305030304" pitchFamily="18" charset="0"/>
              </a:rPr>
              <a:t>The Irish Republican Army (IRA), whose members identify as Roman Catholics, and fought against Irish Protestants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915" y="4627947"/>
            <a:ext cx="2917371" cy="2036342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947517" y="5325461"/>
            <a:ext cx="7972031" cy="1200329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Book Antiqua" panose="02040602050305030304" pitchFamily="18" charset="0"/>
              </a:rPr>
              <a:t>There has been terrorism associated with the Hindu nationalist movement (those that believe that India should be 100% Hindu).  Not all Hindu nationalists are violent, but some have killed Christians and Muslims, which they justify as defence of Hinduism</a:t>
            </a:r>
          </a:p>
        </p:txBody>
      </p:sp>
    </p:spTree>
    <p:extLst>
      <p:ext uri="{BB962C8B-B14F-4D97-AF65-F5344CB8AC3E}">
        <p14:creationId xmlns:p14="http://schemas.microsoft.com/office/powerpoint/2010/main" val="4386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04972" y="63675"/>
            <a:ext cx="345638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+mj-lt"/>
              </a:rPr>
              <a:t>Jesus</a:t>
            </a:r>
          </a:p>
        </p:txBody>
      </p:sp>
      <p:sp>
        <p:nvSpPr>
          <p:cNvPr id="3" name="Rectangle 2"/>
          <p:cNvSpPr/>
          <p:nvPr/>
        </p:nvSpPr>
        <p:spPr>
          <a:xfrm>
            <a:off x="8104972" y="581962"/>
            <a:ext cx="345638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+mj-lt"/>
              </a:rPr>
              <a:t>Bible</a:t>
            </a:r>
          </a:p>
        </p:txBody>
      </p:sp>
      <p:sp>
        <p:nvSpPr>
          <p:cNvPr id="4" name="Rectangle 3"/>
          <p:cNvSpPr/>
          <p:nvPr/>
        </p:nvSpPr>
        <p:spPr>
          <a:xfrm>
            <a:off x="8104972" y="1100249"/>
            <a:ext cx="3456384" cy="7238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+mj-lt"/>
              </a:rPr>
              <a:t>Love your neighbour as yourself</a:t>
            </a:r>
            <a:endParaRPr lang="en-GB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04972" y="1984920"/>
            <a:ext cx="3456384" cy="7253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+mj-lt"/>
              </a:rPr>
              <a:t>‘Blessed </a:t>
            </a:r>
            <a:r>
              <a:rPr lang="en-GB" sz="2400" b="1" dirty="0">
                <a:solidFill>
                  <a:schemeClr val="tx1"/>
                </a:solidFill>
                <a:latin typeface="+mj-lt"/>
              </a:rPr>
              <a:t>are the </a:t>
            </a:r>
            <a:r>
              <a:rPr lang="en-GB" sz="2400" b="1" dirty="0" smtClean="0">
                <a:solidFill>
                  <a:schemeClr val="tx1"/>
                </a:solidFill>
                <a:latin typeface="+mj-lt"/>
              </a:rPr>
              <a:t>peacekeeper’</a:t>
            </a:r>
            <a:r>
              <a:rPr lang="en-GB" dirty="0" smtClean="0">
                <a:solidFill>
                  <a:prstClr val="white"/>
                </a:solidFill>
              </a:rPr>
              <a:t> 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04972" y="2927291"/>
            <a:ext cx="345638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Peace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04972" y="3481815"/>
            <a:ext cx="3456384" cy="7203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+mj-lt"/>
              </a:rPr>
              <a:t>‘Those </a:t>
            </a:r>
            <a:r>
              <a:rPr lang="en-GB" sz="2400" b="1" dirty="0">
                <a:solidFill>
                  <a:schemeClr val="tx1"/>
                </a:solidFill>
                <a:latin typeface="+mj-lt"/>
              </a:rPr>
              <a:t>who live by the sword, die by the </a:t>
            </a:r>
            <a:r>
              <a:rPr lang="en-GB" sz="2400" b="1" dirty="0" smtClean="0">
                <a:solidFill>
                  <a:schemeClr val="tx1"/>
                </a:solidFill>
                <a:latin typeface="+mj-lt"/>
              </a:rPr>
              <a:t>sword’</a:t>
            </a:r>
            <a:r>
              <a:rPr lang="en-GB" dirty="0" smtClean="0">
                <a:solidFill>
                  <a:prstClr val="white"/>
                </a:solidFill>
              </a:rPr>
              <a:t> 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04972" y="4428337"/>
            <a:ext cx="345638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Justice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8104972" y="5014579"/>
            <a:ext cx="345638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‘You </a:t>
            </a:r>
            <a:r>
              <a:rPr lang="en-GB" sz="2400" b="1" dirty="0">
                <a:solidFill>
                  <a:schemeClr val="tx1"/>
                </a:solidFill>
              </a:rPr>
              <a:t>shall not kill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104972" y="5629217"/>
            <a:ext cx="3456384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+mj-lt"/>
              </a:rPr>
              <a:t>Love one another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51543" y="2049046"/>
            <a:ext cx="6052458" cy="277837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tx1"/>
                </a:solidFill>
                <a:latin typeface="+mj-lt"/>
              </a:rPr>
              <a:t>TASK </a:t>
            </a:r>
            <a:r>
              <a:rPr lang="en-GB" sz="2000" b="1" u="sng" dirty="0">
                <a:solidFill>
                  <a:schemeClr val="tx1"/>
                </a:solidFill>
                <a:latin typeface="+mj-lt"/>
              </a:rPr>
              <a:t>4</a:t>
            </a:r>
            <a:endParaRPr lang="en-GB" sz="2000" b="1" u="sng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+mj-lt"/>
              </a:rPr>
              <a:t>A. Write </a:t>
            </a:r>
            <a:r>
              <a:rPr lang="en-GB" sz="2000" dirty="0">
                <a:solidFill>
                  <a:schemeClr val="tx1"/>
                </a:solidFill>
                <a:latin typeface="+mj-lt"/>
              </a:rPr>
              <a:t>as much as you can in 10 minutes on how Christians would respond to terrorist </a:t>
            </a:r>
            <a:r>
              <a:rPr lang="en-GB" sz="2000" dirty="0" smtClean="0">
                <a:solidFill>
                  <a:schemeClr val="tx1"/>
                </a:solidFill>
                <a:latin typeface="+mj-lt"/>
              </a:rPr>
              <a:t>attacks.</a:t>
            </a:r>
          </a:p>
          <a:p>
            <a:pPr algn="ctr"/>
            <a:r>
              <a:rPr lang="en-US" sz="2000" dirty="0" smtClean="0">
                <a:solidFill>
                  <a:schemeClr val="tx1"/>
                </a:solidFill>
                <a:latin typeface="+mj-lt"/>
              </a:rPr>
              <a:t>OR</a:t>
            </a:r>
          </a:p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+mj-lt"/>
              </a:rPr>
              <a:t>B.Write</a:t>
            </a:r>
            <a:r>
              <a:rPr lang="en-US" sz="2000" dirty="0" smtClean="0">
                <a:solidFill>
                  <a:schemeClr val="tx1"/>
                </a:solidFill>
                <a:latin typeface="+mj-lt"/>
              </a:rPr>
              <a:t> out the quotations in bubble writing and annotate them. Explain what they suggest about violence.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0405" y="5542375"/>
            <a:ext cx="7130164" cy="10597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+mj-lt"/>
              </a:rPr>
              <a:t>Use the following key words and information provided to support your learning in this task: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51543" y="256719"/>
            <a:ext cx="6052457" cy="1478146"/>
          </a:xfrm>
          <a:prstGeom prst="rect">
            <a:avLst/>
          </a:prstGeom>
          <a:ln w="76200">
            <a:solidFill>
              <a:srgbClr val="FF0000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Christian responses to terrorist attacks</a:t>
            </a:r>
          </a:p>
        </p:txBody>
      </p:sp>
      <p:sp>
        <p:nvSpPr>
          <p:cNvPr id="12" name="5-Point Star 11"/>
          <p:cNvSpPr/>
          <p:nvPr/>
        </p:nvSpPr>
        <p:spPr>
          <a:xfrm>
            <a:off x="5077730" y="2140764"/>
            <a:ext cx="1297528" cy="6181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835012" y="2201712"/>
            <a:ext cx="1269960" cy="1961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challenge. What is the context for this? What does it really mean?</a:t>
            </a:r>
            <a:endParaRPr lang="en-GB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7969073" y="3591191"/>
            <a:ext cx="347369" cy="189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16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029" y="0"/>
            <a:ext cx="11876314" cy="781504"/>
          </a:xfrm>
          <a:ln w="76200">
            <a:solidFill>
              <a:srgbClr val="FF0000"/>
            </a:solidFill>
          </a:ln>
        </p:spPr>
        <p:txBody>
          <a:bodyPr/>
          <a:lstStyle/>
          <a:p>
            <a:r>
              <a:rPr lang="en-GB" dirty="0"/>
              <a:t>Success </a:t>
            </a:r>
            <a:r>
              <a:rPr lang="en-GB" dirty="0" smtClean="0"/>
              <a:t>criteria – for Task 4 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2371" y="664482"/>
            <a:ext cx="10515600" cy="990146"/>
          </a:xfrm>
          <a:solidFill>
            <a:schemeClr val="bg1"/>
          </a:solidFill>
          <a:ln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Book Antiqua" panose="02040602050305030304" pitchFamily="18" charset="0"/>
              </a:rPr>
              <a:t>Your answer to the last task can be judged on how well you followed the following…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6029" y="1916329"/>
            <a:ext cx="5550341" cy="470898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accent1"/>
                </a:solidFill>
                <a:latin typeface="+mj-lt"/>
              </a:rPr>
              <a:t>D </a:t>
            </a:r>
            <a:r>
              <a:rPr lang="en-GB" sz="2000" b="1" dirty="0">
                <a:latin typeface="+mj-lt"/>
              </a:rPr>
              <a:t>= Disagree</a:t>
            </a:r>
          </a:p>
          <a:p>
            <a:r>
              <a:rPr lang="en-GB" sz="2000" b="1" dirty="0">
                <a:solidFill>
                  <a:srgbClr val="7030A0"/>
                </a:solidFill>
                <a:latin typeface="+mj-lt"/>
              </a:rPr>
              <a:t>R </a:t>
            </a:r>
            <a:r>
              <a:rPr lang="en-GB" sz="2000" b="1" dirty="0">
                <a:latin typeface="+mj-lt"/>
              </a:rPr>
              <a:t>= Reason to disagree</a:t>
            </a:r>
          </a:p>
          <a:p>
            <a:r>
              <a:rPr lang="en-GB" sz="2000" b="1" dirty="0">
                <a:solidFill>
                  <a:srgbClr val="FF0000"/>
                </a:solidFill>
                <a:latin typeface="+mj-lt"/>
              </a:rPr>
              <a:t>E </a:t>
            </a:r>
            <a:r>
              <a:rPr lang="en-GB" sz="2000" b="1" dirty="0">
                <a:latin typeface="+mj-lt"/>
              </a:rPr>
              <a:t>= in-depth explanation of that reason</a:t>
            </a:r>
          </a:p>
          <a:p>
            <a:r>
              <a:rPr lang="en-GB" sz="2000" b="1" dirty="0">
                <a:solidFill>
                  <a:srgbClr val="FFC000"/>
                </a:solidFill>
                <a:latin typeface="+mj-lt"/>
              </a:rPr>
              <a:t>A </a:t>
            </a:r>
            <a:r>
              <a:rPr lang="en-GB" sz="2000" b="1" dirty="0">
                <a:latin typeface="+mj-lt"/>
              </a:rPr>
              <a:t>= Agree</a:t>
            </a:r>
          </a:p>
          <a:p>
            <a:r>
              <a:rPr lang="en-GB" sz="2000" b="1" dirty="0">
                <a:solidFill>
                  <a:srgbClr val="FFFF00"/>
                </a:solidFill>
                <a:latin typeface="+mj-lt"/>
              </a:rPr>
              <a:t>R </a:t>
            </a:r>
            <a:r>
              <a:rPr lang="en-GB" sz="2000" b="1" dirty="0">
                <a:latin typeface="+mj-lt"/>
              </a:rPr>
              <a:t>= Reason to agree</a:t>
            </a:r>
          </a:p>
          <a:p>
            <a:r>
              <a:rPr lang="en-GB" sz="2000" b="1" dirty="0">
                <a:solidFill>
                  <a:schemeClr val="accent6"/>
                </a:solidFill>
                <a:latin typeface="+mj-lt"/>
              </a:rPr>
              <a:t>E </a:t>
            </a:r>
            <a:r>
              <a:rPr lang="en-GB" sz="2000" b="1" dirty="0">
                <a:latin typeface="+mj-lt"/>
              </a:rPr>
              <a:t>= in-depth explanation of that reason</a:t>
            </a:r>
          </a:p>
          <a:p>
            <a:endParaRPr lang="en-GB" sz="2000" b="1" dirty="0">
              <a:solidFill>
                <a:schemeClr val="accent6"/>
              </a:solidFill>
              <a:latin typeface="+mj-lt"/>
            </a:endParaRPr>
          </a:p>
          <a:p>
            <a:r>
              <a:rPr lang="en-GB" sz="2000" b="1" dirty="0">
                <a:latin typeface="+mj-lt"/>
              </a:rPr>
              <a:t>Ideally, there should be at </a:t>
            </a:r>
            <a:r>
              <a:rPr lang="en-GB" sz="2000" u="sng" dirty="0">
                <a:latin typeface="+mj-lt"/>
              </a:rPr>
              <a:t>least three </a:t>
            </a:r>
            <a:r>
              <a:rPr lang="en-GB" sz="2000" b="1" dirty="0">
                <a:latin typeface="+mj-lt"/>
              </a:rPr>
              <a:t>reasons on each side</a:t>
            </a:r>
          </a:p>
          <a:p>
            <a:endParaRPr lang="en-GB" sz="2000" b="1" dirty="0">
              <a:latin typeface="+mj-lt"/>
            </a:endParaRPr>
          </a:p>
          <a:p>
            <a:r>
              <a:rPr lang="en-GB" sz="2000" b="1" dirty="0">
                <a:solidFill>
                  <a:schemeClr val="accent1"/>
                </a:solidFill>
                <a:latin typeface="+mj-lt"/>
              </a:rPr>
              <a:t>R </a:t>
            </a:r>
            <a:r>
              <a:rPr lang="en-GB" sz="2000" b="1" dirty="0">
                <a:latin typeface="+mj-lt"/>
              </a:rPr>
              <a:t>= Make sure you have used a number of religious arguments</a:t>
            </a:r>
          </a:p>
          <a:p>
            <a:endParaRPr lang="en-GB" sz="2000" b="1" dirty="0">
              <a:solidFill>
                <a:schemeClr val="accent1"/>
              </a:solidFill>
              <a:latin typeface="+mj-lt"/>
            </a:endParaRPr>
          </a:p>
          <a:p>
            <a:r>
              <a:rPr lang="en-GB" sz="2000" b="1" dirty="0">
                <a:solidFill>
                  <a:srgbClr val="FF66FF"/>
                </a:solidFill>
                <a:latin typeface="+mj-lt"/>
              </a:rPr>
              <a:t>C </a:t>
            </a:r>
            <a:r>
              <a:rPr lang="en-GB" sz="2000" b="1" dirty="0">
                <a:latin typeface="+mj-lt"/>
              </a:rPr>
              <a:t>= Conclusion – this gives your opinion, but only if it is different to what you have already said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432" y="1813987"/>
            <a:ext cx="6110912" cy="470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44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67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805" y="640263"/>
            <a:ext cx="3759240" cy="1344975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sz="4000" dirty="0"/>
              <a:t>To finish……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110" y="2121763"/>
            <a:ext cx="3764826" cy="3773010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>
                <a:latin typeface="+mj-lt"/>
              </a:rPr>
              <a:t>TASK -</a:t>
            </a:r>
          </a:p>
          <a:p>
            <a:pPr marL="0" indent="0">
              <a:buNone/>
            </a:pPr>
            <a:r>
              <a:rPr lang="en-GB" sz="3600" dirty="0">
                <a:latin typeface="+mj-lt"/>
              </a:rPr>
              <a:t>Develop four of your own one mark multiple choice questions (based on the exam format)</a:t>
            </a:r>
          </a:p>
        </p:txBody>
      </p:sp>
    </p:spTree>
    <p:extLst>
      <p:ext uri="{BB962C8B-B14F-4D97-AF65-F5344CB8AC3E}">
        <p14:creationId xmlns:p14="http://schemas.microsoft.com/office/powerpoint/2010/main" val="1689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6972"/>
            <a:ext cx="12192000" cy="5733142"/>
          </a:xfrm>
          <a:ln>
            <a:solidFill>
              <a:srgbClr val="FF000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latin typeface="+mj-lt"/>
              </a:rPr>
              <a:t>We will summarise our learning so far in this topic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answer some one and two mark exam questions in your exercise books</a:t>
            </a:r>
          </a:p>
          <a:p>
            <a:r>
              <a:rPr lang="en-GB" b="1" dirty="0">
                <a:latin typeface="+mj-lt"/>
              </a:rPr>
              <a:t>We will study the definition of the term terrorism and terrorist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write a definition of these terms in your exercise books to demonstrate your learning</a:t>
            </a:r>
          </a:p>
          <a:p>
            <a:r>
              <a:rPr lang="en-GB" b="1" dirty="0">
                <a:latin typeface="+mj-lt"/>
              </a:rPr>
              <a:t>We will research the reasons why terrorist are motivated to carry out attacks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explain some of these reasons</a:t>
            </a:r>
          </a:p>
          <a:p>
            <a:r>
              <a:rPr lang="en-GB" b="1" dirty="0">
                <a:latin typeface="+mj-lt"/>
              </a:rPr>
              <a:t>We will discuss the effects and impact that acts of terrorism have on people and countries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watch a short clip from history.com on the 9/11 terrorist attacks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explain the effect and impact terrorist attacks can have</a:t>
            </a:r>
          </a:p>
          <a:p>
            <a:r>
              <a:rPr lang="en-GB" b="1" dirty="0">
                <a:latin typeface="+mj-lt"/>
              </a:rPr>
              <a:t>We will consider a Christian response to terrorism by reviewing our learning from this topic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fully explain a Christian response by using some key evidence, quotes and terms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assess your answer by considering the success criteria</a:t>
            </a:r>
          </a:p>
          <a:p>
            <a:r>
              <a:rPr lang="en-GB" b="1" dirty="0">
                <a:latin typeface="+mj-lt"/>
              </a:rPr>
              <a:t>We will finish by developing some questions on what we have learnt so far in this topic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+mj-lt"/>
              </a:rPr>
              <a:t>You will devise four one mark multiple choice questions on your learning so far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"/>
            <a:ext cx="12192000" cy="827314"/>
          </a:xfrm>
          <a:prstGeom prst="rect">
            <a:avLst/>
          </a:prstGeom>
          <a:ln w="76200" cap="flat" cmpd="sng" algn="ctr">
            <a:solidFill>
              <a:srgbClr val="FF0000"/>
            </a:solidFill>
            <a:prstDash val="solid"/>
            <a:miter lim="800000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+mj-lt"/>
              </a:rPr>
              <a:t>What will progress look like today?</a:t>
            </a:r>
          </a:p>
        </p:txBody>
      </p:sp>
    </p:spTree>
    <p:extLst>
      <p:ext uri="{BB962C8B-B14F-4D97-AF65-F5344CB8AC3E}">
        <p14:creationId xmlns:p14="http://schemas.microsoft.com/office/powerpoint/2010/main" val="155838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1202</Words>
  <Application>Microsoft Office PowerPoint</Application>
  <PresentationFormat>Widescreen</PresentationFormat>
  <Paragraphs>106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Book Antiqua</vt:lpstr>
      <vt:lpstr>Calibri</vt:lpstr>
      <vt:lpstr>Calibri Light</vt:lpstr>
      <vt:lpstr>Wingdings</vt:lpstr>
      <vt:lpstr>Office Theme</vt:lpstr>
      <vt:lpstr>Attitudes towards terrorism</vt:lpstr>
      <vt:lpstr>Always in the news…….</vt:lpstr>
      <vt:lpstr>Days that shook the world</vt:lpstr>
      <vt:lpstr>Terrorist attacks</vt:lpstr>
      <vt:lpstr>Terrorism</vt:lpstr>
      <vt:lpstr>Impact and influence</vt:lpstr>
      <vt:lpstr>Why do terrorists carry out attacks?</vt:lpstr>
      <vt:lpstr>Important point on terrorism   (source: zigzag education)</vt:lpstr>
      <vt:lpstr>PowerPoint Presentation</vt:lpstr>
      <vt:lpstr>PowerPoint Presentation</vt:lpstr>
      <vt:lpstr>Success criteria – for Task 4 A</vt:lpstr>
      <vt:lpstr>To finish……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Attitudes towards terrorism</dc:title>
  <dc:creator>Neil Jenkins</dc:creator>
  <cp:lastModifiedBy>Joy Evans</cp:lastModifiedBy>
  <cp:revision>46</cp:revision>
  <dcterms:created xsi:type="dcterms:W3CDTF">2017-04-14T14:34:55Z</dcterms:created>
  <dcterms:modified xsi:type="dcterms:W3CDTF">2020-05-14T10:30:34Z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jevans@brentford.hounslow.sch.uk</vt:lpwstr>
  </property>
  <property fmtid="{D5CDD505-2E9C-101B-9397-08002B2CF9AE}" pid="5" name="MSIP_Label_eae28bff-71c8-45f0-930c-ed5f9784e5a4_SetDate">
    <vt:lpwstr>2020-05-14T10:16:27.0588171Z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814f6a3e-dec2-4bff-9d14-df02cb63bd48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