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56" r:id="rId2"/>
    <p:sldId id="258" r:id="rId3"/>
    <p:sldId id="292"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60" d="100"/>
          <a:sy n="60" d="100"/>
        </p:scale>
        <p:origin x="72"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7818B3-D81F-4A0A-9CBB-B355EC45148F}" type="datetimeFigureOut">
              <a:rPr lang="en-GB" smtClean="0"/>
              <a:t>12/05/2020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4FB01C-BEDF-4177-9CCD-0E48DC8C93B7}" type="slidenum">
              <a:rPr lang="en-GB" smtClean="0"/>
              <a:t>‹#›</a:t>
            </a:fld>
            <a:endParaRPr lang="en-GB"/>
          </a:p>
        </p:txBody>
      </p:sp>
    </p:spTree>
    <p:extLst>
      <p:ext uri="{BB962C8B-B14F-4D97-AF65-F5344CB8AC3E}">
        <p14:creationId xmlns:p14="http://schemas.microsoft.com/office/powerpoint/2010/main" val="2226727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8FAA8F0-73A0-45AB-9D27-50CD130DD2D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569D16A3-1D48-49A4-9844-B1DD05D0D48D}" type="slidenum">
              <a:rPr lang="en-GB" smtClean="0"/>
              <a:t>‹#›</a:t>
            </a:fld>
            <a:endParaRPr lang="en-GB"/>
          </a:p>
        </p:txBody>
      </p:sp>
    </p:spTree>
    <p:extLst>
      <p:ext uri="{BB962C8B-B14F-4D97-AF65-F5344CB8AC3E}">
        <p14:creationId xmlns:p14="http://schemas.microsoft.com/office/powerpoint/2010/main" val="855588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AA8F0-73A0-45AB-9D27-50CD130DD2D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210410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593667" y="6272784"/>
            <a:ext cx="2644309" cy="365125"/>
          </a:xfrm>
        </p:spPr>
        <p:txBody>
          <a:bodyPr/>
          <a:lstStyle/>
          <a:p>
            <a:fld id="{98FAA8F0-73A0-45AB-9D27-50CD130DD2DC}" type="datetimeFigureOut">
              <a:rPr lang="en-GB" smtClean="0"/>
              <a:t>12/05/2020</a:t>
            </a:fld>
            <a:endParaRPr lang="en-GB"/>
          </a:p>
        </p:txBody>
      </p:sp>
      <p:sp>
        <p:nvSpPr>
          <p:cNvPr id="5" name="Footer Placeholder 4"/>
          <p:cNvSpPr>
            <a:spLocks noGrp="1"/>
          </p:cNvSpPr>
          <p:nvPr>
            <p:ph type="ftr" sz="quarter" idx="11"/>
          </p:nvPr>
        </p:nvSpPr>
        <p:spPr>
          <a:xfrm>
            <a:off x="2182708" y="6272784"/>
            <a:ext cx="6327648" cy="365125"/>
          </a:xfrm>
        </p:spPr>
        <p:txBody>
          <a:bodyPr/>
          <a:lstStyle/>
          <a:p>
            <a:endParaRPr lang="en-GB"/>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569D16A3-1D48-49A4-9844-B1DD05D0D48D}" type="slidenum">
              <a:rPr lang="en-GB" smtClean="0"/>
              <a:t>‹#›</a:t>
            </a:fld>
            <a:endParaRPr lang="en-GB"/>
          </a:p>
        </p:txBody>
      </p:sp>
    </p:spTree>
    <p:extLst>
      <p:ext uri="{BB962C8B-B14F-4D97-AF65-F5344CB8AC3E}">
        <p14:creationId xmlns:p14="http://schemas.microsoft.com/office/powerpoint/2010/main" val="2561474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8FAA8F0-73A0-45AB-9D27-50CD130DD2DC}"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3547052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FAA8F0-73A0-45AB-9D27-50CD130DD2DC}" type="datetimeFigureOut">
              <a:rPr lang="en-GB" smtClean="0"/>
              <a:t>12/05/2020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1821170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8FAA8F0-73A0-45AB-9D27-50CD130DD2DC}" type="datetimeFigureOut">
              <a:rPr lang="en-GB" smtClean="0"/>
              <a:t>12/05/2020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4046119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FAA8F0-73A0-45AB-9D27-50CD130DD2DC}" type="datetimeFigureOut">
              <a:rPr lang="en-GB" smtClean="0"/>
              <a:t>12/05/2020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2809196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8FAA8F0-73A0-45AB-9D27-50CD130DD2DC}"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3739991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8FAA8F0-73A0-45AB-9D27-50CD130DD2DC}" type="datetimeFigureOut">
              <a:rPr lang="en-GB" smtClean="0"/>
              <a:t>12/05/2020</a:t>
            </a:fld>
            <a:endParaRPr lang="en-GB"/>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2884520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AA8F0-73A0-45AB-9D27-50CD130DD2D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95653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AA8F0-73A0-45AB-9D27-50CD130DD2D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9D16A3-1D48-49A4-9844-B1DD05D0D48D}" type="slidenum">
              <a:rPr lang="en-GB" smtClean="0"/>
              <a:t>‹#›</a:t>
            </a:fld>
            <a:endParaRPr lang="en-GB"/>
          </a:p>
        </p:txBody>
      </p:sp>
    </p:spTree>
    <p:extLst>
      <p:ext uri="{BB962C8B-B14F-4D97-AF65-F5344CB8AC3E}">
        <p14:creationId xmlns:p14="http://schemas.microsoft.com/office/powerpoint/2010/main" val="4259586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98FAA8F0-73A0-45AB-9D27-50CD130DD2DC}" type="datetimeFigureOut">
              <a:rPr lang="en-GB" smtClean="0"/>
              <a:t>12/05/2020</a:t>
            </a:fld>
            <a:endParaRPr lang="en-GB"/>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GB"/>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569D16A3-1D48-49A4-9844-B1DD05D0D48D}" type="slidenum">
              <a:rPr lang="en-GB" smtClean="0"/>
              <a:t>‹#›</a:t>
            </a:fld>
            <a:endParaRPr lang="en-GB"/>
          </a:p>
        </p:txBody>
      </p:sp>
    </p:spTree>
    <p:extLst>
      <p:ext uri="{BB962C8B-B14F-4D97-AF65-F5344CB8AC3E}">
        <p14:creationId xmlns:p14="http://schemas.microsoft.com/office/powerpoint/2010/main" val="4084510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hyperlink" Target="http://www.google.co.uk/url?sa=i&amp;rct=j&amp;q=&amp;esrc=s&amp;source=images&amp;cd=&amp;cad=rja&amp;uact=8&amp;ved=0ahUKEwiTyYSOoNnKAhXDSBQKHSgnAdQQjRwIBw&amp;url=http://www.photoforager.com/archives/elliott-erwitt&amp;psig=AFQjCNGV5xGyVbKxYwqSB08t0I-YDbsbAw&amp;ust=1454508333154960" TargetMode="External"/><Relationship Id="rId3" Type="http://schemas.openxmlformats.org/officeDocument/2006/relationships/image" Target="../media/image5.jpeg"/><Relationship Id="rId7" Type="http://schemas.openxmlformats.org/officeDocument/2006/relationships/image" Target="../media/image7.jpeg"/><Relationship Id="rId2" Type="http://schemas.openxmlformats.org/officeDocument/2006/relationships/hyperlink" Target="http://www.google.co.uk/url?sa=i&amp;rct=j&amp;q=&amp;esrc=s&amp;source=images&amp;cd=&amp;cad=rja&amp;uact=8&amp;ved=0ahUKEwie0ZT2n9nKAhWBtxoKHQmTCrwQjRwIBw&amp;url=http://www.amateurphotographer.co.uk/iconic-images/elliott-erwitt-1928-present-iconic-photographer-19928&amp;psig=AFQjCNGV5xGyVbKxYwqSB08t0I-YDbsbAw&amp;ust=1454508333154960" TargetMode="External"/><Relationship Id="rId1" Type="http://schemas.openxmlformats.org/officeDocument/2006/relationships/slideLayout" Target="../slideLayouts/slideLayout2.xml"/><Relationship Id="rId6" Type="http://schemas.openxmlformats.org/officeDocument/2006/relationships/hyperlink" Target="https://www.google.co.uk/url?sa=i&amp;rct=j&amp;q=&amp;esrc=s&amp;source=images&amp;cd=&amp;cad=rja&amp;uact=8&amp;ved=0ahUKEwizv9-IoNnKAhUL6xoKHSQYDswQjRwIBw&amp;url=https://robinlam.wordpress.com/2009/10/21/elliot-erwitt/&amp;psig=AFQjCNGV5xGyVbKxYwqSB08t0I-YDbsbAw&amp;ust=1454508333154960" TargetMode="External"/><Relationship Id="rId5" Type="http://schemas.openxmlformats.org/officeDocument/2006/relationships/image" Target="../media/image6.jpeg"/><Relationship Id="rId4" Type="http://schemas.openxmlformats.org/officeDocument/2006/relationships/hyperlink" Target="http://www.google.co.uk/url?sa=i&amp;rct=j&amp;q=&amp;esrc=s&amp;source=images&amp;cd=&amp;cad=rja&amp;uact=8&amp;ved=0ahUKEwilkrD9n9nKAhWJThQKHcl-DU0QjRwIBw&amp;url=http://www.npr.org/sections/pictureshow/2011/08/15/139639007/dogs-in-flight-an-elliott-erwitt-homage&amp;psig=AFQjCNGV5xGyVbKxYwqSB08t0I-YDbsbAw&amp;ust=1454508333154960" TargetMode="External"/><Relationship Id="rId9"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3.jpeg"/><Relationship Id="rId2" Type="http://schemas.openxmlformats.org/officeDocument/2006/relationships/hyperlink" Target="http://www.google.co.uk/url?sa=i&amp;rct=j&amp;q=&amp;esrc=s&amp;source=images&amp;cd=&amp;cad=rja&amp;uact=8&amp;ved=0ahUKEwiQ9brc1uvPAhXFaRQKHQ0BB0YQjRwIBw&amp;url=http://www.americanphotomag.com/fine-art-jumping-pointers-from-worlds-first-jumpologist&amp;bvm=bv.136499718,d.ZGg&amp;psig=AFQjCNF2XDDvzy1pgQZRZuUc6ArPOjCKVA&amp;ust=1477131736631361" TargetMode="External"/><Relationship Id="rId1" Type="http://schemas.openxmlformats.org/officeDocument/2006/relationships/slideLayout" Target="../slideLayouts/slideLayout7.xml"/><Relationship Id="rId6" Type="http://schemas.openxmlformats.org/officeDocument/2006/relationships/hyperlink" Target="http://www.google.co.uk/url?sa=i&amp;rct=j&amp;q=&amp;esrc=s&amp;source=images&amp;cd=&amp;cad=rja&amp;uact=8&amp;ved=0ahUKEwj17fvm1uvPAhVBOhQKHQ4wCKwQjRwIBw&amp;url=http://philippehalsman.com/?image%3Djumps&amp;bvm=bv.136499718,d.ZGg&amp;psig=AFQjCNF2XDDvzy1pgQZRZuUc6ArPOjCKVA&amp;ust=1477131736631361" TargetMode="External"/><Relationship Id="rId5" Type="http://schemas.openxmlformats.org/officeDocument/2006/relationships/image" Target="../media/image12.jpeg"/><Relationship Id="rId4" Type="http://schemas.openxmlformats.org/officeDocument/2006/relationships/hyperlink" Target="https://www.google.co.uk/url?sa=i&amp;rct=j&amp;q=&amp;esrc=s&amp;source=images&amp;cd=&amp;cad=rja&amp;uact=8&amp;ved=0ahUKEwinwLzi1uvPAhWCUhQKHcXuAR8QjRwIBw&amp;url=https://www.pinterest.com/pin/445715694343349465/&amp;bvm=bv.136499718,d.ZGg&amp;psig=AFQjCNF2XDDvzy1pgQZRZuUc6ArPOjCKVA&amp;ust=1477131736631361"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6.jpeg"/><Relationship Id="rId2" Type="http://schemas.openxmlformats.org/officeDocument/2006/relationships/hyperlink" Target="https://www.google.co.uk/url?sa=i&amp;rct=j&amp;q=&amp;esrc=s&amp;source=images&amp;cd=&amp;cad=rja&amp;uact=8&amp;ved=0ahUKEwiEgbSz2OvPAhXKtRQKHbJsDSwQjRwIBw&amp;url=https://carinaroxannenausner.wordpress.com/tag/review/&amp;psig=AFQjCNFDH2r9N39kB6xa84cpRwtxNMtRkw&amp;ust=1477132190332216" TargetMode="External"/><Relationship Id="rId1" Type="http://schemas.openxmlformats.org/officeDocument/2006/relationships/slideLayout" Target="../slideLayouts/slideLayout7.xml"/><Relationship Id="rId6" Type="http://schemas.openxmlformats.org/officeDocument/2006/relationships/hyperlink" Target="https://www.google.co.uk/url?sa=i&amp;rct=j&amp;q=&amp;esrc=s&amp;source=images&amp;cd=&amp;cad=rja&amp;uact=8&amp;ved=0ahUKEwjLzp_M2OvPAhVHWBoKHZybCFkQjRwIBw&amp;url=https://www.pinterest.com/pin/360358407663661883/&amp;psig=AFQjCNFDH2r9N39kB6xa84cpRwtxNMtRkw&amp;ust=1477132190332216" TargetMode="External"/><Relationship Id="rId5" Type="http://schemas.openxmlformats.org/officeDocument/2006/relationships/image" Target="../media/image15.jpeg"/><Relationship Id="rId4" Type="http://schemas.openxmlformats.org/officeDocument/2006/relationships/hyperlink" Target="http://www.google.co.uk/url?sa=i&amp;rct=j&amp;q=&amp;esrc=s&amp;source=images&amp;cd=&amp;cad=rja&amp;uact=8&amp;ved=0ahUKEwjVqqrF2OvPAhXGnBoKHWb8CWkQjRwIBw&amp;url=http://curiator.com/art/jenny-saville/rosetta-2&amp;psig=AFQjCNFDH2r9N39kB6xa84cpRwtxNMtRkw&amp;ust=1477132190332216"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uk/url?sa=i&amp;rct=j&amp;q=&amp;esrc=s&amp;source=images&amp;cd=&amp;cad=rja&amp;uact=8&amp;ved=0ahUKEwjIju2c2evPAhXKshQKHVyyBgcQjRwIBw&amp;url=http://malwinart.com/tag/francis-bacon/&amp;bvm=bv.136499718,d.ZGg&amp;psig=AFQjCNFX6VXHhDxdQWZ4UY_sBNbo_QL0ig&amp;ust=1477132391639519"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cad=rja&amp;uact=8&amp;ved=0ahUKEwjagaXM2evPAhXDRhQKHch2B9AQjRwIBw&amp;url=https://www.pinterest.com/eddiebridle/distorted-faces/&amp;bvm=bv.136499718,d.ZGg&amp;psig=AFQjCNHG5w7dwiFgymIGU2HDDFlMVLGMSQ&amp;ust=1477132400500226" TargetMode="External"/><Relationship Id="rId3" Type="http://schemas.openxmlformats.org/officeDocument/2006/relationships/image" Target="../media/image18.jpeg"/><Relationship Id="rId7" Type="http://schemas.openxmlformats.org/officeDocument/2006/relationships/image" Target="../media/image20.jpeg"/><Relationship Id="rId2" Type="http://schemas.openxmlformats.org/officeDocument/2006/relationships/hyperlink" Target="http://www.google.co.uk/url?sa=i&amp;rct=j&amp;q=&amp;esrc=s&amp;source=images&amp;cd=&amp;cad=rja&amp;uact=8&amp;ved=0ahUKEwiZs5es2evPAhWDXhQKHUXLCioQjRwIBw&amp;url=http://kerrynourricephotography.weebly.com/distortion---glitch-art.html&amp;bvm=bv.136499718,d.ZGg&amp;psig=AFQjCNHG5w7dwiFgymIGU2HDDFlMVLGMSQ&amp;ust=1477132400500226" TargetMode="External"/><Relationship Id="rId1" Type="http://schemas.openxmlformats.org/officeDocument/2006/relationships/slideLayout" Target="../slideLayouts/slideLayout6.xml"/><Relationship Id="rId6" Type="http://schemas.openxmlformats.org/officeDocument/2006/relationships/hyperlink" Target="http://www.google.co.uk/url?sa=i&amp;rct=j&amp;q=&amp;esrc=s&amp;source=images&amp;cd=&amp;cad=rja&amp;uact=8&amp;ved=0ahUKEwjUzbK52evPAhVB1RQKHe3rAt0QjRwIBw&amp;url=http://oliverouten.weebly.com/exam.html&amp;bvm=bv.136499718,d.ZGg&amp;psig=AFQjCNHG5w7dwiFgymIGU2HDDFlMVLGMSQ&amp;ust=1477132400500226" TargetMode="External"/><Relationship Id="rId5" Type="http://schemas.openxmlformats.org/officeDocument/2006/relationships/image" Target="../media/image19.jpeg"/><Relationship Id="rId4" Type="http://schemas.openxmlformats.org/officeDocument/2006/relationships/hyperlink" Target="http://www.google.co.uk/url?sa=i&amp;rct=j&amp;q=&amp;esrc=s&amp;source=images&amp;cd=&amp;cad=rja&amp;uact=8&amp;ved=0ahUKEwiT77mw2evPAhXFWBQKHRT9D4MQjRwIBw&amp;url=http://kerrynourricephotography.weebly.com/distortion---physically.html&amp;bvm=bv.136499718,d.ZGg&amp;psig=AFQjCNHG5w7dwiFgymIGU2HDDFlMVLGMSQ&amp;ust=1477132400500226" TargetMode="External"/><Relationship Id="rId9" Type="http://schemas.openxmlformats.org/officeDocument/2006/relationships/image" Target="../media/image2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4.jpeg"/><Relationship Id="rId2" Type="http://schemas.openxmlformats.org/officeDocument/2006/relationships/hyperlink" Target="https://www.google.co.uk/url?sa=i&amp;rct=j&amp;q=&amp;esrc=s&amp;source=images&amp;cd=&amp;cad=rja&amp;uact=8&amp;ved=0ahUKEwjghqypgODRAhUHDsAKHYEVBjUQjRwIBw&amp;url=https://uk.pinterest.com/pin/316026098822436849/&amp;bvm=bv.145063293,d.ZGg&amp;psig=AFQjCNHPAx25c_FcnZfQHRsBhHQyRnA-AA&amp;ust=1485526691204996" TargetMode="External"/><Relationship Id="rId1" Type="http://schemas.openxmlformats.org/officeDocument/2006/relationships/slideLayout" Target="../slideLayouts/slideLayout2.xml"/><Relationship Id="rId6" Type="http://schemas.openxmlformats.org/officeDocument/2006/relationships/hyperlink" Target="https://www.google.co.uk/url?sa=i&amp;rct=j&amp;q=&amp;esrc=s&amp;source=images&amp;cd=&amp;cad=rja&amp;uact=8&amp;ved=0ahUKEwiV97DGgODRAhViL8AKHbeXDMoQjRwIBw&amp;url=https://www.pinterest.com/ralanhines/paul-strand/&amp;bvm=bv.145063293,d.ZGg&amp;psig=AFQjCNGbkH_Ro_Vi-SbZtSs2Gv5JoRgLPg&amp;ust=1485526738390534" TargetMode="External"/><Relationship Id="rId5" Type="http://schemas.openxmlformats.org/officeDocument/2006/relationships/image" Target="../media/image23.jpeg"/><Relationship Id="rId4" Type="http://schemas.openxmlformats.org/officeDocument/2006/relationships/hyperlink" Target="https://www.google.co.uk/url?sa=i&amp;rct=j&amp;q=&amp;esrc=s&amp;source=images&amp;cd=&amp;cad=rja&amp;uact=8&amp;ved=0ahUKEwj_1uy_gODRAhWpBcAKHfioAxkQjRwIBw&amp;url=https://www.pinterest.com/pin/9077636721384070/&amp;bvm=bv.145063293,d.ZGg&amp;psig=AFQjCNGn9So6tPTytlvErVoDQk8qbmyzhg&amp;ust=1485526740951555"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7.jpeg"/><Relationship Id="rId2" Type="http://schemas.openxmlformats.org/officeDocument/2006/relationships/hyperlink" Target="https://www.google.co.uk/url?sa=i&amp;rct=j&amp;q=&amp;esrc=s&amp;source=images&amp;cd=&amp;cad=rja&amp;uact=8&amp;ved=0ahUKEwj2wajQgODRAhUELcAKHVLmCXIQjRwIBw&amp;url=https://emilyharrisonhistories.wordpress.com/2014/03/04/paul-strand-landscape-and-building-photography/&amp;bvm=bv.145063293,d.ZGg&amp;psig=AFQjCNGbkH_Ro_Vi-SbZtSs2Gv5JoRgLPg&amp;ust=1485526738390534" TargetMode="External"/><Relationship Id="rId1" Type="http://schemas.openxmlformats.org/officeDocument/2006/relationships/slideLayout" Target="../slideLayouts/slideLayout2.xml"/><Relationship Id="rId6" Type="http://schemas.openxmlformats.org/officeDocument/2006/relationships/hyperlink" Target="http://www.google.co.uk/url?sa=i&amp;rct=j&amp;q=&amp;esrc=s&amp;source=images&amp;cd=&amp;cad=rja&amp;uact=8&amp;ved=0ahUKEwig_bj3gODRAhViCcAKHX4ACV4QjRwIBw&amp;url=http://www.metmuseum.org/toah/hd/pstd/hd_pstd.htm&amp;bvm=bv.145063293,d.ZGg&amp;psig=AFQjCNFNT1EteXB67yCOBHXkA7yVoGU4SA&amp;ust=1485526854471802" TargetMode="External"/><Relationship Id="rId5" Type="http://schemas.openxmlformats.org/officeDocument/2006/relationships/image" Target="../media/image26.jpeg"/><Relationship Id="rId4" Type="http://schemas.openxmlformats.org/officeDocument/2006/relationships/hyperlink" Target="https://www.google.co.uk/url?sa=i&amp;rct=j&amp;q=&amp;esrc=s&amp;source=images&amp;cd=&amp;cad=rja&amp;uact=8&amp;ved=0ahUKEwiSi8rWgODRAhXqDcAKHbiCCIoQjRwIBw&amp;url=https://www.pinterest.com/ajkeddie/paul-strand/&amp;bvm=bv.145063293,d.ZGg&amp;psig=AFQjCNGbkH_Ro_Vi-SbZtSs2Gv5JoRgLPg&amp;ust=1485526738390534"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cad=rja&amp;uact=8&amp;ved=0ahUKEwiG4aPsgeDRAhUKJ8AKHbZRCz8QjRwIBw&amp;url=https://www.pinterest.com/geekglue/lewis-baltz/&amp;psig=AFQjCNFoKC-r4Nl0UEktDndCSVxCHEd-kg&amp;ust=1485527067682494" TargetMode="External"/><Relationship Id="rId3" Type="http://schemas.openxmlformats.org/officeDocument/2006/relationships/image" Target="../media/image28.jpeg"/><Relationship Id="rId7" Type="http://schemas.openxmlformats.org/officeDocument/2006/relationships/image" Target="../media/image30.jpeg"/><Relationship Id="rId2" Type="http://schemas.openxmlformats.org/officeDocument/2006/relationships/hyperlink" Target="http://www.google.co.uk/url?sa=i&amp;rct=j&amp;q=&amp;esrc=s&amp;source=images&amp;cd=&amp;cad=rja&amp;uact=8&amp;ved=0ahUKEwiI-tnbgeDRAhVnC8AKHTWJBJIQjRwIBw&amp;url=http://www.mocp.org/detail.php?type%3Drelated%26kv%3D6860%26t%3Dpeople&amp;psig=AFQjCNFoKC-r4Nl0UEktDndCSVxCHEd-kg&amp;ust=1485527067682494" TargetMode="External"/><Relationship Id="rId1" Type="http://schemas.openxmlformats.org/officeDocument/2006/relationships/slideLayout" Target="../slideLayouts/slideLayout6.xml"/><Relationship Id="rId6" Type="http://schemas.openxmlformats.org/officeDocument/2006/relationships/hyperlink" Target="https://www.google.co.uk/url?sa=i&amp;rct=j&amp;q=&amp;esrc=s&amp;source=images&amp;cd=&amp;cad=rja&amp;uact=8&amp;ved=0ahUKEwj85rrlgeDRAhUHDcAKHQrGBnMQjRwIBw&amp;url=https://www.washingtonpost.com/news/in-sight/wp/2014/11/24/icon-of-new-topography-movement-lewis-baltz-dies-at-69/&amp;psig=AFQjCNFoKC-r4Nl0UEktDndCSVxCHEd-kg&amp;ust=1485527067682494" TargetMode="External"/><Relationship Id="rId5" Type="http://schemas.openxmlformats.org/officeDocument/2006/relationships/image" Target="../media/image29.jpeg"/><Relationship Id="rId4" Type="http://schemas.openxmlformats.org/officeDocument/2006/relationships/hyperlink" Target="http://www.google.co.uk/url?sa=i&amp;rct=j&amp;q=&amp;esrc=s&amp;source=images&amp;cd=&amp;cad=rja&amp;uact=8&amp;ved=0ahUKEwiJsPXfgeDRAhWmB8AKHQu8Cn0QjRwIBw&amp;url=http://theredlist.com/wiki-2-16-601-785-view-architecture-materials-profile-baltz.html&amp;psig=AFQjCNFoKC-r4Nl0UEktDndCSVxCHEd-kg&amp;ust=1485527067682494" TargetMode="External"/><Relationship Id="rId9"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s://www.google.co.uk/url?sa=i&amp;rct=j&amp;q=&amp;esrc=s&amp;source=images&amp;cd=&amp;cad=rja&amp;uact=8&amp;ved=0ahUKEwjN_J6WguDRAhXiAcAKHYyTCE8QjRwIBw&amp;url=https://artblart.com/tag/lewis-baltz-newport-beach/&amp;psig=AFQjCNFQgnWHEtjcrpL1XPcXIAeo6QhKgw&amp;ust=1485527189866833"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r1ZjfguDRAhXsD8AKHZsjALIQjRwIBw&amp;url=http://www.bbc.com/culture/story/20151106-andreas-gursky-the-bigger-the-better&amp;psig=AFQjCNHmlYRw0pvUWgbxwDhVK0t2PYVFvg&amp;ust=1485527316265298" TargetMode="External"/><Relationship Id="rId2" Type="http://schemas.openxmlformats.org/officeDocument/2006/relationships/hyperlink" Target="https://www.artsy.net/gene/large-scale-photography" TargetMode="External"/><Relationship Id="rId1" Type="http://schemas.openxmlformats.org/officeDocument/2006/relationships/slideLayout" Target="../slideLayouts/slideLayout6.xml"/><Relationship Id="rId6" Type="http://schemas.openxmlformats.org/officeDocument/2006/relationships/image" Target="../media/image34.jpeg"/><Relationship Id="rId5" Type="http://schemas.openxmlformats.org/officeDocument/2006/relationships/hyperlink" Target="http://www.google.co.uk/url?sa=i&amp;rct=j&amp;q=&amp;esrc=s&amp;source=images&amp;cd=&amp;cad=rja&amp;uact=8&amp;ved=0ahUKEwixurXZguDRAhWKLMAKHWZrAbkQjRwIBw&amp;url=http://c4gallery.com/artist/database/andreas-gursky/andreas-gursky.html&amp;psig=AFQjCNHmlYRw0pvUWgbxwDhVK0t2PYVFvg&amp;ust=1485527316265298" TargetMode="External"/><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7.jpeg"/><Relationship Id="rId2" Type="http://schemas.openxmlformats.org/officeDocument/2006/relationships/hyperlink" Target="https://www.google.co.uk/url?sa=i&amp;rct=j&amp;q=&amp;esrc=s&amp;source=images&amp;cd=&amp;cad=rja&amp;uact=8&amp;ved=0ahUKEwjcgO3qguDRAhXhDcAKHepTC2YQjRwIBw&amp;url=https://en.wikipedia.org/wiki/Andreas_Gursky&amp;psig=AFQjCNHmlYRw0pvUWgbxwDhVK0t2PYVFvg&amp;ust=1485527316265298" TargetMode="External"/><Relationship Id="rId1" Type="http://schemas.openxmlformats.org/officeDocument/2006/relationships/slideLayout" Target="../slideLayouts/slideLayout7.xml"/><Relationship Id="rId6" Type="http://schemas.openxmlformats.org/officeDocument/2006/relationships/hyperlink" Target="http://www.google.co.uk/url?sa=i&amp;rct=j&amp;q=&amp;esrc=s&amp;source=images&amp;cd=&amp;cad=rja&amp;uact=8&amp;ved=0ahUKEwj2y-36guDRAhVdFMAKHX8fCVcQjRwIBw&amp;url=http://publicdelivery.org/andreas-gursky-duesseldorf-museum-kunstpalast/&amp;psig=AFQjCNHmlYRw0pvUWgbxwDhVK0t2PYVFvg&amp;ust=1485527316265298" TargetMode="External"/><Relationship Id="rId5" Type="http://schemas.openxmlformats.org/officeDocument/2006/relationships/image" Target="../media/image36.jpeg"/><Relationship Id="rId4" Type="http://schemas.openxmlformats.org/officeDocument/2006/relationships/hyperlink" Target="http://www.google.co.uk/url?sa=i&amp;rct=j&amp;q=&amp;esrc=s&amp;source=images&amp;cd=&amp;cad=rja&amp;uact=8&amp;ved=0ahUKEwjYmsnwguDRAhVsLsAKHZ6LAkEQjRwIBw&amp;url=http://agonistica.com/andreas-gursky/&amp;psig=AFQjCNHmlYRw0pvUWgbxwDhVK0t2PYVFvg&amp;ust=1485527316265298"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www.google.co.uk/url?sa=i&amp;rct=j&amp;q=&amp;esrc=s&amp;source=images&amp;cd=&amp;cad=rja&amp;uact=8&amp;ved=0ahUKEwjSzJPfg-DRAhWKJ8AKHS_iDdEQjRwIBw&amp;url=http://potd.pdnonline.com/2015/10/34472/&amp;psig=AFQjCNGDVUZUQwTO1J9w_KHT9CjHgvdcGw&amp;ust=1485527607632922" TargetMode="External"/><Relationship Id="rId1" Type="http://schemas.openxmlformats.org/officeDocument/2006/relationships/slideLayout" Target="../slideLayouts/slideLayout6.xml"/><Relationship Id="rId5" Type="http://schemas.openxmlformats.org/officeDocument/2006/relationships/image" Target="../media/image39.jpeg"/><Relationship Id="rId4" Type="http://schemas.openxmlformats.org/officeDocument/2006/relationships/hyperlink" Target="http://www.google.co.uk/url?sa=i&amp;rct=j&amp;q=&amp;esrc=s&amp;source=images&amp;cd=&amp;cad=rja&amp;uact=8&amp;ved=0ahUKEwiCrpnyg-DRAhWGA8AKHR9aAs4QjRwIBw&amp;url=http://www.thephotophore.com/markus-brunetti-facades/&amp;psig=AFQjCNGDVUZUQwTO1J9w_KHT9CjHgvdcGw&amp;ust=1485527607632922"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5" Type="http://schemas.openxmlformats.org/officeDocument/2006/relationships/image" Target="../media/image43.jpeg"/><Relationship Id="rId4" Type="http://schemas.openxmlformats.org/officeDocument/2006/relationships/image" Target="../media/image42.jpeg"/></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www.google.co.uk/url?sa=i&amp;rct=j&amp;q=&amp;esrc=s&amp;source=images&amp;cd=&amp;cad=rja&amp;uact=8&amp;ved=0ahUKEwjLvsa89djKAhWGthoKHZEaCMIQjRwIBw&amp;url=http://imageobjecttext.com/2012/09/22/veils-of-abstraction/&amp;bvm=bv.113034660,d.d2s&amp;psig=AFQjCNGCyvmYDCORiG8rJlJyGV_5lc4Dng&amp;ust=1454496926148941" TargetMode="External"/><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hyperlink" Target="http://www.google.co.uk/url?sa=i&amp;rct=j&amp;q=&amp;esrc=s&amp;source=images&amp;cd=&amp;cad=rja&amp;uact=8&amp;ved=0ahUKEwixkPa49tjKAhVDVRoKHeWHD2EQjRwIBw&amp;url=http://www.telegraph.co.uk/culture/art/3561020/Gerhard-Richter-behind-the-pictures.html&amp;psig=AFQjCNGCyvmYDCORiG8rJlJyGV_5lc4Dng&amp;ust=1454496926148941"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www.google.co.uk/url?sa=i&amp;rct=j&amp;q=&amp;esrc=s&amp;source=images&amp;cd=&amp;cad=rja&amp;uact=8&amp;ved=0ahUKEwixkPa49tjKAhVDVRoKHeWHD2EQjRwIBw&amp;url=http://imgbuddy.com/gerhard-richter-photography.asp&amp;psig=AFQjCNGCyvmYDCORiG8rJlJyGV_5lc4Dng&amp;ust=1454496926148941" TargetMode="External"/><Relationship Id="rId1" Type="http://schemas.openxmlformats.org/officeDocument/2006/relationships/slideLayout" Target="../slideLayouts/slideLayout2.xml"/><Relationship Id="rId5" Type="http://schemas.openxmlformats.org/officeDocument/2006/relationships/image" Target="../media/image48.jpeg"/><Relationship Id="rId4" Type="http://schemas.openxmlformats.org/officeDocument/2006/relationships/image" Target="../media/image47.jpeg"/></Relationships>
</file>

<file path=ppt/slides/_rels/slide22.xml.rels><?xml version="1.0" encoding="UTF-8" standalone="yes"?>
<Relationships xmlns="http://schemas.openxmlformats.org/package/2006/relationships"><Relationship Id="rId3" Type="http://schemas.openxmlformats.org/officeDocument/2006/relationships/hyperlink" Target="https://www.google.com/url?sa=i&amp;url=https%3A%2F%2Fbenbell.typepad.com%2Fbenbell%2F2005%2F05%2F_richard_billin.html&amp;psig=AOvVaw2DjMzbXFZM1X3No0IkLQS8&amp;ust=1580983279483000&amp;source=images&amp;cd=vfe&amp;ved=0CAIQjRxqFwoTCKCo-ueTuucCFQAAAAAdAAAAABAJ" TargetMode="External"/><Relationship Id="rId2" Type="http://schemas.openxmlformats.org/officeDocument/2006/relationships/image" Target="../media/image49.png"/><Relationship Id="rId1" Type="http://schemas.openxmlformats.org/officeDocument/2006/relationships/slideLayout" Target="../slideLayouts/slideLayout2.xml"/><Relationship Id="rId5" Type="http://schemas.openxmlformats.org/officeDocument/2006/relationships/image" Target="../media/image51.jpg"/><Relationship Id="rId4" Type="http://schemas.openxmlformats.org/officeDocument/2006/relationships/image" Target="../media/image50.jpeg"/></Relationships>
</file>

<file path=ppt/slides/_rels/slide23.xml.rels><?xml version="1.0" encoding="UTF-8" standalone="yes"?>
<Relationships xmlns="http://schemas.openxmlformats.org/package/2006/relationships"><Relationship Id="rId8" Type="http://schemas.openxmlformats.org/officeDocument/2006/relationships/image" Target="../media/image58.jpg"/><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image" Target="../media/image52.jpg"/><Relationship Id="rId1" Type="http://schemas.openxmlformats.org/officeDocument/2006/relationships/slideLayout" Target="../slideLayouts/slideLayout2.xml"/><Relationship Id="rId6" Type="http://schemas.openxmlformats.org/officeDocument/2006/relationships/image" Target="../media/image56.jpg"/><Relationship Id="rId5" Type="http://schemas.openxmlformats.org/officeDocument/2006/relationships/image" Target="../media/image55.jpeg"/><Relationship Id="rId4" Type="http://schemas.openxmlformats.org/officeDocument/2006/relationships/image" Target="../media/image54.jpeg"/><Relationship Id="rId9" Type="http://schemas.openxmlformats.org/officeDocument/2006/relationships/image" Target="../media/image59.jpg"/></Relationships>
</file>

<file path=ppt/slides/_rels/slide2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25.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cad=rja&amp;uact=8&amp;ved=0ahUKEwiG4aPsgeDRAhUKJ8AKHbZRCz8QjRwIBw&amp;url=https://www.pinterest.com/geekglue/lewis-baltz/&amp;psig=AFQjCNFoKC-r4Nl0UEktDndCSVxCHEd-kg&amp;ust=1485527067682494" TargetMode="External"/><Relationship Id="rId3" Type="http://schemas.openxmlformats.org/officeDocument/2006/relationships/image" Target="../media/image28.jpeg"/><Relationship Id="rId7" Type="http://schemas.openxmlformats.org/officeDocument/2006/relationships/image" Target="../media/image30.jpeg"/><Relationship Id="rId2" Type="http://schemas.openxmlformats.org/officeDocument/2006/relationships/hyperlink" Target="http://www.google.co.uk/url?sa=i&amp;rct=j&amp;q=&amp;esrc=s&amp;source=images&amp;cd=&amp;cad=rja&amp;uact=8&amp;ved=0ahUKEwiI-tnbgeDRAhVnC8AKHTWJBJIQjRwIBw&amp;url=http://www.mocp.org/detail.php?type%3Drelated%26kv%3D6860%26t%3Dpeople&amp;psig=AFQjCNFoKC-r4Nl0UEktDndCSVxCHEd-kg&amp;ust=1485527067682494" TargetMode="External"/><Relationship Id="rId1" Type="http://schemas.openxmlformats.org/officeDocument/2006/relationships/slideLayout" Target="../slideLayouts/slideLayout6.xml"/><Relationship Id="rId6" Type="http://schemas.openxmlformats.org/officeDocument/2006/relationships/hyperlink" Target="https://www.google.co.uk/url?sa=i&amp;rct=j&amp;q=&amp;esrc=s&amp;source=images&amp;cd=&amp;cad=rja&amp;uact=8&amp;ved=0ahUKEwj85rrlgeDRAhUHDcAKHQrGBnMQjRwIBw&amp;url=https://www.washingtonpost.com/news/in-sight/wp/2014/11/24/icon-of-new-topography-movement-lewis-baltz-dies-at-69/&amp;psig=AFQjCNFoKC-r4Nl0UEktDndCSVxCHEd-kg&amp;ust=1485527067682494" TargetMode="External"/><Relationship Id="rId5" Type="http://schemas.openxmlformats.org/officeDocument/2006/relationships/image" Target="../media/image29.jpeg"/><Relationship Id="rId4" Type="http://schemas.openxmlformats.org/officeDocument/2006/relationships/hyperlink" Target="http://www.google.co.uk/url?sa=i&amp;rct=j&amp;q=&amp;esrc=s&amp;source=images&amp;cd=&amp;cad=rja&amp;uact=8&amp;ved=0ahUKEwiJsPXfgeDRAhWmB8AKHQu8Cn0QjRwIBw&amp;url=http://theredlist.com/wiki-2-16-601-785-view-architecture-materials-profile-baltz.html&amp;psig=AFQjCNFoKC-r4Nl0UEktDndCSVxCHEd-kg&amp;ust=1485527067682494" TargetMode="External"/><Relationship Id="rId9" Type="http://schemas.openxmlformats.org/officeDocument/2006/relationships/image" Target="../media/image3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67.jpeg"/><Relationship Id="rId2" Type="http://schemas.openxmlformats.org/officeDocument/2006/relationships/hyperlink" Target="https://www.google.co.uk/url?sa=i&amp;rct=j&amp;q=&amp;esrc=s&amp;source=images&amp;cd=&amp;cad=rja&amp;uact=8&amp;ved=0ahUKEwjIg5DR_vDRAhWHDBoKHUd3BGAQjRwIBw&amp;url=https%3A%2F%2Fen.wikipedia.org%2Fwiki%2FAndr%25C3%25A9_Kert%25C3%25A9sz&amp;psig=AFQjCNF5moGxDAT5gAKfu709qpY9TbBQlw&amp;ust=1486110356443623" TargetMode="External"/><Relationship Id="rId1" Type="http://schemas.openxmlformats.org/officeDocument/2006/relationships/slideLayout" Target="../slideLayouts/slideLayout6.xml"/><Relationship Id="rId6" Type="http://schemas.openxmlformats.org/officeDocument/2006/relationships/hyperlink" Target="https://www.google.co.uk/url?sa=i&amp;rct=j&amp;q=&amp;esrc=s&amp;source=images&amp;cd=&amp;cad=rja&amp;uact=8&amp;ved=0ahUKEwiDtt_d_vDRAhWI8RQKHXJpBfUQjRwIBw&amp;url=https%3A%2F%2Fwww.pinterest.com%2Fexplore%2Fandre-kertesz%2F&amp;bvm=bv.146073913,d.ZGg&amp;psig=AFQjCNHqWm1qqLzv9Pj1MNpHEtfuReRxfg&amp;ust=1486110370958198" TargetMode="External"/><Relationship Id="rId5" Type="http://schemas.openxmlformats.org/officeDocument/2006/relationships/image" Target="../media/image66.jpeg"/><Relationship Id="rId4" Type="http://schemas.openxmlformats.org/officeDocument/2006/relationships/hyperlink" Target="https://www.google.co.uk/url?sa=i&amp;rct=j&amp;q=&amp;esrc=s&amp;source=images&amp;cd=&amp;cad=rja&amp;uact=8&amp;ved=0ahUKEwiQ9abZ_vDRAhWC7BQKHdZaD6QQjRwIBw&amp;url=https%3A%2F%2Fuk.pinterest.com%2Fpin%2F422564377517171788%2F&amp;bvm=bv.146073913,d.ZGg&amp;psig=AFQjCNHqWm1qqLzv9Pj1MNpHEtfuReRxfg&amp;ust=1486110370958198"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bandwagen.wordpress.com/2012/09/24/peter-keetman-volkswagen-a-week-at-the-factory/pkeetman3/" TargetMode="External"/><Relationship Id="rId2" Type="http://schemas.openxmlformats.org/officeDocument/2006/relationships/image" Target="../media/image68.jpeg"/><Relationship Id="rId1" Type="http://schemas.openxmlformats.org/officeDocument/2006/relationships/slideLayout" Target="../slideLayouts/slideLayout6.xml"/><Relationship Id="rId5" Type="http://schemas.openxmlformats.org/officeDocument/2006/relationships/image" Target="../media/image70.jpeg"/><Relationship Id="rId4" Type="http://schemas.openxmlformats.org/officeDocument/2006/relationships/image" Target="../media/image69.jpeg"/></Relationships>
</file>

<file path=ppt/slides/_rels/slide29.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hyperlink" Target="http://www.google.co.uk/url?sa=i&amp;rct=j&amp;q=&amp;esrc=s&amp;source=images&amp;cd=&amp;cad=rja&amp;uact=8&amp;ved=0ahUKEwj-pNCVgPHRAhWH1xQKHX1fBegQjRwIBw&amp;url=http%3A%2F%2Fwww.hamiltonsgallery.com%2Fartists%2Firving-penn%2Fseries%2Fcigarettes%2F&amp;bvm=bv.146073913,d.ZGg&amp;psig=AFQjCNEbc2W4vXrK4YNxHnOe7GVh1ERO3A&amp;ust=1486110756200762" TargetMode="External"/><Relationship Id="rId1" Type="http://schemas.openxmlformats.org/officeDocument/2006/relationships/slideLayout" Target="../slideLayouts/slideLayout6.xml"/><Relationship Id="rId5" Type="http://schemas.openxmlformats.org/officeDocument/2006/relationships/image" Target="../media/image72.jpeg"/><Relationship Id="rId4" Type="http://schemas.openxmlformats.org/officeDocument/2006/relationships/hyperlink" Target="https://www.google.co.uk/url?sa=i&amp;rct=j&amp;q=&amp;esrc=s&amp;source=images&amp;cd=&amp;cad=rja&amp;uact=8&amp;ved=0ahUKEwjpi_mYgPHRAhVGWxQKHYfDBRoQjRwIBw&amp;url=https%3A%2F%2Fnicholasspyer.com%2F2010%2F09%2F30%2Fthe-fashion-of-cigarette-butts-irving-penn%2F&amp;bvm=bv.146073913,d.ZGg&amp;psig=AFQjCNEbc2W4vXrK4YNxHnOe7GVh1ERO3A&amp;ust=1486110756200762"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8" Type="http://schemas.openxmlformats.org/officeDocument/2006/relationships/image" Target="../media/image79.jpeg"/><Relationship Id="rId3" Type="http://schemas.openxmlformats.org/officeDocument/2006/relationships/image" Target="../media/image74.jpeg"/><Relationship Id="rId7" Type="http://schemas.openxmlformats.org/officeDocument/2006/relationships/image" Target="../media/image78.jpeg"/><Relationship Id="rId2" Type="http://schemas.openxmlformats.org/officeDocument/2006/relationships/image" Target="../media/image73.jpeg"/><Relationship Id="rId1" Type="http://schemas.openxmlformats.org/officeDocument/2006/relationships/slideLayout" Target="../slideLayouts/slideLayout6.xml"/><Relationship Id="rId6" Type="http://schemas.openxmlformats.org/officeDocument/2006/relationships/image" Target="../media/image77.jpg"/><Relationship Id="rId5" Type="http://schemas.openxmlformats.org/officeDocument/2006/relationships/image" Target="../media/image76.jpg"/><Relationship Id="rId10" Type="http://schemas.openxmlformats.org/officeDocument/2006/relationships/image" Target="../media/image81.jpeg"/><Relationship Id="rId4" Type="http://schemas.openxmlformats.org/officeDocument/2006/relationships/image" Target="../media/image75.jpeg"/><Relationship Id="rId9" Type="http://schemas.openxmlformats.org/officeDocument/2006/relationships/image" Target="../media/image80.jpeg"/></Relationships>
</file>

<file path=ppt/slides/_rels/slide32.xml.rels><?xml version="1.0" encoding="UTF-8" standalone="yes"?>
<Relationships xmlns="http://schemas.openxmlformats.org/package/2006/relationships"><Relationship Id="rId3" Type="http://schemas.openxmlformats.org/officeDocument/2006/relationships/image" Target="../media/image83.jpg"/><Relationship Id="rId2" Type="http://schemas.openxmlformats.org/officeDocument/2006/relationships/image" Target="../media/image8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2.xml"/><Relationship Id="rId6" Type="http://schemas.openxmlformats.org/officeDocument/2006/relationships/image" Target="../media/image88.jpeg"/><Relationship Id="rId5" Type="http://schemas.openxmlformats.org/officeDocument/2006/relationships/image" Target="../media/image87.jpg"/><Relationship Id="rId4" Type="http://schemas.openxmlformats.org/officeDocument/2006/relationships/image" Target="../media/image86.jpeg"/></Relationships>
</file>

<file path=ppt/slides/_rels/slide34.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image" Target="../media/image89.jpeg"/><Relationship Id="rId1" Type="http://schemas.openxmlformats.org/officeDocument/2006/relationships/slideLayout" Target="../slideLayouts/slideLayout2.xml"/><Relationship Id="rId4" Type="http://schemas.openxmlformats.org/officeDocument/2006/relationships/image" Target="../media/image91.jpg"/></Relationships>
</file>

<file path=ppt/slides/_rels/slide35.xml.rels><?xml version="1.0" encoding="UTF-8" standalone="yes"?>
<Relationships xmlns="http://schemas.openxmlformats.org/package/2006/relationships"><Relationship Id="rId3" Type="http://schemas.openxmlformats.org/officeDocument/2006/relationships/image" Target="../media/image93.jpg"/><Relationship Id="rId2" Type="http://schemas.openxmlformats.org/officeDocument/2006/relationships/image" Target="../media/image92.jpeg"/><Relationship Id="rId1" Type="http://schemas.openxmlformats.org/officeDocument/2006/relationships/slideLayout" Target="../slideLayouts/slideLayout2.xml"/><Relationship Id="rId4" Type="http://schemas.openxmlformats.org/officeDocument/2006/relationships/image" Target="../media/image94.jpeg"/></Relationships>
</file>

<file path=ppt/slides/_rels/slide36.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image" Target="../media/image95.jpg"/><Relationship Id="rId1" Type="http://schemas.openxmlformats.org/officeDocument/2006/relationships/slideLayout" Target="../slideLayouts/slideLayout2.xml"/><Relationship Id="rId5" Type="http://schemas.openxmlformats.org/officeDocument/2006/relationships/image" Target="../media/image98.jpg"/><Relationship Id="rId4" Type="http://schemas.openxmlformats.org/officeDocument/2006/relationships/image" Target="../media/image9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349" y="782213"/>
            <a:ext cx="9966960" cy="3035808"/>
          </a:xfrm>
        </p:spPr>
        <p:txBody>
          <a:bodyPr/>
          <a:lstStyle/>
          <a:p>
            <a:r>
              <a:rPr lang="en-GB" dirty="0" smtClean="0"/>
              <a:t>New title </a:t>
            </a:r>
            <a:endParaRPr lang="en-GB" dirty="0"/>
          </a:p>
        </p:txBody>
      </p:sp>
      <p:sp>
        <p:nvSpPr>
          <p:cNvPr id="4" name="Subtitle 3"/>
          <p:cNvSpPr>
            <a:spLocks noGrp="1"/>
          </p:cNvSpPr>
          <p:nvPr>
            <p:ph type="subTitle" idx="1"/>
          </p:nvPr>
        </p:nvSpPr>
        <p:spPr>
          <a:xfrm>
            <a:off x="203574" y="2951747"/>
            <a:ext cx="11747794" cy="3657600"/>
          </a:xfrm>
          <a:solidFill>
            <a:schemeClr val="bg1">
              <a:lumMod val="75000"/>
            </a:schemeClr>
          </a:solidFill>
        </p:spPr>
        <p:txBody>
          <a:bodyPr>
            <a:normAutofit/>
          </a:bodyPr>
          <a:lstStyle/>
          <a:p>
            <a:r>
              <a:rPr lang="en-GB" dirty="0" smtClean="0"/>
              <a:t>Hopefully you have now chosen your new photographer to work on and have started your research page! Leave space to shoot! </a:t>
            </a:r>
          </a:p>
          <a:p>
            <a:r>
              <a:rPr lang="en-GB" dirty="0" smtClean="0"/>
              <a:t>I am aware that many of you have now run out of space in your sketchbook so will need to swap over to PowerPoint. We can print pages for sketchbooks when we return- don’t worry. As you will now be moving into your own specialised areas you will need to decide what your new Title is! On the next slide is a list of titles that have been set by AQA in the past. REMEMBER it must still relate to what you have put on your developed ideas page as well as your most recent photographer – for example if you have chosen to continue exploring buildings/architecture then your title needs to fit into that topic E.g. Manufactured Structures </a:t>
            </a:r>
            <a:endParaRPr lang="en-GB" dirty="0"/>
          </a:p>
        </p:txBody>
      </p:sp>
    </p:spTree>
    <p:extLst>
      <p:ext uri="{BB962C8B-B14F-4D97-AF65-F5344CB8AC3E}">
        <p14:creationId xmlns:p14="http://schemas.microsoft.com/office/powerpoint/2010/main" val="10518581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marL="342900" indent="-342900">
              <a:buFont typeface="+mj-lt"/>
              <a:buAutoNum type="arabicPeriod"/>
            </a:pPr>
            <a:r>
              <a:rPr lang="en-GB" sz="4400" b="1" dirty="0"/>
              <a:t>Unusual </a:t>
            </a:r>
            <a:r>
              <a:rPr lang="en-GB" sz="4400" b="1" dirty="0" smtClean="0"/>
              <a:t>portraiture</a:t>
            </a:r>
          </a:p>
          <a:p>
            <a:pPr marL="342900" indent="-342900">
              <a:buFont typeface="+mj-lt"/>
              <a:buAutoNum type="arabicPeriod"/>
            </a:pPr>
            <a:endParaRPr lang="en-GB" sz="4400" b="1" dirty="0">
              <a:latin typeface="Accord Light SF" pitchFamily="2" charset="0"/>
            </a:endParaRPr>
          </a:p>
          <a:p>
            <a:pPr marL="342900" lvl="0" indent="-342900">
              <a:lnSpc>
                <a:spcPct val="100000"/>
              </a:lnSpc>
              <a:spcBef>
                <a:spcPts val="0"/>
              </a:spcBef>
              <a:buClrTx/>
              <a:buSzTx/>
              <a:buFont typeface="+mj-lt"/>
              <a:buAutoNum type="arabicPeriod"/>
            </a:pPr>
            <a:r>
              <a:rPr lang="en-GB" sz="4400" b="1" dirty="0">
                <a:latin typeface="Accord Light SF" pitchFamily="2" charset="0"/>
              </a:rPr>
              <a:t>Manufactured </a:t>
            </a:r>
            <a:r>
              <a:rPr lang="en-GB" sz="4400" b="1" dirty="0" smtClean="0">
                <a:latin typeface="Accord Light SF" pitchFamily="2" charset="0"/>
              </a:rPr>
              <a:t>structures</a:t>
            </a:r>
            <a:r>
              <a:rPr lang="en-GB" sz="4400" b="1" dirty="0">
                <a:latin typeface="Accord Light SF" pitchFamily="2" charset="0"/>
              </a:rPr>
              <a:t> </a:t>
            </a:r>
            <a:endParaRPr lang="en-GB" sz="4400" b="1" dirty="0" smtClean="0">
              <a:latin typeface="Accord Light SF" pitchFamily="2" charset="0"/>
            </a:endParaRPr>
          </a:p>
          <a:p>
            <a:pPr marL="342900" lvl="0" indent="-342900">
              <a:lnSpc>
                <a:spcPct val="100000"/>
              </a:lnSpc>
              <a:spcBef>
                <a:spcPts val="0"/>
              </a:spcBef>
              <a:buClrTx/>
              <a:buSzTx/>
              <a:buFont typeface="+mj-lt"/>
              <a:buAutoNum type="arabicPeriod"/>
            </a:pPr>
            <a:endParaRPr lang="en-GB" sz="4400" b="1" dirty="0" smtClean="0">
              <a:latin typeface="Accord Light SF" pitchFamily="2" charset="0"/>
            </a:endParaRPr>
          </a:p>
          <a:p>
            <a:pPr marL="342900" lvl="0" indent="-342900">
              <a:lnSpc>
                <a:spcPct val="100000"/>
              </a:lnSpc>
              <a:spcBef>
                <a:spcPts val="0"/>
              </a:spcBef>
              <a:buClrTx/>
              <a:buSzTx/>
              <a:buFont typeface="+mj-lt"/>
              <a:buAutoNum type="arabicPeriod"/>
            </a:pPr>
            <a:r>
              <a:rPr lang="en-GB" sz="4400" b="1" dirty="0" smtClean="0">
                <a:latin typeface="Accord Light SF" pitchFamily="2" charset="0"/>
              </a:rPr>
              <a:t>Everyday Objects</a:t>
            </a:r>
          </a:p>
          <a:p>
            <a:pPr marL="342900" lvl="0" indent="-342900">
              <a:lnSpc>
                <a:spcPct val="100000"/>
              </a:lnSpc>
              <a:spcBef>
                <a:spcPts val="0"/>
              </a:spcBef>
              <a:buClrTx/>
              <a:buSzTx/>
              <a:buFont typeface="+mj-lt"/>
              <a:buAutoNum type="arabicPeriod"/>
            </a:pPr>
            <a:endParaRPr lang="en-GB" sz="4400" b="1" dirty="0" smtClean="0">
              <a:latin typeface="Accord Light SF" pitchFamily="2" charset="0"/>
            </a:endParaRPr>
          </a:p>
          <a:p>
            <a:pPr marL="342900" indent="-342900">
              <a:lnSpc>
                <a:spcPct val="100000"/>
              </a:lnSpc>
              <a:spcBef>
                <a:spcPts val="0"/>
              </a:spcBef>
              <a:buClrTx/>
              <a:buSzTx/>
              <a:buFont typeface="+mj-lt"/>
              <a:buAutoNum type="arabicPeriod"/>
            </a:pPr>
            <a:r>
              <a:rPr lang="en-GB" sz="4400" b="1" dirty="0">
                <a:latin typeface="Accord Light SF" pitchFamily="2" charset="0"/>
              </a:rPr>
              <a:t>Sensory </a:t>
            </a:r>
            <a:r>
              <a:rPr lang="en-GB" sz="4400" b="1" dirty="0" smtClean="0">
                <a:latin typeface="Accord Light SF" pitchFamily="2" charset="0"/>
              </a:rPr>
              <a:t>Experience</a:t>
            </a:r>
          </a:p>
          <a:p>
            <a:pPr marL="342900" indent="-342900">
              <a:lnSpc>
                <a:spcPct val="100000"/>
              </a:lnSpc>
              <a:spcBef>
                <a:spcPts val="0"/>
              </a:spcBef>
              <a:buClrTx/>
              <a:buSzTx/>
              <a:buFont typeface="+mj-lt"/>
              <a:buAutoNum type="arabicPeriod"/>
            </a:pPr>
            <a:endParaRPr lang="en-GB" sz="4400" b="1" dirty="0">
              <a:latin typeface="Accord Light SF" pitchFamily="2" charset="0"/>
            </a:endParaRPr>
          </a:p>
          <a:p>
            <a:pPr marL="342900" indent="-342900">
              <a:lnSpc>
                <a:spcPct val="100000"/>
              </a:lnSpc>
              <a:spcBef>
                <a:spcPts val="0"/>
              </a:spcBef>
              <a:buClrTx/>
              <a:buSzTx/>
              <a:buFont typeface="+mj-lt"/>
              <a:buAutoNum type="arabicPeriod"/>
            </a:pPr>
            <a:r>
              <a:rPr lang="en-GB" sz="4400" b="1" dirty="0">
                <a:latin typeface="Accord Light SF" pitchFamily="2" charset="0"/>
              </a:rPr>
              <a:t> </a:t>
            </a:r>
            <a:r>
              <a:rPr lang="en-GB" sz="4400" b="1" dirty="0" smtClean="0">
                <a:latin typeface="Accord Light SF" pitchFamily="2" charset="0"/>
              </a:rPr>
              <a:t>Signs</a:t>
            </a:r>
          </a:p>
          <a:p>
            <a:pPr marL="342900" indent="-342900">
              <a:lnSpc>
                <a:spcPct val="100000"/>
              </a:lnSpc>
              <a:spcBef>
                <a:spcPts val="0"/>
              </a:spcBef>
              <a:buClrTx/>
              <a:buSzTx/>
              <a:buFont typeface="+mj-lt"/>
              <a:buAutoNum type="arabicPeriod"/>
            </a:pPr>
            <a:endParaRPr lang="en-GB" sz="4400" b="1" dirty="0">
              <a:latin typeface="Accord Light SF" pitchFamily="2" charset="0"/>
            </a:endParaRPr>
          </a:p>
          <a:p>
            <a:pPr marL="342900" indent="-342900">
              <a:lnSpc>
                <a:spcPct val="100000"/>
              </a:lnSpc>
              <a:spcBef>
                <a:spcPts val="0"/>
              </a:spcBef>
              <a:buClrTx/>
              <a:buSzTx/>
              <a:buFont typeface="+mj-lt"/>
              <a:buAutoNum type="arabicPeriod"/>
            </a:pPr>
            <a:r>
              <a:rPr lang="en-GB" sz="4400" b="1" dirty="0">
                <a:latin typeface="Accord Light SF" pitchFamily="2" charset="0"/>
              </a:rPr>
              <a:t> Towns and cities </a:t>
            </a:r>
          </a:p>
          <a:p>
            <a:pPr marL="457200" lvl="0" indent="-457200">
              <a:lnSpc>
                <a:spcPct val="100000"/>
              </a:lnSpc>
              <a:spcBef>
                <a:spcPts val="0"/>
              </a:spcBef>
              <a:buClrTx/>
              <a:buSzTx/>
              <a:buFont typeface="+mj-lt"/>
              <a:buAutoNum type="arabicPeriod"/>
            </a:pPr>
            <a:endParaRPr lang="en-GB" sz="2400" b="1" dirty="0" smtClean="0">
              <a:solidFill>
                <a:prstClr val="black"/>
              </a:solidFill>
              <a:latin typeface="Accord Light SF" pitchFamily="2" charset="0"/>
            </a:endParaRPr>
          </a:p>
          <a:p>
            <a:endParaRPr lang="en-GB" b="1" dirty="0">
              <a:latin typeface="Accord Light SF" pitchFamily="2" charset="0"/>
            </a:endParaRPr>
          </a:p>
          <a:p>
            <a:endParaRPr lang="en-GB" dirty="0"/>
          </a:p>
        </p:txBody>
      </p:sp>
      <p:sp>
        <p:nvSpPr>
          <p:cNvPr id="5" name="Text Placeholder 4"/>
          <p:cNvSpPr>
            <a:spLocks noGrp="1"/>
          </p:cNvSpPr>
          <p:nvPr>
            <p:ph type="body" sz="half" idx="2"/>
          </p:nvPr>
        </p:nvSpPr>
        <p:spPr>
          <a:xfrm>
            <a:off x="8549640" y="2414016"/>
            <a:ext cx="3200400" cy="3291840"/>
          </a:xfrm>
        </p:spPr>
        <p:txBody>
          <a:bodyPr>
            <a:normAutofit/>
          </a:bodyPr>
          <a:lstStyle/>
          <a:p>
            <a:r>
              <a:rPr lang="en-GB" sz="3200" dirty="0" smtClean="0"/>
              <a:t>Choose a title that best reflects what you are continuing with. </a:t>
            </a:r>
            <a:endParaRPr lang="en-GB" sz="3200" dirty="0"/>
          </a:p>
        </p:txBody>
      </p:sp>
      <p:sp>
        <p:nvSpPr>
          <p:cNvPr id="2" name="Rectangle 1"/>
          <p:cNvSpPr/>
          <p:nvPr/>
        </p:nvSpPr>
        <p:spPr>
          <a:xfrm>
            <a:off x="7940757" y="123308"/>
            <a:ext cx="4418166" cy="1938992"/>
          </a:xfrm>
          <a:prstGeom prst="rect">
            <a:avLst/>
          </a:prstGeom>
          <a:noFill/>
        </p:spPr>
        <p:txBody>
          <a:bodyPr wrap="square" lIns="91440" tIns="45720" rIns="91440" bIns="45720">
            <a:spAutoFit/>
          </a:bodyPr>
          <a:lstStyle/>
          <a:p>
            <a:pPr algn="ctr"/>
            <a:r>
              <a:rPr lang="en-US" sz="4000" b="0" u="sng" cap="none" spc="0" dirty="0" smtClean="0">
                <a:ln w="0"/>
                <a:solidFill>
                  <a:schemeClr val="accent1"/>
                </a:solidFill>
                <a:effectLst>
                  <a:outerShdw blurRad="38100" dist="25400" dir="5400000" algn="ctr" rotWithShape="0">
                    <a:srgbClr val="6E747A">
                      <a:alpha val="43000"/>
                    </a:srgbClr>
                  </a:outerShdw>
                </a:effectLst>
              </a:rPr>
              <a:t>Yes, you have seen these before!</a:t>
            </a:r>
            <a:endParaRPr lang="en-US" sz="4000" b="0" u="sng"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2033949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84632"/>
            <a:ext cx="11309684" cy="5354694"/>
          </a:xfrm>
        </p:spPr>
        <p:txBody>
          <a:bodyPr>
            <a:normAutofit/>
          </a:bodyPr>
          <a:lstStyle/>
          <a:p>
            <a:r>
              <a:rPr lang="en-GB" dirty="0" smtClean="0"/>
              <a:t>Task 1. Create a new mind map for your topic </a:t>
            </a:r>
            <a:r>
              <a:rPr lang="en-GB" u="sng" dirty="0" smtClean="0"/>
              <a:t>using PowerPoint </a:t>
            </a:r>
            <a:br>
              <a:rPr lang="en-GB" u="sng" dirty="0" smtClean="0"/>
            </a:br>
            <a:r>
              <a:rPr lang="en-GB" dirty="0" smtClean="0"/>
              <a:t/>
            </a:r>
            <a:br>
              <a:rPr lang="en-GB" dirty="0" smtClean="0"/>
            </a:br>
            <a:r>
              <a:rPr lang="en-GB" dirty="0" smtClean="0"/>
              <a:t>Task 2. Create a new </a:t>
            </a:r>
            <a:r>
              <a:rPr lang="en-GB" dirty="0" err="1" smtClean="0"/>
              <a:t>moodboard</a:t>
            </a:r>
            <a:r>
              <a:rPr lang="en-GB" dirty="0" smtClean="0"/>
              <a:t> for your topic </a:t>
            </a:r>
            <a:r>
              <a:rPr lang="en-GB" u="sng" dirty="0"/>
              <a:t>using PowerPoint </a:t>
            </a:r>
            <a:r>
              <a:rPr lang="en-GB" dirty="0" smtClean="0"/>
              <a:t/>
            </a:r>
            <a:br>
              <a:rPr lang="en-GB" dirty="0" smtClean="0"/>
            </a:br>
            <a:r>
              <a:rPr lang="en-GB" dirty="0" smtClean="0"/>
              <a:t/>
            </a:r>
            <a:br>
              <a:rPr lang="en-GB" dirty="0" smtClean="0"/>
            </a:br>
            <a:r>
              <a:rPr lang="en-GB" dirty="0" smtClean="0"/>
              <a:t>Task 3. Choose a new photographer </a:t>
            </a:r>
            <a:endParaRPr lang="en-GB" dirty="0"/>
          </a:p>
        </p:txBody>
      </p:sp>
    </p:spTree>
    <p:extLst>
      <p:ext uri="{BB962C8B-B14F-4D97-AF65-F5344CB8AC3E}">
        <p14:creationId xmlns:p14="http://schemas.microsoft.com/office/powerpoint/2010/main" val="17582162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238" y="3560767"/>
            <a:ext cx="10058400" cy="1609344"/>
          </a:xfrm>
        </p:spPr>
        <p:txBody>
          <a:bodyPr/>
          <a:lstStyle/>
          <a:p>
            <a:r>
              <a:rPr lang="en-GB" b="1" dirty="0" smtClean="0"/>
              <a:t>1. Unusual </a:t>
            </a:r>
            <a:r>
              <a:rPr lang="en-GB" b="1" dirty="0"/>
              <a:t>portraiture</a:t>
            </a:r>
            <a:endParaRPr lang="en-GB" dirty="0"/>
          </a:p>
        </p:txBody>
      </p:sp>
      <p:sp>
        <p:nvSpPr>
          <p:cNvPr id="3" name="Rectangle 2"/>
          <p:cNvSpPr/>
          <p:nvPr/>
        </p:nvSpPr>
        <p:spPr>
          <a:xfrm>
            <a:off x="164238" y="4772251"/>
            <a:ext cx="9437971" cy="1477328"/>
          </a:xfrm>
          <a:prstGeom prst="rect">
            <a:avLst/>
          </a:prstGeom>
        </p:spPr>
        <p:txBody>
          <a:bodyPr wrap="square">
            <a:spAutoFit/>
          </a:bodyPr>
          <a:lstStyle/>
          <a:p>
            <a:r>
              <a:rPr lang="en-US" dirty="0"/>
              <a:t>Photographers have occasionally chosen to represent their subjects in unusual ways.</a:t>
            </a:r>
          </a:p>
          <a:p>
            <a:r>
              <a:rPr lang="en-US" dirty="0"/>
              <a:t>Examples can be seen in the jumping portraits of Philippe </a:t>
            </a:r>
            <a:r>
              <a:rPr lang="en-US" dirty="0" err="1"/>
              <a:t>Halsman</a:t>
            </a:r>
            <a:r>
              <a:rPr lang="en-US" dirty="0"/>
              <a:t>, the ‘Crying Men’ series by Sam Taylor-Wood and the carefully arranged work of Tim </a:t>
            </a:r>
            <a:r>
              <a:rPr lang="en-US" dirty="0" err="1"/>
              <a:t>Tadder</a:t>
            </a:r>
            <a:r>
              <a:rPr lang="en-US" dirty="0"/>
              <a:t>. Investigate appropriate</a:t>
            </a:r>
          </a:p>
          <a:p>
            <a:r>
              <a:rPr lang="en-US" dirty="0"/>
              <a:t>examples and techniques and produce your own response to unusual portraiture.</a:t>
            </a:r>
            <a:endParaRPr lang="en-GB" dirty="0"/>
          </a:p>
        </p:txBody>
      </p:sp>
      <p:sp>
        <p:nvSpPr>
          <p:cNvPr id="4" name="Rectangle 3"/>
          <p:cNvSpPr/>
          <p:nvPr/>
        </p:nvSpPr>
        <p:spPr>
          <a:xfrm>
            <a:off x="742216" y="144447"/>
            <a:ext cx="11177068" cy="3416320"/>
          </a:xfrm>
          <a:prstGeom prst="rect">
            <a:avLst/>
          </a:prstGeom>
          <a:noFill/>
        </p:spPr>
        <p:txBody>
          <a:bodyPr wrap="squar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You do not have to use photographers provided in this PowerPoint</a:t>
            </a:r>
            <a:r>
              <a:rPr lang="en-US" sz="5400" b="1" dirty="0" smtClean="0">
                <a:ln w="22225">
                  <a:solidFill>
                    <a:schemeClr val="accent2"/>
                  </a:solidFill>
                  <a:prstDash val="solid"/>
                </a:ln>
                <a:solidFill>
                  <a:schemeClr val="accent2">
                    <a:lumMod val="40000"/>
                    <a:lumOff val="60000"/>
                  </a:schemeClr>
                </a:solidFill>
              </a:rPr>
              <a:t>- you can do your own research </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3490267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8552" y="260648"/>
            <a:ext cx="11607878" cy="1296144"/>
          </a:xfrm>
        </p:spPr>
        <p:txBody>
          <a:bodyPr>
            <a:normAutofit/>
          </a:bodyPr>
          <a:lstStyle/>
          <a:p>
            <a:r>
              <a:rPr lang="en-GB" sz="1400" dirty="0">
                <a:solidFill>
                  <a:srgbClr val="E55DD5"/>
                </a:solidFill>
              </a:rPr>
              <a:t>Elliott </a:t>
            </a:r>
            <a:r>
              <a:rPr lang="en-GB" sz="1400" dirty="0" err="1">
                <a:solidFill>
                  <a:srgbClr val="E55DD5"/>
                </a:solidFill>
              </a:rPr>
              <a:t>Erwitt</a:t>
            </a:r>
            <a:r>
              <a:rPr lang="en-GB" sz="1400" dirty="0">
                <a:solidFill>
                  <a:srgbClr val="E55DD5"/>
                </a:solidFill>
              </a:rPr>
              <a:t> </a:t>
            </a:r>
            <a:r>
              <a:rPr lang="en-GB" sz="1400" dirty="0"/>
              <a:t>(b. 26 July 1928 Paris, France) is an advertising and journalistic photographer known for his black and white candid shots of ironic and absurd situations within everyday settings -- the master of the "indecisive moment". </a:t>
            </a:r>
          </a:p>
          <a:p>
            <a:r>
              <a:rPr lang="en-GB" sz="1400" dirty="0" err="1"/>
              <a:t>Erwitt</a:t>
            </a:r>
            <a:r>
              <a:rPr lang="en-GB" sz="1400" dirty="0"/>
              <a:t> studied the relationship between dogs and their owners. </a:t>
            </a:r>
          </a:p>
        </p:txBody>
      </p:sp>
      <p:pic>
        <p:nvPicPr>
          <p:cNvPr id="24578" name="Picture 2" descr="http://keyassets.timeincuk.net/inspirewp/live/wp-content/uploads/sites/12/2010/07/Elliott_20Erwitt_20Icons_20of_20photography_20.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552" y="1444668"/>
            <a:ext cx="3744416" cy="2504598"/>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http://jessechimz.files.wordpress.com/2011/02/jumping-dog.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00056" y="3949266"/>
            <a:ext cx="3744416" cy="2808312"/>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https://robinlam.files.wordpress.com/2009/10/erwitt3.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91145" y="4077072"/>
            <a:ext cx="3810000" cy="2552700"/>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descr="http://www.photoforager.com/wp-content/uploads/2011/10/Elliott-Erwitt-New-York-1974.jpg">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279572" y="1043198"/>
            <a:ext cx="3668011" cy="2778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60359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518" y="174384"/>
            <a:ext cx="7467600" cy="724942"/>
          </a:xfrm>
        </p:spPr>
        <p:txBody>
          <a:bodyPr>
            <a:normAutofit fontScale="90000"/>
          </a:bodyPr>
          <a:lstStyle/>
          <a:p>
            <a:r>
              <a:rPr lang="en-GB" dirty="0" smtClean="0"/>
              <a:t>Sam Taylor-Wood</a:t>
            </a:r>
            <a:endParaRPr lang="en-GB" dirty="0"/>
          </a:p>
        </p:txBody>
      </p:sp>
      <p:pic>
        <p:nvPicPr>
          <p:cNvPr id="1026" name="Picture 2" descr="Crying Men (Paul Newman), 2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18" y="1153168"/>
            <a:ext cx="3808073" cy="37879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rying Men (Gabriel Byrne), 20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0218" y="1030906"/>
            <a:ext cx="4032448"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331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philippe halsman jump">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2664" y="528699"/>
            <a:ext cx="3885578" cy="485895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52" name="Picture 4" descr="Image result for philippe halsman jump">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603" y="193110"/>
            <a:ext cx="3370843" cy="424118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philippe halsman jump">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42095" y="2072163"/>
            <a:ext cx="3528392" cy="443265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1695" y="4434294"/>
            <a:ext cx="2880320" cy="369332"/>
          </a:xfrm>
          <a:prstGeom prst="rect">
            <a:avLst/>
          </a:prstGeom>
        </p:spPr>
        <p:txBody>
          <a:bodyPr wrap="square">
            <a:spAutoFit/>
          </a:bodyPr>
          <a:lstStyle/>
          <a:p>
            <a:r>
              <a:rPr lang="en-US" dirty="0"/>
              <a:t>Philippe </a:t>
            </a:r>
            <a:r>
              <a:rPr lang="en-US" dirty="0" err="1"/>
              <a:t>Halsman</a:t>
            </a:r>
            <a:endParaRPr lang="en-GB" dirty="0"/>
          </a:p>
        </p:txBody>
      </p:sp>
    </p:spTree>
    <p:extLst>
      <p:ext uri="{BB962C8B-B14F-4D97-AF65-F5344CB8AC3E}">
        <p14:creationId xmlns:p14="http://schemas.microsoft.com/office/powerpoint/2010/main" val="1363498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13" name="Picture 41" descr="Image result for jenny saville portrait">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620" y="4084971"/>
            <a:ext cx="4381500" cy="2628900"/>
          </a:xfrm>
          <a:prstGeom prst="rect">
            <a:avLst/>
          </a:prstGeom>
          <a:noFill/>
          <a:extLst>
            <a:ext uri="{909E8E84-426E-40DD-AFC4-6F175D3DCCD1}">
              <a14:hiddenFill xmlns:a14="http://schemas.microsoft.com/office/drawing/2010/main">
                <a:solidFill>
                  <a:srgbClr val="FFFFFF"/>
                </a:solidFill>
              </a14:hiddenFill>
            </a:ext>
          </a:extLst>
        </p:spPr>
      </p:pic>
      <p:pic>
        <p:nvPicPr>
          <p:cNvPr id="3115" name="Picture 43" descr="Image result for jenny saville portrait">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56365" y="379562"/>
            <a:ext cx="4438616" cy="5937495"/>
          </a:xfrm>
          <a:prstGeom prst="rect">
            <a:avLst/>
          </a:prstGeom>
          <a:noFill/>
          <a:extLst>
            <a:ext uri="{909E8E84-426E-40DD-AFC4-6F175D3DCCD1}">
              <a14:hiddenFill xmlns:a14="http://schemas.microsoft.com/office/drawing/2010/main">
                <a:solidFill>
                  <a:srgbClr val="FFFFFF"/>
                </a:solidFill>
              </a14:hiddenFill>
            </a:ext>
          </a:extLst>
        </p:spPr>
      </p:pic>
      <p:pic>
        <p:nvPicPr>
          <p:cNvPr id="3117" name="Picture 45" descr="Image result for jenny saville portrait">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91646" y="274638"/>
            <a:ext cx="2961083" cy="3676260"/>
          </a:xfrm>
          <a:prstGeom prst="rect">
            <a:avLst/>
          </a:prstGeom>
          <a:noFill/>
          <a:extLst>
            <a:ext uri="{909E8E84-426E-40DD-AFC4-6F175D3DCCD1}">
              <a14:hiddenFill xmlns:a14="http://schemas.microsoft.com/office/drawing/2010/main">
                <a:solidFill>
                  <a:srgbClr val="FFFFFF"/>
                </a:solidFill>
              </a14:hiddenFill>
            </a:ext>
          </a:extLst>
        </p:spPr>
      </p:pic>
      <p:sp>
        <p:nvSpPr>
          <p:cNvPr id="44" name="Title 1"/>
          <p:cNvSpPr txBox="1">
            <a:spLocks/>
          </p:cNvSpPr>
          <p:nvPr/>
        </p:nvSpPr>
        <p:spPr>
          <a:xfrm>
            <a:off x="1981200" y="274638"/>
            <a:ext cx="7467600" cy="1143000"/>
          </a:xfrm>
          <a:prstGeom prst="rect">
            <a:avLst/>
          </a:prstGeom>
        </p:spPr>
        <p:txBody>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endParaRPr lang="en-GB" dirty="0"/>
          </a:p>
        </p:txBody>
      </p:sp>
      <p:sp>
        <p:nvSpPr>
          <p:cNvPr id="45" name="Title 1"/>
          <p:cNvSpPr txBox="1">
            <a:spLocks/>
          </p:cNvSpPr>
          <p:nvPr/>
        </p:nvSpPr>
        <p:spPr>
          <a:xfrm>
            <a:off x="1949355" y="274638"/>
            <a:ext cx="7467600" cy="1143000"/>
          </a:xfrm>
          <a:prstGeom prst="rect">
            <a:avLst/>
          </a:prstGeom>
        </p:spPr>
        <p:txBody>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endParaRPr lang="en-GB" dirty="0"/>
          </a:p>
        </p:txBody>
      </p:sp>
      <p:sp>
        <p:nvSpPr>
          <p:cNvPr id="46" name="Title 1"/>
          <p:cNvSpPr txBox="1">
            <a:spLocks/>
          </p:cNvSpPr>
          <p:nvPr/>
        </p:nvSpPr>
        <p:spPr>
          <a:xfrm>
            <a:off x="468702" y="274638"/>
            <a:ext cx="7467600" cy="1143000"/>
          </a:xfrm>
          <a:prstGeom prst="rect">
            <a:avLst/>
          </a:prstGeom>
        </p:spPr>
        <p:txBody>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r>
              <a:rPr lang="en-GB" dirty="0"/>
              <a:t>Jenny Saville</a:t>
            </a:r>
          </a:p>
        </p:txBody>
      </p:sp>
    </p:spTree>
    <p:extLst>
      <p:ext uri="{BB962C8B-B14F-4D97-AF65-F5344CB8AC3E}">
        <p14:creationId xmlns:p14="http://schemas.microsoft.com/office/powerpoint/2010/main" val="204781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0867"/>
            <a:ext cx="1710725" cy="369332"/>
          </a:xfrm>
          <a:prstGeom prst="rect">
            <a:avLst/>
          </a:prstGeom>
        </p:spPr>
        <p:txBody>
          <a:bodyPr wrap="none">
            <a:spAutoFit/>
          </a:bodyPr>
          <a:lstStyle/>
          <a:p>
            <a:r>
              <a:rPr lang="en-GB" dirty="0"/>
              <a:t>Francis Bacon</a:t>
            </a:r>
          </a:p>
        </p:txBody>
      </p:sp>
      <p:pic>
        <p:nvPicPr>
          <p:cNvPr id="4100" name="Picture 4" descr="Image result for francis bacon distorted portrait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81" y="624777"/>
            <a:ext cx="8305893" cy="369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555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0755" y="223685"/>
            <a:ext cx="7467600" cy="508918"/>
          </a:xfrm>
        </p:spPr>
        <p:txBody>
          <a:bodyPr>
            <a:normAutofit fontScale="90000"/>
          </a:bodyPr>
          <a:lstStyle/>
          <a:p>
            <a:r>
              <a:rPr lang="en-GB" dirty="0" smtClean="0"/>
              <a:t>Distortion- Portraits </a:t>
            </a:r>
            <a:endParaRPr lang="en-GB" dirty="0"/>
          </a:p>
        </p:txBody>
      </p:sp>
      <p:pic>
        <p:nvPicPr>
          <p:cNvPr id="5122" name="Picture 2" descr="Image result for face distortion photography">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3975" y="956288"/>
            <a:ext cx="3129015" cy="312901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face distortion photography">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11199" y="0"/>
            <a:ext cx="3744416" cy="272079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face distortion photography">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77306" y="3130798"/>
            <a:ext cx="4095750" cy="3409951"/>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face distortion photography">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30100" y="3978523"/>
            <a:ext cx="2247900" cy="2562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6380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826" y="332656"/>
            <a:ext cx="8993318" cy="764704"/>
          </a:xfrm>
        </p:spPr>
        <p:txBody>
          <a:bodyPr>
            <a:normAutofit fontScale="90000"/>
          </a:bodyPr>
          <a:lstStyle/>
          <a:p>
            <a:r>
              <a:rPr lang="en-GB" dirty="0" smtClean="0"/>
              <a:t>2. Manufactured Structures</a:t>
            </a:r>
            <a:endParaRPr lang="en-GB" dirty="0"/>
          </a:p>
        </p:txBody>
      </p:sp>
      <p:sp>
        <p:nvSpPr>
          <p:cNvPr id="3" name="Content Placeholder 2"/>
          <p:cNvSpPr>
            <a:spLocks noGrp="1"/>
          </p:cNvSpPr>
          <p:nvPr>
            <p:ph sz="quarter" idx="1"/>
          </p:nvPr>
        </p:nvSpPr>
        <p:spPr>
          <a:xfrm>
            <a:off x="319177" y="1268760"/>
            <a:ext cx="9067959" cy="4873752"/>
          </a:xfrm>
        </p:spPr>
        <p:txBody>
          <a:bodyPr>
            <a:normAutofit/>
          </a:bodyPr>
          <a:lstStyle/>
          <a:p>
            <a:r>
              <a:rPr lang="en-GB" sz="1700" dirty="0"/>
              <a:t>Many photographers and film makers have been inspired to record manufactured structures in various ways. Different approaches can be seen in the work of Paul Strand, who carefully considered composition , in the work of Lewis </a:t>
            </a:r>
            <a:r>
              <a:rPr lang="en-GB" sz="1700" dirty="0" err="1"/>
              <a:t>Baltz</a:t>
            </a:r>
            <a:r>
              <a:rPr lang="en-GB" sz="1700" dirty="0"/>
              <a:t> who observed deserted structures, in the constructed images of the urban landscapes by Andreas </a:t>
            </a:r>
            <a:r>
              <a:rPr lang="en-GB" sz="1700" dirty="0" err="1"/>
              <a:t>Gursky</a:t>
            </a:r>
            <a:r>
              <a:rPr lang="en-GB" sz="1700" dirty="0"/>
              <a:t>, and in the recording of architectural facades by Markus Brunetti. Respond in your own way, making reference to appropriate work by others. </a:t>
            </a:r>
          </a:p>
          <a:p>
            <a:endParaRPr lang="en-GB" sz="1700" dirty="0"/>
          </a:p>
          <a:p>
            <a:r>
              <a:rPr lang="en-GB" sz="1700" dirty="0"/>
              <a:t>Paul Strand </a:t>
            </a:r>
          </a:p>
          <a:p>
            <a:r>
              <a:rPr lang="en-GB" sz="1700" dirty="0"/>
              <a:t>Lewis </a:t>
            </a:r>
            <a:r>
              <a:rPr lang="en-GB" sz="1700" dirty="0" err="1"/>
              <a:t>Baltz</a:t>
            </a:r>
            <a:endParaRPr lang="en-GB" sz="1700" dirty="0"/>
          </a:p>
          <a:p>
            <a:r>
              <a:rPr lang="en-GB" sz="1700" dirty="0"/>
              <a:t>Andreas </a:t>
            </a:r>
            <a:r>
              <a:rPr lang="en-GB" sz="1700" dirty="0" err="1"/>
              <a:t>Gursky</a:t>
            </a:r>
            <a:endParaRPr lang="en-GB" sz="1700" dirty="0"/>
          </a:p>
          <a:p>
            <a:r>
              <a:rPr lang="en-GB" sz="1700" dirty="0"/>
              <a:t>Markus Brunetti</a:t>
            </a:r>
          </a:p>
        </p:txBody>
      </p:sp>
    </p:spTree>
    <p:extLst>
      <p:ext uri="{BB962C8B-B14F-4D97-AF65-F5344CB8AC3E}">
        <p14:creationId xmlns:p14="http://schemas.microsoft.com/office/powerpoint/2010/main" val="14385170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528" y="332656"/>
            <a:ext cx="9070592" cy="508918"/>
          </a:xfrm>
        </p:spPr>
        <p:txBody>
          <a:bodyPr>
            <a:normAutofit fontScale="90000"/>
          </a:bodyPr>
          <a:lstStyle/>
          <a:p>
            <a:r>
              <a:rPr lang="en-GB" sz="2400" dirty="0"/>
              <a:t>Paul Strand </a:t>
            </a:r>
            <a:br>
              <a:rPr lang="en-GB" sz="2400" dirty="0"/>
            </a:br>
            <a:endParaRPr lang="en-GB" sz="2400" dirty="0"/>
          </a:p>
        </p:txBody>
      </p:sp>
      <p:pic>
        <p:nvPicPr>
          <p:cNvPr id="4098" name="Picture 2" descr="Image result for paul strand building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5528" y="1456053"/>
            <a:ext cx="3672408" cy="489654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39548" y="587115"/>
            <a:ext cx="8532440" cy="923330"/>
          </a:xfrm>
          <a:prstGeom prst="rect">
            <a:avLst/>
          </a:prstGeom>
        </p:spPr>
        <p:txBody>
          <a:bodyPr wrap="square">
            <a:spAutoFit/>
          </a:bodyPr>
          <a:lstStyle/>
          <a:p>
            <a:r>
              <a:rPr lang="en-US" dirty="0"/>
              <a:t>Paul Strand was an American photographer and filmmaker who, along with fellow modernist photographers like Alfred Stieglitz and Edward Weston, helped establish photography as an art form in the 20th century</a:t>
            </a:r>
            <a:endParaRPr lang="en-GB" dirty="0"/>
          </a:p>
        </p:txBody>
      </p:sp>
      <p:pic>
        <p:nvPicPr>
          <p:cNvPr id="4100" name="Picture 4" descr="Image result for paul strand shadow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0002" y="1490447"/>
            <a:ext cx="3544685" cy="506136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mage result for paul strand buildings">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15528" y="1910986"/>
            <a:ext cx="3513740" cy="4441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33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paul strand building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640" y="217985"/>
            <a:ext cx="5238750" cy="34956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paul strand buildings">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733475" y="217985"/>
            <a:ext cx="3324575" cy="4248472"/>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paul strand photography">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83551" y="2342221"/>
            <a:ext cx="3118707" cy="4196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2953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023" y="404664"/>
            <a:ext cx="9033089" cy="364901"/>
          </a:xfrm>
        </p:spPr>
        <p:txBody>
          <a:bodyPr>
            <a:normAutofit fontScale="90000"/>
          </a:bodyPr>
          <a:lstStyle/>
          <a:p>
            <a:r>
              <a:rPr lang="en-GB" sz="2400" dirty="0"/>
              <a:t>Lewis </a:t>
            </a:r>
            <a:r>
              <a:rPr lang="en-GB" sz="2400" dirty="0" err="1"/>
              <a:t>Baltz</a:t>
            </a:r>
            <a:r>
              <a:rPr lang="en-GB" sz="3200" dirty="0"/>
              <a:t/>
            </a:r>
            <a:br>
              <a:rPr lang="en-GB" sz="3200" dirty="0"/>
            </a:br>
            <a:endParaRPr lang="en-GB" dirty="0"/>
          </a:p>
        </p:txBody>
      </p:sp>
      <p:sp>
        <p:nvSpPr>
          <p:cNvPr id="3" name="Rectangle 2"/>
          <p:cNvSpPr/>
          <p:nvPr/>
        </p:nvSpPr>
        <p:spPr>
          <a:xfrm>
            <a:off x="138023" y="404665"/>
            <a:ext cx="9774401" cy="646331"/>
          </a:xfrm>
          <a:prstGeom prst="rect">
            <a:avLst/>
          </a:prstGeom>
        </p:spPr>
        <p:txBody>
          <a:bodyPr wrap="square">
            <a:spAutoFit/>
          </a:bodyPr>
          <a:lstStyle/>
          <a:p>
            <a:r>
              <a:rPr lang="en-US" dirty="0"/>
              <a:t>Lewis </a:t>
            </a:r>
            <a:r>
              <a:rPr lang="en-US" dirty="0" err="1"/>
              <a:t>Baltz</a:t>
            </a:r>
            <a:r>
              <a:rPr lang="en-US" dirty="0"/>
              <a:t> was a visual artist and photographer who became an important figure in the New </a:t>
            </a:r>
            <a:r>
              <a:rPr lang="en-US" dirty="0" err="1"/>
              <a:t>Topographics</a:t>
            </a:r>
            <a:r>
              <a:rPr lang="en-US" dirty="0"/>
              <a:t> movement of the late 1970s</a:t>
            </a:r>
            <a:endParaRPr lang="en-GB" dirty="0"/>
          </a:p>
        </p:txBody>
      </p:sp>
      <p:pic>
        <p:nvPicPr>
          <p:cNvPr id="6146" name="Picture 2" descr="Image result for Lewis Baltz">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8009" y="4221088"/>
            <a:ext cx="4105275" cy="23050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Lewis Baltz">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8023" y="1141145"/>
            <a:ext cx="4838970" cy="320581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Lewis Baltz">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93070" y="4437112"/>
            <a:ext cx="3386907" cy="2250232"/>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Image result for Lewis Baltz">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600057" y="1340768"/>
            <a:ext cx="3621361"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4673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527" y="188640"/>
            <a:ext cx="11654287" cy="1754326"/>
          </a:xfrm>
          <a:prstGeom prst="rect">
            <a:avLst/>
          </a:prstGeom>
        </p:spPr>
        <p:txBody>
          <a:bodyPr wrap="square">
            <a:spAutoFit/>
          </a:bodyPr>
          <a:lstStyle/>
          <a:p>
            <a:r>
              <a:rPr lang="en-US" dirty="0" err="1"/>
              <a:t>Baltz's</a:t>
            </a:r>
            <a:r>
              <a:rPr lang="en-US" dirty="0"/>
              <a:t> photo series document the side effects of industrial civilization on the landscape, focusing on places that lie outside the bounds of canonical reception: urban wastelands, abandoned industrial sites, warehouses. His photographs uncover the correspondences between spatial forms that occur in the everyday world and advanced forms found in art. </a:t>
            </a:r>
            <a:r>
              <a:rPr lang="en-US" dirty="0" err="1"/>
              <a:t>Baltz's</a:t>
            </a:r>
            <a:r>
              <a:rPr lang="en-US" dirty="0"/>
              <a:t> strategies imply a reflexive knowledge of the history of photography in that they deploy the photographer as a teacher of seeing who makes things visible through reductive gestures</a:t>
            </a:r>
            <a:endParaRPr lang="en-GB" dirty="0"/>
          </a:p>
        </p:txBody>
      </p:sp>
      <p:pic>
        <p:nvPicPr>
          <p:cNvPr id="7170" name="Picture 2" descr="Image result for lewis baltz">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4462" y="2162460"/>
            <a:ext cx="6330415" cy="406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928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023" y="620688"/>
            <a:ext cx="8895067" cy="477346"/>
          </a:xfrm>
        </p:spPr>
        <p:txBody>
          <a:bodyPr>
            <a:normAutofit fontScale="90000"/>
          </a:bodyPr>
          <a:lstStyle/>
          <a:p>
            <a:r>
              <a:rPr lang="en-GB" sz="2400" dirty="0"/>
              <a:t>Andreas </a:t>
            </a:r>
            <a:r>
              <a:rPr lang="en-GB" sz="2400" dirty="0" err="1"/>
              <a:t>Gursky</a:t>
            </a:r>
            <a:r>
              <a:rPr lang="en-GB" sz="3200" dirty="0"/>
              <a:t/>
            </a:r>
            <a:br>
              <a:rPr lang="en-GB" sz="3200" dirty="0"/>
            </a:br>
            <a:endParaRPr lang="en-GB" dirty="0"/>
          </a:p>
        </p:txBody>
      </p:sp>
      <p:sp>
        <p:nvSpPr>
          <p:cNvPr id="3" name="Rectangle 2"/>
          <p:cNvSpPr/>
          <p:nvPr/>
        </p:nvSpPr>
        <p:spPr>
          <a:xfrm>
            <a:off x="138023" y="620688"/>
            <a:ext cx="10062433" cy="1477328"/>
          </a:xfrm>
          <a:prstGeom prst="rect">
            <a:avLst/>
          </a:prstGeom>
        </p:spPr>
        <p:txBody>
          <a:bodyPr wrap="square">
            <a:spAutoFit/>
          </a:bodyPr>
          <a:lstStyle/>
          <a:p>
            <a:r>
              <a:rPr lang="en-US" dirty="0"/>
              <a:t>In his </a:t>
            </a:r>
            <a:r>
              <a:rPr lang="en-US" dirty="0">
                <a:hlinkClick r:id="rId2"/>
              </a:rPr>
              <a:t>large-scale photographs</a:t>
            </a:r>
            <a:r>
              <a:rPr lang="en-US" dirty="0"/>
              <a:t>, Andreas </a:t>
            </a:r>
            <a:r>
              <a:rPr lang="en-US" dirty="0" err="1"/>
              <a:t>Gursky</a:t>
            </a:r>
            <a:r>
              <a:rPr lang="en-US" dirty="0"/>
              <a:t> captures the modern world, and its landscapes, people, architecture, and industries, in detail. Shot from an elevated perspective and produced on an epic scale, </a:t>
            </a:r>
            <a:r>
              <a:rPr lang="en-US" dirty="0" err="1"/>
              <a:t>Gursky’s</a:t>
            </a:r>
            <a:r>
              <a:rPr lang="en-US" dirty="0"/>
              <a:t> images show the individual or granular—supermarket products, soccer players, windows on a building, or islands in the sea—subsumed by the masses or the environment. </a:t>
            </a:r>
            <a:endParaRPr lang="en-GB" dirty="0"/>
          </a:p>
        </p:txBody>
      </p:sp>
      <p:pic>
        <p:nvPicPr>
          <p:cNvPr id="8196" name="Picture 4" descr="Image result for Andreas Gursky">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62716" y="2675978"/>
            <a:ext cx="5740748" cy="2873121"/>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Image result for Andreas Gursky">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0268" y="2503507"/>
            <a:ext cx="5639984" cy="3045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1716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 result for Andreas Gursk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538" y="325541"/>
            <a:ext cx="3312368" cy="5155437"/>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Andreas Gursky">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92177" y="1484783"/>
            <a:ext cx="5129089" cy="2836951"/>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Image result for Andreas Gursky">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14" y="2165230"/>
            <a:ext cx="2883818" cy="4278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6800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176" y="-123001"/>
            <a:ext cx="7467600" cy="1143000"/>
          </a:xfrm>
        </p:spPr>
        <p:txBody>
          <a:bodyPr>
            <a:normAutofit/>
          </a:bodyPr>
          <a:lstStyle/>
          <a:p>
            <a:r>
              <a:rPr lang="en-GB" sz="2400" dirty="0"/>
              <a:t>Markus Brunetti</a:t>
            </a:r>
          </a:p>
        </p:txBody>
      </p:sp>
      <p:pic>
        <p:nvPicPr>
          <p:cNvPr id="10242" name="Picture 2" descr="Image result for Markus Brunetti">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688" y="2097173"/>
            <a:ext cx="5424691" cy="4519287"/>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Image result for Markus Brunetti">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69551" y="2252004"/>
            <a:ext cx="5114031" cy="420055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24287" y="799007"/>
            <a:ext cx="9256089" cy="1200329"/>
          </a:xfrm>
          <a:prstGeom prst="rect">
            <a:avLst/>
          </a:prstGeom>
        </p:spPr>
        <p:txBody>
          <a:bodyPr wrap="square">
            <a:spAutoFit/>
          </a:bodyPr>
          <a:lstStyle/>
          <a:p>
            <a:r>
              <a:rPr lang="en-US" dirty="0"/>
              <a:t>Over the last ten years, German artist Markus Brunetti has traveled Europe, capturing stunningly detailed images of churches, cathedrals, and cloisters across the continent and the British Isles. The resulting series is currently on display at Yossi Milo Gallery in New York in the exhibition “Facades,” the artist’s first solo show in the U.S.</a:t>
            </a:r>
            <a:endParaRPr lang="en-GB" dirty="0"/>
          </a:p>
        </p:txBody>
      </p:sp>
    </p:spTree>
    <p:extLst>
      <p:ext uri="{BB962C8B-B14F-4D97-AF65-F5344CB8AC3E}">
        <p14:creationId xmlns:p14="http://schemas.microsoft.com/office/powerpoint/2010/main" val="2945332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 result for Bernd and Hilla Becher photograph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6955" y="224150"/>
            <a:ext cx="4385543" cy="296462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Image result for Bernd and Hilla Becher photograph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4182" y="3524361"/>
            <a:ext cx="4086225" cy="3228975"/>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Image result for Bernd and Hilla Becher photograph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68226" y="3524361"/>
            <a:ext cx="2520280" cy="3252736"/>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Image result for Bernd and Hilla Becher photograph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4539" y="3297994"/>
            <a:ext cx="2628292" cy="345534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12651" y="710682"/>
            <a:ext cx="5645888" cy="1754326"/>
          </a:xfrm>
          <a:prstGeom prst="rect">
            <a:avLst/>
          </a:prstGeom>
        </p:spPr>
        <p:txBody>
          <a:bodyPr wrap="square">
            <a:spAutoFit/>
          </a:bodyPr>
          <a:lstStyle/>
          <a:p>
            <a:r>
              <a:rPr lang="en-US" dirty="0"/>
              <a:t>The German artists </a:t>
            </a:r>
            <a:r>
              <a:rPr lang="en-US" dirty="0">
                <a:solidFill>
                  <a:schemeClr val="accent4">
                    <a:lumMod val="75000"/>
                  </a:schemeClr>
                </a:solidFill>
              </a:rPr>
              <a:t>Bernd (1931 - 2007) and </a:t>
            </a:r>
            <a:r>
              <a:rPr lang="en-US" dirty="0" err="1">
                <a:solidFill>
                  <a:schemeClr val="accent4">
                    <a:lumMod val="75000"/>
                  </a:schemeClr>
                </a:solidFill>
              </a:rPr>
              <a:t>Hilla</a:t>
            </a:r>
            <a:r>
              <a:rPr lang="en-US" dirty="0">
                <a:solidFill>
                  <a:schemeClr val="accent4">
                    <a:lumMod val="75000"/>
                  </a:schemeClr>
                </a:solidFill>
              </a:rPr>
              <a:t> Becher </a:t>
            </a:r>
            <a:r>
              <a:rPr lang="en-US" dirty="0"/>
              <a:t>(1934 -) who began working together in 1959 and married in 1961, are best known for their ‘typologies’ - grids of black and white photographs with variant examples of a single type of industrial structure.</a:t>
            </a:r>
            <a:endParaRPr lang="en-GB" dirty="0"/>
          </a:p>
        </p:txBody>
      </p:sp>
    </p:spTree>
    <p:extLst>
      <p:ext uri="{BB962C8B-B14F-4D97-AF65-F5344CB8AC3E}">
        <p14:creationId xmlns:p14="http://schemas.microsoft.com/office/powerpoint/2010/main" val="24174097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65813" y="188640"/>
            <a:ext cx="11440633" cy="2664296"/>
          </a:xfrm>
        </p:spPr>
        <p:txBody>
          <a:bodyPr>
            <a:normAutofit/>
          </a:bodyPr>
          <a:lstStyle/>
          <a:p>
            <a:pPr marL="0" indent="0">
              <a:buNone/>
            </a:pPr>
            <a:r>
              <a:rPr lang="en-GB" sz="1600" dirty="0">
                <a:solidFill>
                  <a:srgbClr val="E55DD5"/>
                </a:solidFill>
              </a:rPr>
              <a:t>Gerhard Richter- </a:t>
            </a:r>
            <a:r>
              <a:rPr lang="en-GB" sz="1600" dirty="0"/>
              <a:t>overpainted photographs </a:t>
            </a:r>
            <a:endParaRPr lang="en-GB" sz="1600" dirty="0">
              <a:solidFill>
                <a:srgbClr val="E55DD5"/>
              </a:solidFill>
            </a:endParaRPr>
          </a:p>
          <a:p>
            <a:pPr marL="0" indent="0">
              <a:buNone/>
            </a:pPr>
            <a:r>
              <a:rPr lang="en-GB" sz="1600" dirty="0"/>
              <a:t>Fragmentation</a:t>
            </a:r>
          </a:p>
          <a:p>
            <a:pPr marL="0" indent="0">
              <a:buNone/>
            </a:pPr>
            <a:r>
              <a:rPr lang="en-GB" sz="1600" dirty="0"/>
              <a:t>Small format</a:t>
            </a:r>
          </a:p>
          <a:p>
            <a:pPr marL="0" indent="0">
              <a:buNone/>
            </a:pPr>
            <a:r>
              <a:rPr lang="en-GB" sz="1600" dirty="0"/>
              <a:t/>
            </a:r>
            <a:br>
              <a:rPr lang="en-GB" sz="1600" dirty="0"/>
            </a:br>
            <a:r>
              <a:rPr lang="en-GB" sz="1600" dirty="0"/>
              <a:t>Working with his own photographs printed as 10 x 15 cm quick prints as anyone would get from a commercially developed roll of film, he uses left over paint from a day's work scraped from canvasses and applies it to the photographs via pallete knives and doctor's blades. The application is done in an instant, the works are completed with spontaneity and with irreversible gestures. Those judged unsuccessful are immediately destroyed. This exercise, for lack of a better term, has produced over one thousand images from which 400 are reproduced. </a:t>
            </a:r>
          </a:p>
        </p:txBody>
      </p:sp>
      <p:pic>
        <p:nvPicPr>
          <p:cNvPr id="14338" name="Picture 2" descr="http://imageobjecttext.files.wordpress.com/2012/09/richter-untitled-4-3-03-2003.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481" y="2852936"/>
            <a:ext cx="5653277" cy="365075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ttp://i.telegraph.co.uk/multimedia/archive/01131/arts-graphics-2008_1131878a.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2265" y="2852935"/>
            <a:ext cx="5251573" cy="3728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1423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41.media.tumblr.com/tumblr_kxl8pfwNaH1qzp1n5o1_500.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308" y="223397"/>
            <a:ext cx="4286250" cy="428625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http://www.todayandtomorrow.net/wp-content/uploads/2010/03/Gerhard-Richter_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7082" y="126912"/>
            <a:ext cx="4176464" cy="280606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31504" y="6390620"/>
            <a:ext cx="8424936" cy="369332"/>
          </a:xfrm>
          <a:prstGeom prst="rect">
            <a:avLst/>
          </a:prstGeom>
        </p:spPr>
        <p:txBody>
          <a:bodyPr wrap="square">
            <a:spAutoFit/>
          </a:bodyPr>
          <a:lstStyle/>
          <a:p>
            <a:r>
              <a:rPr lang="en-GB" dirty="0"/>
              <a:t>https://www.gerhard-richter.com/en/art/overpainted-photographs</a:t>
            </a:r>
          </a:p>
        </p:txBody>
      </p:sp>
      <p:pic>
        <p:nvPicPr>
          <p:cNvPr id="15366" name="Picture 6" descr="http://www.todayandtomorrow.net/wp-content/uploads/2010/03/Gerhard-Richter_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5314" y="3008763"/>
            <a:ext cx="4920659" cy="3306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9162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9483" y="252436"/>
            <a:ext cx="5739534" cy="4824536"/>
          </a:xfrm>
          <a:prstGeom prst="rect">
            <a:avLst/>
          </a:prstGeom>
        </p:spPr>
      </p:pic>
      <p:pic>
        <p:nvPicPr>
          <p:cNvPr id="1031" name="Picture 7" descr="Image result for Richard Billingham- The Black Country&quot;">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7729" y="4797152"/>
            <a:ext cx="6845831" cy="19442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1548" y="252436"/>
            <a:ext cx="5489476" cy="4425890"/>
          </a:xfrm>
          <a:prstGeom prst="rect">
            <a:avLst/>
          </a:prstGeom>
        </p:spPr>
      </p:pic>
    </p:spTree>
    <p:extLst>
      <p:ext uri="{BB962C8B-B14F-4D97-AF65-F5344CB8AC3E}">
        <p14:creationId xmlns:p14="http://schemas.microsoft.com/office/powerpoint/2010/main" val="470323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5181" y="45934"/>
            <a:ext cx="5254847" cy="954107"/>
          </a:xfrm>
          <a:prstGeom prst="rect">
            <a:avLst/>
          </a:prstGeom>
        </p:spPr>
        <p:txBody>
          <a:bodyPr wrap="square">
            <a:spAutoFit/>
          </a:bodyPr>
          <a:lstStyle/>
          <a:p>
            <a:r>
              <a:rPr lang="en-GB" sz="1400" dirty="0"/>
              <a:t>William </a:t>
            </a:r>
            <a:r>
              <a:rPr lang="en-GB" sz="1400" dirty="0" err="1"/>
              <a:t>Christenberry</a:t>
            </a:r>
            <a:r>
              <a:rPr lang="en-GB" sz="1400" dirty="0"/>
              <a:t>, was a pioneer of American colour photography. His richly hued images of the vernacular architecture of the deep south – wooden churches, shacks and dilapidated houses.</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5181" y="1094409"/>
            <a:ext cx="2365307" cy="165792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39647" y="279090"/>
            <a:ext cx="2152353" cy="1441901"/>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28116" y="202250"/>
            <a:ext cx="2447743" cy="1942653"/>
          </a:xfrm>
          <a:prstGeom prst="rect">
            <a:avLst/>
          </a:prstGeom>
        </p:spPr>
      </p:pic>
      <p:sp>
        <p:nvSpPr>
          <p:cNvPr id="11" name="Rectangle 10"/>
          <p:cNvSpPr/>
          <p:nvPr/>
        </p:nvSpPr>
        <p:spPr>
          <a:xfrm>
            <a:off x="255181" y="3164776"/>
            <a:ext cx="4968645" cy="830997"/>
          </a:xfrm>
          <a:prstGeom prst="rect">
            <a:avLst/>
          </a:prstGeom>
        </p:spPr>
        <p:txBody>
          <a:bodyPr wrap="square">
            <a:spAutoFit/>
          </a:bodyPr>
          <a:lstStyle/>
          <a:p>
            <a:r>
              <a:rPr lang="en-GB" sz="1200" dirty="0">
                <a:solidFill>
                  <a:srgbClr val="000000"/>
                </a:solidFill>
              </a:rPr>
              <a:t>Jane Wilson and Louise Wilson are British artists who work together as a sibling duo. Jane and Louise Wilson's art work is based in video, film and photography. They are YBA artists who were nominated for the Turner Prize in 1999.</a:t>
            </a:r>
            <a:endParaRPr lang="en-GB" sz="1200" dirty="0"/>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40396" y="4509120"/>
            <a:ext cx="2755348" cy="2186186"/>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54378" y="4785633"/>
            <a:ext cx="1511300" cy="1905000"/>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18732" y="2302813"/>
            <a:ext cx="2078475" cy="2482820"/>
          </a:xfrm>
          <a:prstGeom prst="rect">
            <a:avLst/>
          </a:prstGeom>
        </p:spPr>
      </p:pic>
      <p:sp>
        <p:nvSpPr>
          <p:cNvPr id="15" name="Rectangle 14"/>
          <p:cNvSpPr/>
          <p:nvPr/>
        </p:nvSpPr>
        <p:spPr>
          <a:xfrm>
            <a:off x="9176454" y="2144904"/>
            <a:ext cx="2286000" cy="430887"/>
          </a:xfrm>
          <a:prstGeom prst="rect">
            <a:avLst/>
          </a:prstGeom>
        </p:spPr>
        <p:txBody>
          <a:bodyPr wrap="square">
            <a:spAutoFit/>
          </a:bodyPr>
          <a:lstStyle/>
          <a:p>
            <a:r>
              <a:rPr lang="en-GB" sz="1100" dirty="0">
                <a:solidFill>
                  <a:srgbClr val="000000"/>
                </a:solidFill>
              </a:rPr>
              <a:t>Patrick </a:t>
            </a:r>
            <a:r>
              <a:rPr lang="en-GB" sz="1100" dirty="0" err="1">
                <a:solidFill>
                  <a:srgbClr val="000000"/>
                </a:solidFill>
              </a:rPr>
              <a:t>Keiller</a:t>
            </a:r>
            <a:r>
              <a:rPr lang="en-GB" sz="1100" dirty="0">
                <a:solidFill>
                  <a:srgbClr val="000000"/>
                </a:solidFill>
              </a:rPr>
              <a:t> is a British film-maker, writer and lecturer</a:t>
            </a:r>
            <a:endParaRPr lang="en-GB" sz="1100" dirty="0"/>
          </a:p>
        </p:txBody>
      </p:sp>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342507" y="2901734"/>
            <a:ext cx="2666116" cy="1692772"/>
          </a:xfrm>
          <a:prstGeom prst="rect">
            <a:avLst/>
          </a:prstGeom>
        </p:spPr>
      </p:pic>
      <p:pic>
        <p:nvPicPr>
          <p:cNvPr id="17" name="Picture 1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392145" y="4699462"/>
            <a:ext cx="3153701" cy="1773957"/>
          </a:xfrm>
          <a:prstGeom prst="rect">
            <a:avLst/>
          </a:prstGeom>
        </p:spPr>
      </p:pic>
    </p:spTree>
    <p:extLst>
      <p:ext uri="{BB962C8B-B14F-4D97-AF65-F5344CB8AC3E}">
        <p14:creationId xmlns:p14="http://schemas.microsoft.com/office/powerpoint/2010/main" val="3340221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693" y="260648"/>
            <a:ext cx="9153157" cy="418058"/>
          </a:xfrm>
        </p:spPr>
        <p:txBody>
          <a:bodyPr>
            <a:normAutofit fontScale="90000"/>
          </a:bodyPr>
          <a:lstStyle/>
          <a:p>
            <a:r>
              <a:rPr lang="en-GB" dirty="0" smtClean="0"/>
              <a:t>Martin Parr </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652" y="833873"/>
            <a:ext cx="4353619" cy="2901252"/>
          </a:xfrm>
          <a:prstGeom prst="rect">
            <a:avLst/>
          </a:prstGeom>
        </p:spPr>
      </p:pic>
      <p:sp>
        <p:nvSpPr>
          <p:cNvPr id="5" name="Title 1"/>
          <p:cNvSpPr txBox="1">
            <a:spLocks/>
          </p:cNvSpPr>
          <p:nvPr/>
        </p:nvSpPr>
        <p:spPr>
          <a:xfrm>
            <a:off x="1703512" y="3735125"/>
            <a:ext cx="7467600" cy="418058"/>
          </a:xfrm>
          <a:prstGeom prst="rect">
            <a:avLst/>
          </a:prstGeom>
        </p:spPr>
        <p:txBody>
          <a:bodyPr vert="horz" anchor="b">
            <a:normAutofit fontScale="82500" lnSpcReduction="20000"/>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r>
              <a:rPr lang="en-GB" dirty="0"/>
              <a:t>Frank Gross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9643" y="872850"/>
            <a:ext cx="3980322" cy="3280333"/>
          </a:xfrm>
          <a:prstGeom prst="rect">
            <a:avLst/>
          </a:prstGeom>
        </p:spPr>
      </p:pic>
      <p:sp>
        <p:nvSpPr>
          <p:cNvPr id="7" name="Rectangle 6"/>
          <p:cNvSpPr/>
          <p:nvPr/>
        </p:nvSpPr>
        <p:spPr>
          <a:xfrm>
            <a:off x="3402419" y="66503"/>
            <a:ext cx="5484151" cy="738664"/>
          </a:xfrm>
          <a:prstGeom prst="rect">
            <a:avLst/>
          </a:prstGeom>
        </p:spPr>
        <p:txBody>
          <a:bodyPr wrap="square">
            <a:spAutoFit/>
          </a:bodyPr>
          <a:lstStyle/>
          <a:p>
            <a:r>
              <a:rPr lang="en-GB" sz="1400" b="1" dirty="0"/>
              <a:t>Martin Parr on documentary photography </a:t>
            </a:r>
          </a:p>
          <a:p>
            <a:r>
              <a:rPr lang="en-GB" sz="1400" dirty="0"/>
              <a:t>Parr uses bright colours and exaggerated close-ups to explore the excesses of contemporary capitalism</a:t>
            </a: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1331" y="4153183"/>
            <a:ext cx="4023179" cy="2683460"/>
          </a:xfrm>
          <a:prstGeom prst="rect">
            <a:avLst/>
          </a:prstGeom>
        </p:spPr>
      </p:pic>
      <p:sp>
        <p:nvSpPr>
          <p:cNvPr id="9" name="Rectangle 8"/>
          <p:cNvSpPr/>
          <p:nvPr/>
        </p:nvSpPr>
        <p:spPr>
          <a:xfrm>
            <a:off x="4672271" y="5957197"/>
            <a:ext cx="4572000" cy="707886"/>
          </a:xfrm>
          <a:prstGeom prst="rect">
            <a:avLst/>
          </a:prstGeom>
        </p:spPr>
        <p:txBody>
          <a:bodyPr>
            <a:spAutoFit/>
          </a:bodyPr>
          <a:lstStyle/>
          <a:p>
            <a:r>
              <a:rPr lang="en-GB" sz="1600" b="1" dirty="0">
                <a:solidFill>
                  <a:srgbClr val="FF0000"/>
                </a:solidFill>
              </a:rPr>
              <a:t>Hélène </a:t>
            </a:r>
            <a:r>
              <a:rPr lang="en-GB" sz="1600" b="1" dirty="0" err="1">
                <a:solidFill>
                  <a:srgbClr val="FF0000"/>
                </a:solidFill>
              </a:rPr>
              <a:t>Binet</a:t>
            </a:r>
            <a:r>
              <a:rPr lang="en-GB" sz="1600" b="1" dirty="0">
                <a:solidFill>
                  <a:srgbClr val="FF0000"/>
                </a:solidFill>
              </a:rPr>
              <a:t> </a:t>
            </a:r>
            <a:r>
              <a:rPr lang="en-GB" sz="1200" dirty="0">
                <a:solidFill>
                  <a:srgbClr val="000000"/>
                </a:solidFill>
              </a:rPr>
              <a:t>is a Swiss-French architectural photographer based in London, who is also one of the leading architectural photographers in the world.</a:t>
            </a:r>
            <a:endParaRPr lang="en-GB" sz="1200" dirty="0"/>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92557" y="4167589"/>
            <a:ext cx="2190254" cy="1564467"/>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99712" y="4028994"/>
            <a:ext cx="2146907" cy="2714479"/>
          </a:xfrm>
          <a:prstGeom prst="rect">
            <a:avLst/>
          </a:prstGeom>
        </p:spPr>
      </p:pic>
    </p:spTree>
    <p:extLst>
      <p:ext uri="{BB962C8B-B14F-4D97-AF65-F5344CB8AC3E}">
        <p14:creationId xmlns:p14="http://schemas.microsoft.com/office/powerpoint/2010/main" val="37144328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3512" y="260648"/>
            <a:ext cx="7467600" cy="508918"/>
          </a:xfrm>
        </p:spPr>
        <p:txBody>
          <a:bodyPr>
            <a:normAutofit fontScale="90000"/>
          </a:bodyPr>
          <a:lstStyle/>
          <a:p>
            <a:r>
              <a:rPr lang="en-GB" sz="2400" dirty="0"/>
              <a:t>Lewis </a:t>
            </a:r>
            <a:r>
              <a:rPr lang="en-GB" sz="2400" dirty="0" err="1"/>
              <a:t>Baltz</a:t>
            </a:r>
            <a:r>
              <a:rPr lang="en-GB" sz="3200" dirty="0"/>
              <a:t/>
            </a:r>
            <a:br>
              <a:rPr lang="en-GB" sz="3200" dirty="0"/>
            </a:br>
            <a:endParaRPr lang="en-GB" dirty="0"/>
          </a:p>
        </p:txBody>
      </p:sp>
      <p:sp>
        <p:nvSpPr>
          <p:cNvPr id="3" name="Rectangle 2"/>
          <p:cNvSpPr/>
          <p:nvPr/>
        </p:nvSpPr>
        <p:spPr>
          <a:xfrm>
            <a:off x="1847528" y="404665"/>
            <a:ext cx="8064896" cy="646331"/>
          </a:xfrm>
          <a:prstGeom prst="rect">
            <a:avLst/>
          </a:prstGeom>
        </p:spPr>
        <p:txBody>
          <a:bodyPr wrap="square">
            <a:spAutoFit/>
          </a:bodyPr>
          <a:lstStyle/>
          <a:p>
            <a:r>
              <a:rPr lang="en-US" dirty="0"/>
              <a:t>Lewis </a:t>
            </a:r>
            <a:r>
              <a:rPr lang="en-US" dirty="0" err="1"/>
              <a:t>Baltz</a:t>
            </a:r>
            <a:r>
              <a:rPr lang="en-US" dirty="0"/>
              <a:t> was a </a:t>
            </a:r>
            <a:r>
              <a:rPr lang="en-US" dirty="0" err="1" smtClean="0"/>
              <a:t>visua</a:t>
            </a:r>
            <a:r>
              <a:rPr lang="en-US" dirty="0" smtClean="0"/>
              <a:t> </a:t>
            </a:r>
            <a:r>
              <a:rPr lang="en-US" dirty="0"/>
              <a:t>artist and photographer who became an important figure in the New </a:t>
            </a:r>
            <a:r>
              <a:rPr lang="en-US" dirty="0" err="1"/>
              <a:t>Topographics</a:t>
            </a:r>
            <a:r>
              <a:rPr lang="en-US" dirty="0"/>
              <a:t> movement of the late 1970s</a:t>
            </a:r>
            <a:endParaRPr lang="en-GB" dirty="0"/>
          </a:p>
        </p:txBody>
      </p:sp>
      <p:pic>
        <p:nvPicPr>
          <p:cNvPr id="6146" name="Picture 2" descr="Image result for Lewis Baltz">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8009" y="4221088"/>
            <a:ext cx="4105275" cy="23050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Lewis Baltz">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31504" y="1069484"/>
            <a:ext cx="4838970" cy="320581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Lewis Baltz">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93070" y="4437112"/>
            <a:ext cx="3386907" cy="2250232"/>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Image result for Lewis Baltz">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600057" y="1340768"/>
            <a:ext cx="3621361"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26583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6202" y="392080"/>
            <a:ext cx="10058400" cy="1609344"/>
          </a:xfrm>
        </p:spPr>
        <p:txBody>
          <a:bodyPr/>
          <a:lstStyle/>
          <a:p>
            <a:r>
              <a:rPr lang="en-GB" dirty="0"/>
              <a:t>3</a:t>
            </a:r>
            <a:r>
              <a:rPr lang="en-GB" dirty="0" smtClean="0"/>
              <a:t>. Everyday Objects</a:t>
            </a:r>
            <a:r>
              <a:rPr lang="en-GB" sz="3200" b="1" dirty="0">
                <a:latin typeface="Accord Light SF" pitchFamily="2" charset="0"/>
              </a:rPr>
              <a:t/>
            </a:r>
            <a:br>
              <a:rPr lang="en-GB" sz="3200" b="1" dirty="0">
                <a:latin typeface="Accord Light SF" pitchFamily="2" charset="0"/>
              </a:rPr>
            </a:br>
            <a:endParaRPr lang="en-GB" dirty="0"/>
          </a:p>
        </p:txBody>
      </p:sp>
      <p:sp>
        <p:nvSpPr>
          <p:cNvPr id="3" name="Content Placeholder 2"/>
          <p:cNvSpPr>
            <a:spLocks noGrp="1"/>
          </p:cNvSpPr>
          <p:nvPr>
            <p:ph sz="quarter" idx="1"/>
          </p:nvPr>
        </p:nvSpPr>
        <p:spPr>
          <a:xfrm>
            <a:off x="336202" y="1388138"/>
            <a:ext cx="7467600" cy="4873752"/>
          </a:xfrm>
        </p:spPr>
        <p:txBody>
          <a:bodyPr>
            <a:normAutofit/>
          </a:bodyPr>
          <a:lstStyle/>
          <a:p>
            <a:r>
              <a:rPr lang="en-GB" sz="1600" dirty="0"/>
              <a:t>Everyday objects can be given a new significance when brought together and photographed. Both natural and manufactured forms have inspired many photographers. Andre </a:t>
            </a:r>
            <a:r>
              <a:rPr lang="en-GB" sz="1600" dirty="0" err="1"/>
              <a:t>Kertesz</a:t>
            </a:r>
            <a:r>
              <a:rPr lang="en-GB" sz="1600" dirty="0"/>
              <a:t> has used strong shadows to emphasise space, Peter </a:t>
            </a:r>
            <a:r>
              <a:rPr lang="en-GB" sz="1600" dirty="0" err="1"/>
              <a:t>Keetman</a:t>
            </a:r>
            <a:r>
              <a:rPr lang="en-GB" sz="1600" dirty="0"/>
              <a:t> explored detail and structure, and Irving Penn experimented with found objects. </a:t>
            </a:r>
            <a:r>
              <a:rPr lang="en-GB" sz="1600" dirty="0" err="1"/>
              <a:t>Respend</a:t>
            </a:r>
            <a:r>
              <a:rPr lang="en-GB" sz="1600" dirty="0"/>
              <a:t> in your own way, making reference to appropriate work by others. </a:t>
            </a:r>
          </a:p>
          <a:p>
            <a:endParaRPr lang="en-GB" sz="1600" dirty="0"/>
          </a:p>
          <a:p>
            <a:r>
              <a:rPr lang="en-GB" sz="1600" dirty="0"/>
              <a:t>Andre </a:t>
            </a:r>
            <a:r>
              <a:rPr lang="en-GB" sz="1600" dirty="0" err="1"/>
              <a:t>Kertesz</a:t>
            </a:r>
            <a:r>
              <a:rPr lang="en-GB" sz="1600" dirty="0"/>
              <a:t> </a:t>
            </a:r>
          </a:p>
          <a:p>
            <a:r>
              <a:rPr lang="en-GB" sz="1600" dirty="0"/>
              <a:t>Peter </a:t>
            </a:r>
            <a:r>
              <a:rPr lang="en-GB" sz="1600" dirty="0" err="1"/>
              <a:t>Keetman</a:t>
            </a:r>
            <a:r>
              <a:rPr lang="en-GB" sz="1600" dirty="0"/>
              <a:t> </a:t>
            </a:r>
          </a:p>
          <a:p>
            <a:r>
              <a:rPr lang="en-GB" sz="1600" dirty="0"/>
              <a:t>Irving Penn</a:t>
            </a:r>
          </a:p>
        </p:txBody>
      </p:sp>
    </p:spTree>
    <p:extLst>
      <p:ext uri="{BB962C8B-B14F-4D97-AF65-F5344CB8AC3E}">
        <p14:creationId xmlns:p14="http://schemas.microsoft.com/office/powerpoint/2010/main" val="35201564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768" y="582982"/>
            <a:ext cx="7467600" cy="562074"/>
          </a:xfrm>
        </p:spPr>
        <p:txBody>
          <a:bodyPr>
            <a:noAutofit/>
          </a:bodyPr>
          <a:lstStyle/>
          <a:p>
            <a:r>
              <a:rPr lang="en-GB" sz="4000" dirty="0"/>
              <a:t>Andre </a:t>
            </a:r>
            <a:r>
              <a:rPr lang="en-GB" sz="4000" dirty="0" err="1"/>
              <a:t>Kertesz</a:t>
            </a:r>
            <a:r>
              <a:rPr lang="en-GB" sz="4000" dirty="0"/>
              <a:t> </a:t>
            </a:r>
            <a:br>
              <a:rPr lang="en-GB" sz="4000" dirty="0"/>
            </a:br>
            <a:endParaRPr lang="en-GB" sz="4000" dirty="0"/>
          </a:p>
        </p:txBody>
      </p:sp>
      <p:pic>
        <p:nvPicPr>
          <p:cNvPr id="15362" name="Picture 2" descr="Image result for Andre Kertesz">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768" y="1145056"/>
            <a:ext cx="4800600" cy="3848101"/>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Image result for andre kertesz shadow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47103" y="3098871"/>
            <a:ext cx="4857055" cy="3642791"/>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Image result for andre kertesz shadows">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41857" y="335204"/>
            <a:ext cx="2680139" cy="3573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8848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489" y="274638"/>
            <a:ext cx="9289311" cy="778098"/>
          </a:xfrm>
        </p:spPr>
        <p:txBody>
          <a:bodyPr>
            <a:normAutofit fontScale="90000"/>
          </a:bodyPr>
          <a:lstStyle/>
          <a:p>
            <a:r>
              <a:rPr lang="en-GB" sz="2800" dirty="0"/>
              <a:t>Peter </a:t>
            </a:r>
            <a:r>
              <a:rPr lang="en-GB" sz="2800" dirty="0" err="1"/>
              <a:t>Keetman</a:t>
            </a:r>
            <a:r>
              <a:rPr lang="en-GB" sz="2800" dirty="0"/>
              <a:t> </a:t>
            </a:r>
            <a:br>
              <a:rPr lang="en-GB" sz="2800" dirty="0"/>
            </a:br>
            <a:endParaRPr lang="en-GB" sz="2800" dirty="0"/>
          </a:p>
        </p:txBody>
      </p:sp>
      <p:pic>
        <p:nvPicPr>
          <p:cNvPr id="16386" name="Picture 2" descr="Image result for Peter Keetm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489" y="3010259"/>
            <a:ext cx="2831883" cy="328498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9489" y="980729"/>
            <a:ext cx="4735948" cy="1323439"/>
          </a:xfrm>
          <a:prstGeom prst="rect">
            <a:avLst/>
          </a:prstGeom>
        </p:spPr>
        <p:txBody>
          <a:bodyPr wrap="square">
            <a:spAutoFit/>
          </a:bodyPr>
          <a:lstStyle/>
          <a:p>
            <a:r>
              <a:rPr lang="en-US" sz="1600" dirty="0"/>
              <a:t>No blog about Volkswagens and photography would be complete without a look at the work of Peter </a:t>
            </a:r>
            <a:r>
              <a:rPr lang="en-US" sz="1600" dirty="0" err="1"/>
              <a:t>Keetman</a:t>
            </a:r>
            <a:r>
              <a:rPr lang="en-US" sz="1600" dirty="0"/>
              <a:t> who spent a week in 1953 documenting the </a:t>
            </a:r>
            <a:r>
              <a:rPr lang="en-US" sz="1600" dirty="0" err="1"/>
              <a:t>Volkswagenwerk</a:t>
            </a:r>
            <a:r>
              <a:rPr lang="en-US" sz="1600" dirty="0"/>
              <a:t> in Wolfsburg, Germany</a:t>
            </a:r>
            <a:endParaRPr lang="en-GB" sz="1600" dirty="0"/>
          </a:p>
        </p:txBody>
      </p:sp>
      <p:pic>
        <p:nvPicPr>
          <p:cNvPr id="16390" name="Picture 6" descr="https://bandwagen.files.wordpress.com/2012/09/pkeetman3.jpg?w=830">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25032" y="3181025"/>
            <a:ext cx="6382223" cy="3114218"/>
          </a:xfrm>
          <a:prstGeom prst="rect">
            <a:avLst/>
          </a:prstGeom>
          <a:noFill/>
          <a:extLst>
            <a:ext uri="{909E8E84-426E-40DD-AFC4-6F175D3DCCD1}">
              <a14:hiddenFill xmlns:a14="http://schemas.microsoft.com/office/drawing/2010/main">
                <a:solidFill>
                  <a:srgbClr val="FFFFFF"/>
                </a:solidFill>
              </a14:hiddenFill>
            </a:ext>
          </a:extLst>
        </p:spPr>
      </p:pic>
      <p:pic>
        <p:nvPicPr>
          <p:cNvPr id="16392" name="Picture 8" descr="https://bandwagen.files.wordpress.com/2012/09/pkeetman4.jpg?w=1400&amp;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7894" y="188640"/>
            <a:ext cx="5312590"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45145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048" y="135444"/>
            <a:ext cx="10058400" cy="1609344"/>
          </a:xfrm>
        </p:spPr>
        <p:txBody>
          <a:bodyPr/>
          <a:lstStyle/>
          <a:p>
            <a:r>
              <a:rPr lang="en-GB" sz="3200" dirty="0"/>
              <a:t>Irving Penn</a:t>
            </a:r>
            <a:br>
              <a:rPr lang="en-GB" sz="3200" dirty="0"/>
            </a:br>
            <a:endParaRPr lang="en-GB" dirty="0"/>
          </a:p>
        </p:txBody>
      </p:sp>
      <p:pic>
        <p:nvPicPr>
          <p:cNvPr id="17412" name="Picture 4" descr="Image result for irving penn cigarette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0397" y="2207366"/>
            <a:ext cx="3313525" cy="4407969"/>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Image result for irving penn cigarette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0183" y="2207367"/>
            <a:ext cx="3770387" cy="440796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18977" y="947716"/>
            <a:ext cx="9809471" cy="830997"/>
          </a:xfrm>
          <a:prstGeom prst="rect">
            <a:avLst/>
          </a:prstGeom>
        </p:spPr>
        <p:txBody>
          <a:bodyPr wrap="square">
            <a:spAutoFit/>
          </a:bodyPr>
          <a:lstStyle/>
          <a:p>
            <a:r>
              <a:rPr lang="en-US" sz="1600" dirty="0"/>
              <a:t>Although best known for his fashion photography, Irving Penn also created modernist still life works of metal and found objects. While these works certainly have an affinity with European still life masters, Penn's unique ability as a photographer marks these experimental and witty images apart. </a:t>
            </a:r>
            <a:endParaRPr lang="en-GB" sz="1600" dirty="0"/>
          </a:p>
        </p:txBody>
      </p:sp>
    </p:spTree>
    <p:extLst>
      <p:ext uri="{BB962C8B-B14F-4D97-AF65-F5344CB8AC3E}">
        <p14:creationId xmlns:p14="http://schemas.microsoft.com/office/powerpoint/2010/main" val="29964713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814" y="681817"/>
            <a:ext cx="8988017" cy="436910"/>
          </a:xfrm>
        </p:spPr>
        <p:txBody>
          <a:bodyPr>
            <a:noAutofit/>
          </a:bodyPr>
          <a:lstStyle/>
          <a:p>
            <a:r>
              <a:rPr lang="en-GB" sz="3200" dirty="0"/>
              <a:t>5. Sensory Experience </a:t>
            </a:r>
          </a:p>
        </p:txBody>
      </p:sp>
      <p:sp>
        <p:nvSpPr>
          <p:cNvPr id="3" name="TextBox 2"/>
          <p:cNvSpPr txBox="1"/>
          <p:nvPr/>
        </p:nvSpPr>
        <p:spPr>
          <a:xfrm>
            <a:off x="1981023" y="1340768"/>
            <a:ext cx="7272808" cy="923330"/>
          </a:xfrm>
          <a:prstGeom prst="rect">
            <a:avLst/>
          </a:prstGeom>
          <a:noFill/>
        </p:spPr>
        <p:txBody>
          <a:bodyPr wrap="square" rtlCol="0">
            <a:spAutoFit/>
          </a:bodyPr>
          <a:lstStyle/>
          <a:p>
            <a:r>
              <a:rPr lang="en-GB" dirty="0" err="1"/>
              <a:t>Ashvini</a:t>
            </a:r>
            <a:r>
              <a:rPr lang="en-GB" dirty="0"/>
              <a:t> Ray</a:t>
            </a:r>
          </a:p>
          <a:p>
            <a:r>
              <a:rPr lang="en-GB" dirty="0"/>
              <a:t>Joel </a:t>
            </a:r>
            <a:r>
              <a:rPr lang="en-GB" dirty="0" err="1"/>
              <a:t>Meyerowitz</a:t>
            </a:r>
            <a:endParaRPr lang="en-GB" dirty="0"/>
          </a:p>
          <a:p>
            <a:r>
              <a:rPr lang="en-GB" dirty="0"/>
              <a:t>Robert Adams</a:t>
            </a:r>
          </a:p>
        </p:txBody>
      </p:sp>
    </p:spTree>
    <p:extLst>
      <p:ext uri="{BB962C8B-B14F-4D97-AF65-F5344CB8AC3E}">
        <p14:creationId xmlns:p14="http://schemas.microsoft.com/office/powerpoint/2010/main" val="2596002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2833" y="6199523"/>
            <a:ext cx="4572000" cy="523220"/>
          </a:xfrm>
          <a:prstGeom prst="rect">
            <a:avLst/>
          </a:prstGeom>
        </p:spPr>
        <p:txBody>
          <a:bodyPr>
            <a:spAutoFit/>
          </a:bodyPr>
          <a:lstStyle/>
          <a:p>
            <a:r>
              <a:rPr lang="en-US" sz="1400" b="1" dirty="0"/>
              <a:t>A segregation that was never black and white: Gordon </a:t>
            </a:r>
            <a:r>
              <a:rPr lang="en-US" sz="1400" b="1" dirty="0" err="1"/>
              <a:t>Parks’s</a:t>
            </a:r>
            <a:r>
              <a:rPr lang="en-US" sz="1400" b="1" dirty="0"/>
              <a:t> photographs of 50s Alabama</a:t>
            </a:r>
            <a:endParaRPr lang="en-GB" sz="1400" dirty="0"/>
          </a:p>
        </p:txBody>
      </p:sp>
      <p:sp>
        <p:nvSpPr>
          <p:cNvPr id="6" name="AutoShape 2" descr="Steven W Thrasher"/>
          <p:cNvSpPr>
            <a:spLocks noChangeAspect="1" noChangeArrowheads="1"/>
          </p:cNvSpPr>
          <p:nvPr/>
        </p:nvSpPr>
        <p:spPr bwMode="auto">
          <a:xfrm>
            <a:off x="1374775" y="2318732"/>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140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8094" y="177356"/>
            <a:ext cx="2224908" cy="2224908"/>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0116" y="155967"/>
            <a:ext cx="1763688" cy="1322766"/>
          </a:xfrm>
          <a:prstGeom prst="rect">
            <a:avLst/>
          </a:prstGeom>
        </p:spPr>
      </p:pic>
      <p:sp>
        <p:nvSpPr>
          <p:cNvPr id="10" name="Rectangle 9"/>
          <p:cNvSpPr/>
          <p:nvPr/>
        </p:nvSpPr>
        <p:spPr>
          <a:xfrm>
            <a:off x="2727676" y="1616297"/>
            <a:ext cx="1422377" cy="369332"/>
          </a:xfrm>
          <a:prstGeom prst="rect">
            <a:avLst/>
          </a:prstGeom>
        </p:spPr>
        <p:txBody>
          <a:bodyPr wrap="none">
            <a:spAutoFit/>
          </a:bodyPr>
          <a:lstStyle/>
          <a:p>
            <a:r>
              <a:rPr lang="en-GB" dirty="0" err="1"/>
              <a:t>Ashvini</a:t>
            </a:r>
            <a:r>
              <a:rPr lang="en-GB" dirty="0"/>
              <a:t> Ray</a:t>
            </a:r>
          </a:p>
        </p:txBody>
      </p:sp>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l="3440" t="7223" r="7108" b="19053"/>
          <a:stretch/>
        </p:blipFill>
        <p:spPr>
          <a:xfrm>
            <a:off x="2281956" y="2020478"/>
            <a:ext cx="1872208" cy="1800200"/>
          </a:xfrm>
          <a:prstGeom prst="rect">
            <a:avLst/>
          </a:prstGeom>
        </p:spPr>
      </p:pic>
      <p:sp>
        <p:nvSpPr>
          <p:cNvPr id="12" name="Rectangle 11"/>
          <p:cNvSpPr/>
          <p:nvPr/>
        </p:nvSpPr>
        <p:spPr>
          <a:xfrm>
            <a:off x="6816080" y="113512"/>
            <a:ext cx="3534942" cy="307777"/>
          </a:xfrm>
          <a:prstGeom prst="rect">
            <a:avLst/>
          </a:prstGeom>
        </p:spPr>
        <p:txBody>
          <a:bodyPr wrap="none">
            <a:spAutoFit/>
          </a:bodyPr>
          <a:lstStyle/>
          <a:p>
            <a:r>
              <a:rPr lang="en-GB" sz="1400" dirty="0"/>
              <a:t>Joel </a:t>
            </a:r>
            <a:r>
              <a:rPr lang="en-GB" sz="1400" dirty="0" err="1"/>
              <a:t>Meyerowitz</a:t>
            </a:r>
            <a:r>
              <a:rPr lang="en-GB" sz="1400" dirty="0"/>
              <a:t>- Temperature of spaces</a:t>
            </a: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68208" y="491232"/>
            <a:ext cx="2420640" cy="1911032"/>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73845" y="2072643"/>
            <a:ext cx="2511106" cy="1970658"/>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14607" y="540578"/>
            <a:ext cx="1780810" cy="1412776"/>
          </a:xfrm>
          <a:prstGeom prst="rect">
            <a:avLst/>
          </a:prstGeom>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2833" y="4274308"/>
            <a:ext cx="1780432" cy="1680035"/>
          </a:xfrm>
          <a:prstGeom prst="rect">
            <a:avLst/>
          </a:prstGeom>
        </p:spPr>
      </p:pic>
      <p:pic>
        <p:nvPicPr>
          <p:cNvPr id="17" name="Picture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854833" y="4523254"/>
            <a:ext cx="2609564" cy="2199489"/>
          </a:xfrm>
          <a:prstGeom prst="rect">
            <a:avLst/>
          </a:prstGeom>
        </p:spPr>
      </p:pic>
      <p:pic>
        <p:nvPicPr>
          <p:cNvPr id="18" name="Picture 1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888476" y="4652967"/>
            <a:ext cx="2351666" cy="1910729"/>
          </a:xfrm>
          <a:prstGeom prst="rect">
            <a:avLst/>
          </a:prstGeom>
        </p:spPr>
      </p:pic>
      <p:sp>
        <p:nvSpPr>
          <p:cNvPr id="19" name="Rectangle 18"/>
          <p:cNvSpPr/>
          <p:nvPr/>
        </p:nvSpPr>
        <p:spPr>
          <a:xfrm>
            <a:off x="1614736" y="3857673"/>
            <a:ext cx="2593980" cy="369332"/>
          </a:xfrm>
          <a:prstGeom prst="rect">
            <a:avLst/>
          </a:prstGeom>
        </p:spPr>
        <p:txBody>
          <a:bodyPr wrap="none">
            <a:spAutoFit/>
          </a:bodyPr>
          <a:lstStyle/>
          <a:p>
            <a:r>
              <a:rPr lang="en-GB" dirty="0"/>
              <a:t>Robert Adams- sounds</a:t>
            </a:r>
          </a:p>
        </p:txBody>
      </p:sp>
    </p:spTree>
    <p:extLst>
      <p:ext uri="{BB962C8B-B14F-4D97-AF65-F5344CB8AC3E}">
        <p14:creationId xmlns:p14="http://schemas.microsoft.com/office/powerpoint/2010/main" val="2987203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3512" y="116632"/>
            <a:ext cx="7467600" cy="418058"/>
          </a:xfrm>
        </p:spPr>
        <p:txBody>
          <a:bodyPr>
            <a:normAutofit fontScale="90000"/>
          </a:bodyPr>
          <a:lstStyle/>
          <a:p>
            <a:r>
              <a:rPr lang="en-GB" dirty="0" smtClean="0"/>
              <a:t>7. Signs </a:t>
            </a:r>
            <a:endParaRPr lang="en-GB" dirty="0"/>
          </a:p>
        </p:txBody>
      </p:sp>
      <p:sp>
        <p:nvSpPr>
          <p:cNvPr id="3" name="Content Placeholder 2"/>
          <p:cNvSpPr>
            <a:spLocks noGrp="1"/>
          </p:cNvSpPr>
          <p:nvPr>
            <p:ph sz="quarter" idx="1"/>
          </p:nvPr>
        </p:nvSpPr>
        <p:spPr>
          <a:xfrm>
            <a:off x="350874" y="523280"/>
            <a:ext cx="8964254" cy="1681584"/>
          </a:xfrm>
        </p:spPr>
        <p:txBody>
          <a:bodyPr>
            <a:normAutofit/>
          </a:bodyPr>
          <a:lstStyle/>
          <a:p>
            <a:r>
              <a:rPr lang="en-GB" sz="1600" dirty="0"/>
              <a:t>Stephan Gill- Photographed the reverse side of billboard advertisements as a component on modern life. </a:t>
            </a:r>
          </a:p>
          <a:p>
            <a:r>
              <a:rPr lang="en-GB" sz="1600" dirty="0"/>
              <a:t>Stephen Shore- </a:t>
            </a:r>
            <a:r>
              <a:rPr lang="en-GB" sz="1600" i="1" dirty="0"/>
              <a:t>South of Klamath Falls, Oregon July 21, 1973</a:t>
            </a:r>
          </a:p>
          <a:p>
            <a:r>
              <a:rPr lang="en-GB" sz="1600" dirty="0"/>
              <a:t>Rob Hann- Photographed road signs to highlight colour </a:t>
            </a:r>
          </a:p>
          <a:p>
            <a:r>
              <a:rPr lang="en-GB" sz="1600" dirty="0"/>
              <a:t>Marion Post- handwritten sign seen on banners or shopfronts.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1819" y="3378560"/>
            <a:ext cx="4099251" cy="324036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3992" y="2633985"/>
            <a:ext cx="3050704" cy="2491408"/>
          </a:xfrm>
          <a:prstGeom prst="rect">
            <a:avLst/>
          </a:prstGeom>
        </p:spPr>
      </p:pic>
      <p:sp>
        <p:nvSpPr>
          <p:cNvPr id="6" name="Rectangle 5"/>
          <p:cNvSpPr/>
          <p:nvPr/>
        </p:nvSpPr>
        <p:spPr>
          <a:xfrm>
            <a:off x="1703512" y="3009228"/>
            <a:ext cx="1603324" cy="369332"/>
          </a:xfrm>
          <a:prstGeom prst="rect">
            <a:avLst/>
          </a:prstGeom>
        </p:spPr>
        <p:txBody>
          <a:bodyPr wrap="none">
            <a:spAutoFit/>
          </a:bodyPr>
          <a:lstStyle/>
          <a:p>
            <a:r>
              <a:rPr lang="en-GB" dirty="0"/>
              <a:t>Stephan Gill </a:t>
            </a:r>
          </a:p>
        </p:txBody>
      </p:sp>
    </p:spTree>
    <p:extLst>
      <p:ext uri="{BB962C8B-B14F-4D97-AF65-F5344CB8AC3E}">
        <p14:creationId xmlns:p14="http://schemas.microsoft.com/office/powerpoint/2010/main" val="29387774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1847529" y="476672"/>
            <a:ext cx="3473073" cy="2736304"/>
          </a:xfrm>
        </p:spPr>
      </p:pic>
      <p:sp>
        <p:nvSpPr>
          <p:cNvPr id="4" name="Rectangle 3"/>
          <p:cNvSpPr/>
          <p:nvPr/>
        </p:nvSpPr>
        <p:spPr>
          <a:xfrm>
            <a:off x="1631505" y="26125"/>
            <a:ext cx="1891865" cy="369332"/>
          </a:xfrm>
          <a:prstGeom prst="rect">
            <a:avLst/>
          </a:prstGeom>
        </p:spPr>
        <p:txBody>
          <a:bodyPr wrap="none">
            <a:spAutoFit/>
          </a:bodyPr>
          <a:lstStyle/>
          <a:p>
            <a:r>
              <a:rPr lang="en-GB" dirty="0"/>
              <a:t>Stephen Shore-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54273" y="135186"/>
            <a:ext cx="3419872" cy="2564904"/>
          </a:xfrm>
          <a:prstGeom prst="rect">
            <a:avLst/>
          </a:prstGeom>
        </p:spPr>
      </p:pic>
      <p:sp>
        <p:nvSpPr>
          <p:cNvPr id="7" name="Rectangle 6"/>
          <p:cNvSpPr/>
          <p:nvPr/>
        </p:nvSpPr>
        <p:spPr>
          <a:xfrm>
            <a:off x="1844477" y="3573016"/>
            <a:ext cx="1402948" cy="369332"/>
          </a:xfrm>
          <a:prstGeom prst="rect">
            <a:avLst/>
          </a:prstGeom>
        </p:spPr>
        <p:txBody>
          <a:bodyPr wrap="none">
            <a:spAutoFit/>
          </a:bodyPr>
          <a:lstStyle/>
          <a:p>
            <a:r>
              <a:rPr lang="en-GB" dirty="0"/>
              <a:t>Rob Hann- </a:t>
            </a: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33414" y="4119765"/>
            <a:ext cx="2621603" cy="2621603"/>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83832" y="3573017"/>
            <a:ext cx="2857500" cy="2314575"/>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50677" y="4435126"/>
            <a:ext cx="2867597" cy="2276872"/>
          </a:xfrm>
          <a:prstGeom prst="rect">
            <a:avLst/>
          </a:prstGeom>
        </p:spPr>
      </p:pic>
    </p:spTree>
    <p:extLst>
      <p:ext uri="{BB962C8B-B14F-4D97-AF65-F5344CB8AC3E}">
        <p14:creationId xmlns:p14="http://schemas.microsoft.com/office/powerpoint/2010/main" val="42244696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1847529" y="461409"/>
            <a:ext cx="3855959" cy="2895584"/>
          </a:xfrm>
        </p:spPr>
      </p:pic>
      <p:sp>
        <p:nvSpPr>
          <p:cNvPr id="4" name="Rectangle 3"/>
          <p:cNvSpPr/>
          <p:nvPr/>
        </p:nvSpPr>
        <p:spPr>
          <a:xfrm>
            <a:off x="1631505" y="98550"/>
            <a:ext cx="1633781" cy="369332"/>
          </a:xfrm>
          <a:prstGeom prst="rect">
            <a:avLst/>
          </a:prstGeom>
        </p:spPr>
        <p:txBody>
          <a:bodyPr wrap="none">
            <a:spAutoFit/>
          </a:bodyPr>
          <a:lstStyle/>
          <a:p>
            <a:r>
              <a:rPr lang="en-GB" dirty="0"/>
              <a:t>Marion Post-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88629" y="1593726"/>
            <a:ext cx="3999264" cy="319863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7014" y="3543764"/>
            <a:ext cx="4119045" cy="2837564"/>
          </a:xfrm>
          <a:prstGeom prst="rect">
            <a:avLst/>
          </a:prstGeom>
        </p:spPr>
      </p:pic>
    </p:spTree>
    <p:extLst>
      <p:ext uri="{BB962C8B-B14F-4D97-AF65-F5344CB8AC3E}">
        <p14:creationId xmlns:p14="http://schemas.microsoft.com/office/powerpoint/2010/main" val="26617867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386" y="274638"/>
            <a:ext cx="9257414" cy="418058"/>
          </a:xfrm>
        </p:spPr>
        <p:txBody>
          <a:bodyPr>
            <a:normAutofit fontScale="90000"/>
          </a:bodyPr>
          <a:lstStyle/>
          <a:p>
            <a:r>
              <a:rPr lang="en-GB" dirty="0" smtClean="0"/>
              <a:t>6. Towns and cities </a:t>
            </a:r>
            <a:endParaRPr lang="en-GB" dirty="0"/>
          </a:p>
        </p:txBody>
      </p:sp>
      <p:sp>
        <p:nvSpPr>
          <p:cNvPr id="3" name="Content Placeholder 2"/>
          <p:cNvSpPr>
            <a:spLocks noGrp="1"/>
          </p:cNvSpPr>
          <p:nvPr>
            <p:ph sz="quarter" idx="1"/>
          </p:nvPr>
        </p:nvSpPr>
        <p:spPr>
          <a:xfrm>
            <a:off x="191386" y="764704"/>
            <a:ext cx="9123742" cy="1368152"/>
          </a:xfrm>
        </p:spPr>
        <p:txBody>
          <a:bodyPr>
            <a:normAutofit/>
          </a:bodyPr>
          <a:lstStyle/>
          <a:p>
            <a:r>
              <a:rPr lang="en-GB" sz="1600" dirty="0"/>
              <a:t>Carl Andre- </a:t>
            </a:r>
            <a:r>
              <a:rPr lang="en-GB" sz="1600" i="1" dirty="0"/>
              <a:t>Quincy </a:t>
            </a:r>
            <a:r>
              <a:rPr lang="en-GB" sz="1600" dirty="0"/>
              <a:t>Explored his home town. Natural surfaces </a:t>
            </a:r>
            <a:endParaRPr lang="en-GB" sz="1600" i="1" dirty="0"/>
          </a:p>
          <a:p>
            <a:r>
              <a:rPr lang="en-GB" sz="1600" dirty="0"/>
              <a:t>Jacques Tati</a:t>
            </a:r>
            <a:r>
              <a:rPr lang="en-GB" sz="1600" i="1" dirty="0"/>
              <a:t>- Playtime</a:t>
            </a:r>
            <a:r>
              <a:rPr lang="en-GB" sz="1600" dirty="0"/>
              <a:t> </a:t>
            </a:r>
            <a:r>
              <a:rPr lang="en-GB" sz="1600" i="1" dirty="0"/>
              <a:t>Daily routines of city life </a:t>
            </a:r>
          </a:p>
          <a:p>
            <a:r>
              <a:rPr lang="en-GB" sz="1600" dirty="0"/>
              <a:t>Peter Mitchell- How aliens might view the city of Leeds- </a:t>
            </a:r>
            <a:r>
              <a:rPr lang="en-GB" sz="1600" i="1" dirty="0"/>
              <a:t>A New Refutation of the Viking 4 Space Mission </a:t>
            </a:r>
            <a:endParaRPr lang="en-GB" sz="16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0354" y="3429001"/>
            <a:ext cx="2836267" cy="326330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1719" y="2289663"/>
            <a:ext cx="3995124" cy="399512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78861" y="3155651"/>
            <a:ext cx="3394720" cy="2263147"/>
          </a:xfrm>
          <a:prstGeom prst="rect">
            <a:avLst/>
          </a:prstGeom>
        </p:spPr>
      </p:pic>
      <p:sp>
        <p:nvSpPr>
          <p:cNvPr id="7" name="Rectangle 6"/>
          <p:cNvSpPr/>
          <p:nvPr/>
        </p:nvSpPr>
        <p:spPr>
          <a:xfrm>
            <a:off x="4904770" y="6295535"/>
            <a:ext cx="1518364" cy="369332"/>
          </a:xfrm>
          <a:prstGeom prst="rect">
            <a:avLst/>
          </a:prstGeom>
        </p:spPr>
        <p:txBody>
          <a:bodyPr wrap="none">
            <a:spAutoFit/>
          </a:bodyPr>
          <a:lstStyle/>
          <a:p>
            <a:r>
              <a:rPr lang="en-GB" dirty="0"/>
              <a:t>Carl Andre- </a:t>
            </a:r>
          </a:p>
        </p:txBody>
      </p:sp>
    </p:spTree>
    <p:extLst>
      <p:ext uri="{BB962C8B-B14F-4D97-AF65-F5344CB8AC3E}">
        <p14:creationId xmlns:p14="http://schemas.microsoft.com/office/powerpoint/2010/main" val="41938471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233799" y="578709"/>
            <a:ext cx="4180953" cy="2508572"/>
          </a:xfrm>
        </p:spPr>
      </p:pic>
      <p:sp>
        <p:nvSpPr>
          <p:cNvPr id="4" name="Rectangle 3"/>
          <p:cNvSpPr/>
          <p:nvPr/>
        </p:nvSpPr>
        <p:spPr>
          <a:xfrm>
            <a:off x="1631505" y="109985"/>
            <a:ext cx="1580689" cy="369332"/>
          </a:xfrm>
          <a:prstGeom prst="rect">
            <a:avLst/>
          </a:prstGeom>
        </p:spPr>
        <p:txBody>
          <a:bodyPr wrap="none">
            <a:spAutoFit/>
          </a:bodyPr>
          <a:lstStyle/>
          <a:p>
            <a:r>
              <a:rPr lang="en-GB" dirty="0"/>
              <a:t>Jacques Tati</a:t>
            </a:r>
            <a:r>
              <a:rPr lang="en-GB" i="1" dirty="0"/>
              <a:t>- </a:t>
            </a:r>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0801" y="191182"/>
            <a:ext cx="4233292" cy="2378885"/>
          </a:xfrm>
          <a:prstGeom prst="rect">
            <a:avLst/>
          </a:prstGeom>
        </p:spPr>
      </p:pic>
      <p:sp>
        <p:nvSpPr>
          <p:cNvPr id="7" name="Rectangle 6"/>
          <p:cNvSpPr/>
          <p:nvPr/>
        </p:nvSpPr>
        <p:spPr>
          <a:xfrm>
            <a:off x="5992799" y="2636755"/>
            <a:ext cx="4572000" cy="261610"/>
          </a:xfrm>
          <a:prstGeom prst="rect">
            <a:avLst/>
          </a:prstGeom>
        </p:spPr>
        <p:txBody>
          <a:bodyPr>
            <a:spAutoFit/>
          </a:bodyPr>
          <a:lstStyle/>
          <a:p>
            <a:r>
              <a:rPr lang="en-GB" sz="1100" dirty="0"/>
              <a:t>https://www.youtube.com/watch?v=ZO3SIkso0QQ</a:t>
            </a:r>
          </a:p>
        </p:txBody>
      </p:sp>
      <p:sp>
        <p:nvSpPr>
          <p:cNvPr id="8" name="Rectangle 7"/>
          <p:cNvSpPr/>
          <p:nvPr/>
        </p:nvSpPr>
        <p:spPr>
          <a:xfrm>
            <a:off x="1524000" y="6381328"/>
            <a:ext cx="1850186" cy="369332"/>
          </a:xfrm>
          <a:prstGeom prst="rect">
            <a:avLst/>
          </a:prstGeom>
        </p:spPr>
        <p:txBody>
          <a:bodyPr wrap="none">
            <a:spAutoFit/>
          </a:bodyPr>
          <a:lstStyle/>
          <a:p>
            <a:r>
              <a:rPr lang="en-GB" dirty="0"/>
              <a:t>Peter Mitchell- </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82340" y="3501008"/>
            <a:ext cx="2780928" cy="2780928"/>
          </a:xfrm>
          <a:prstGeom prst="rect">
            <a:avLst/>
          </a:prstGeom>
        </p:spPr>
      </p:pic>
      <p:sp>
        <p:nvSpPr>
          <p:cNvPr id="10" name="Rectangle 9"/>
          <p:cNvSpPr/>
          <p:nvPr/>
        </p:nvSpPr>
        <p:spPr>
          <a:xfrm>
            <a:off x="4655839" y="3488350"/>
            <a:ext cx="7178197" cy="738664"/>
          </a:xfrm>
          <a:prstGeom prst="rect">
            <a:avLst/>
          </a:prstGeom>
        </p:spPr>
        <p:txBody>
          <a:bodyPr wrap="square">
            <a:spAutoFit/>
          </a:bodyPr>
          <a:lstStyle/>
          <a:p>
            <a:r>
              <a:rPr lang="en-GB" sz="1050" dirty="0"/>
              <a:t>In the mid-seventies, the Viking Landers were the first to land on planet Mars. Though the alien landscape was magnificent, there were no canals or skeletons or wind-blown ruined dwellings. Today, not a single trace remains of Viking Landers 3 and 4. </a:t>
            </a:r>
          </a:p>
          <a:p>
            <a:r>
              <a:rPr lang="en-GB" sz="1050" dirty="0"/>
              <a:t>But myth (and conspiracy theories) have it that an alien survey was commissioned of planet Earth. </a:t>
            </a: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01530" y="4507222"/>
            <a:ext cx="4018806" cy="2260578"/>
          </a:xfrm>
          <a:prstGeom prst="rect">
            <a:avLst/>
          </a:prstGeom>
        </p:spPr>
      </p:pic>
    </p:spTree>
    <p:extLst>
      <p:ext uri="{BB962C8B-B14F-4D97-AF65-F5344CB8AC3E}">
        <p14:creationId xmlns:p14="http://schemas.microsoft.com/office/powerpoint/2010/main" val="32250859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174</TotalTime>
  <Words>1425</Words>
  <Application>Microsoft Office PowerPoint</Application>
  <PresentationFormat>Widescreen</PresentationFormat>
  <Paragraphs>100</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Accord Light SF</vt:lpstr>
      <vt:lpstr>Calibri</vt:lpstr>
      <vt:lpstr>Rockwell</vt:lpstr>
      <vt:lpstr>Rockwell Condensed</vt:lpstr>
      <vt:lpstr>Wingdings</vt:lpstr>
      <vt:lpstr>Wood Type</vt:lpstr>
      <vt:lpstr>New title </vt:lpstr>
      <vt:lpstr>PowerPoint Presentation</vt:lpstr>
      <vt:lpstr>Task 1. Create a new mind map for your topic using PowerPoint   Task 2. Create a new moodboard for your topic using PowerPoint   Task 3. Choose a new photographer </vt:lpstr>
      <vt:lpstr>1. Unusual portraiture</vt:lpstr>
      <vt:lpstr>PowerPoint Presentation</vt:lpstr>
      <vt:lpstr>Sam Taylor-Wood</vt:lpstr>
      <vt:lpstr>PowerPoint Presentation</vt:lpstr>
      <vt:lpstr>PowerPoint Presentation</vt:lpstr>
      <vt:lpstr>PowerPoint Presentation</vt:lpstr>
      <vt:lpstr>Distortion- Portraits </vt:lpstr>
      <vt:lpstr>2. Manufactured Structures</vt:lpstr>
      <vt:lpstr>Paul Strand  </vt:lpstr>
      <vt:lpstr>PowerPoint Presentation</vt:lpstr>
      <vt:lpstr>Lewis Baltz </vt:lpstr>
      <vt:lpstr>PowerPoint Presentation</vt:lpstr>
      <vt:lpstr>Andreas Gursky </vt:lpstr>
      <vt:lpstr>PowerPoint Presentation</vt:lpstr>
      <vt:lpstr>Markus Brunetti</vt:lpstr>
      <vt:lpstr>PowerPoint Presentation</vt:lpstr>
      <vt:lpstr>PowerPoint Presentation</vt:lpstr>
      <vt:lpstr>PowerPoint Presentation</vt:lpstr>
      <vt:lpstr>PowerPoint Presentation</vt:lpstr>
      <vt:lpstr>PowerPoint Presentation</vt:lpstr>
      <vt:lpstr>Martin Parr </vt:lpstr>
      <vt:lpstr>Lewis Baltz </vt:lpstr>
      <vt:lpstr>3. Everyday Objects </vt:lpstr>
      <vt:lpstr>Andre Kertesz  </vt:lpstr>
      <vt:lpstr>Peter Keetman  </vt:lpstr>
      <vt:lpstr>Irving Penn </vt:lpstr>
      <vt:lpstr>5. Sensory Experience </vt:lpstr>
      <vt:lpstr>PowerPoint Presentation</vt:lpstr>
      <vt:lpstr>7. Signs </vt:lpstr>
      <vt:lpstr>PowerPoint Presentation</vt:lpstr>
      <vt:lpstr>PowerPoint Presentation</vt:lpstr>
      <vt:lpstr>6. Towns and cities </vt:lpstr>
      <vt:lpstr>PowerPoint Presentation</vt:lpstr>
    </vt:vector>
  </TitlesOfParts>
  <Company>BSFG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Independent unit</dc:title>
  <dc:creator>Janette Pyke</dc:creator>
  <cp:lastModifiedBy>Janette Pyke</cp:lastModifiedBy>
  <cp:revision>33</cp:revision>
  <dcterms:created xsi:type="dcterms:W3CDTF">2019-05-20T12:46:48Z</dcterms:created>
  <dcterms:modified xsi:type="dcterms:W3CDTF">2020-05-12T17:30:05Z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e28bff-71c8-45f0-930c-ed5f9784e5a4_Enabled">
    <vt:lpwstr>True</vt:lpwstr>
  </property>
  <property fmtid="{D5CDD505-2E9C-101B-9397-08002B2CF9AE}" pid="3" name="MSIP_Label_eae28bff-71c8-45f0-930c-ed5f9784e5a4_SiteId">
    <vt:lpwstr>837bf110-9569-417c-9b23-9b85f60a6428</vt:lpwstr>
  </property>
  <property fmtid="{D5CDD505-2E9C-101B-9397-08002B2CF9AE}" pid="4" name="MSIP_Label_eae28bff-71c8-45f0-930c-ed5f9784e5a4_Owner">
    <vt:lpwstr>14Gurung@brentford.hounslow.sch.uk</vt:lpwstr>
  </property>
  <property fmtid="{D5CDD505-2E9C-101B-9397-08002B2CF9AE}" pid="5" name="MSIP_Label_eae28bff-71c8-45f0-930c-ed5f9784e5a4_SetDate">
    <vt:lpwstr>2019-05-20T13:54:03.1561260Z</vt:lpwstr>
  </property>
  <property fmtid="{D5CDD505-2E9C-101B-9397-08002B2CF9AE}" pid="6" name="MSIP_Label_eae28bff-71c8-45f0-930c-ed5f9784e5a4_Name">
    <vt:lpwstr>General</vt:lpwstr>
  </property>
  <property fmtid="{D5CDD505-2E9C-101B-9397-08002B2CF9AE}" pid="7" name="MSIP_Label_eae28bff-71c8-45f0-930c-ed5f9784e5a4_Application">
    <vt:lpwstr>Microsoft Azure Information Protection</vt:lpwstr>
  </property>
  <property fmtid="{D5CDD505-2E9C-101B-9397-08002B2CF9AE}" pid="8" name="MSIP_Label_eae28bff-71c8-45f0-930c-ed5f9784e5a4_ActionId">
    <vt:lpwstr>02fd4f94-55b4-4b60-89dc-d41f12ea0e6a</vt:lpwstr>
  </property>
  <property fmtid="{D5CDD505-2E9C-101B-9397-08002B2CF9AE}" pid="9" name="MSIP_Label_eae28bff-71c8-45f0-930c-ed5f9784e5a4_Extended_MSFT_Method">
    <vt:lpwstr>Automatic</vt:lpwstr>
  </property>
  <property fmtid="{D5CDD505-2E9C-101B-9397-08002B2CF9AE}" pid="10" name="Sensitivity">
    <vt:lpwstr>General</vt:lpwstr>
  </property>
</Properties>
</file>