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89"/>
  </p:notesMasterIdLst>
  <p:handoutMasterIdLst>
    <p:handoutMasterId r:id="rId90"/>
  </p:handoutMasterIdLst>
  <p:sldIdLst>
    <p:sldId id="322" r:id="rId5"/>
    <p:sldId id="323" r:id="rId6"/>
    <p:sldId id="345" r:id="rId7"/>
    <p:sldId id="344" r:id="rId8"/>
    <p:sldId id="346" r:id="rId9"/>
    <p:sldId id="348" r:id="rId10"/>
    <p:sldId id="417" r:id="rId11"/>
    <p:sldId id="426" r:id="rId12"/>
    <p:sldId id="400" r:id="rId13"/>
    <p:sldId id="356" r:id="rId14"/>
    <p:sldId id="347" r:id="rId15"/>
    <p:sldId id="327" r:id="rId16"/>
    <p:sldId id="425" r:id="rId17"/>
    <p:sldId id="429" r:id="rId18"/>
    <p:sldId id="363" r:id="rId19"/>
    <p:sldId id="364" r:id="rId20"/>
    <p:sldId id="350" r:id="rId21"/>
    <p:sldId id="361" r:id="rId22"/>
    <p:sldId id="359" r:id="rId23"/>
    <p:sldId id="401" r:id="rId24"/>
    <p:sldId id="360" r:id="rId25"/>
    <p:sldId id="398" r:id="rId26"/>
    <p:sldId id="362" r:id="rId27"/>
    <p:sldId id="392" r:id="rId28"/>
    <p:sldId id="393" r:id="rId29"/>
    <p:sldId id="449" r:id="rId30"/>
    <p:sldId id="450" r:id="rId31"/>
    <p:sldId id="451" r:id="rId32"/>
    <p:sldId id="452" r:id="rId33"/>
    <p:sldId id="351" r:id="rId34"/>
    <p:sldId id="430" r:id="rId35"/>
    <p:sldId id="440" r:id="rId36"/>
    <p:sldId id="433" r:id="rId37"/>
    <p:sldId id="441" r:id="rId38"/>
    <p:sldId id="431" r:id="rId39"/>
    <p:sldId id="382" r:id="rId40"/>
    <p:sldId id="385" r:id="rId41"/>
    <p:sldId id="380" r:id="rId42"/>
    <p:sldId id="384" r:id="rId43"/>
    <p:sldId id="326" r:id="rId44"/>
    <p:sldId id="325" r:id="rId45"/>
    <p:sldId id="386" r:id="rId46"/>
    <p:sldId id="387" r:id="rId47"/>
    <p:sldId id="388" r:id="rId48"/>
    <p:sldId id="389" r:id="rId49"/>
    <p:sldId id="383" r:id="rId50"/>
    <p:sldId id="328" r:id="rId51"/>
    <p:sldId id="329" r:id="rId52"/>
    <p:sldId id="453" r:id="rId53"/>
    <p:sldId id="358" r:id="rId54"/>
    <p:sldId id="357" r:id="rId55"/>
    <p:sldId id="466" r:id="rId56"/>
    <p:sldId id="391" r:id="rId57"/>
    <p:sldId id="454" r:id="rId58"/>
    <p:sldId id="455" r:id="rId59"/>
    <p:sldId id="442" r:id="rId60"/>
    <p:sldId id="443" r:id="rId61"/>
    <p:sldId id="444" r:id="rId62"/>
    <p:sldId id="445" r:id="rId63"/>
    <p:sldId id="446" r:id="rId64"/>
    <p:sldId id="447" r:id="rId65"/>
    <p:sldId id="448" r:id="rId66"/>
    <p:sldId id="353" r:id="rId67"/>
    <p:sldId id="355" r:id="rId68"/>
    <p:sldId id="339" r:id="rId69"/>
    <p:sldId id="342" r:id="rId70"/>
    <p:sldId id="370" r:id="rId71"/>
    <p:sldId id="464" r:id="rId72"/>
    <p:sldId id="465" r:id="rId73"/>
    <p:sldId id="343" r:id="rId74"/>
    <p:sldId id="354" r:id="rId75"/>
    <p:sldId id="395" r:id="rId76"/>
    <p:sldId id="396" r:id="rId77"/>
    <p:sldId id="397" r:id="rId78"/>
    <p:sldId id="340" r:id="rId79"/>
    <p:sldId id="341" r:id="rId80"/>
    <p:sldId id="418" r:id="rId81"/>
    <p:sldId id="419" r:id="rId82"/>
    <p:sldId id="420" r:id="rId83"/>
    <p:sldId id="424" r:id="rId84"/>
    <p:sldId id="423" r:id="rId85"/>
    <p:sldId id="422" r:id="rId86"/>
    <p:sldId id="421" r:id="rId87"/>
    <p:sldId id="463" r:id="rId88"/>
  </p:sldIdLst>
  <p:sldSz cx="12188825" cy="6858000"/>
  <p:notesSz cx="6858000" cy="9144000"/>
  <p:custDataLst>
    <p:tags r:id="rId9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4030">
          <p15:clr>
            <a:srgbClr val="A4A3A4"/>
          </p15:clr>
        </p15:guide>
        <p15:guide id="3" orient="horz" pos="1200">
          <p15:clr>
            <a:srgbClr val="A4A3A4"/>
          </p15:clr>
        </p15:guide>
        <p15:guide id="4" orient="horz" pos="1008">
          <p15:clr>
            <a:srgbClr val="A4A3A4"/>
          </p15:clr>
        </p15:guide>
        <p15:guide id="5" orient="horz" pos="3792">
          <p15:clr>
            <a:srgbClr val="A4A3A4"/>
          </p15:clr>
        </p15:guide>
        <p15:guide id="6" orient="horz">
          <p15:clr>
            <a:srgbClr val="A4A3A4"/>
          </p15:clr>
        </p15:guide>
        <p15:guide id="7" orient="horz" pos="3360">
          <p15:clr>
            <a:srgbClr val="A4A3A4"/>
          </p15:clr>
        </p15:guide>
        <p15:guide id="8" orient="horz" pos="3312">
          <p15:clr>
            <a:srgbClr val="A4A3A4"/>
          </p15:clr>
        </p15:guide>
        <p15:guide id="9" orient="horz" pos="240">
          <p15:clr>
            <a:srgbClr val="A4A3A4"/>
          </p15:clr>
        </p15:guide>
        <p15:guide id="10" orient="horz" pos="432">
          <p15:clr>
            <a:srgbClr val="A4A3A4"/>
          </p15:clr>
        </p15:guide>
        <p15:guide id="11" orient="horz" pos="2784">
          <p15:clr>
            <a:srgbClr val="A4A3A4"/>
          </p15:clr>
        </p15:guide>
        <p15:guide id="12" pos="3839">
          <p15:clr>
            <a:srgbClr val="A4A3A4"/>
          </p15:clr>
        </p15:guide>
        <p15:guide id="13" pos="959">
          <p15:clr>
            <a:srgbClr val="A4A3A4"/>
          </p15:clr>
        </p15:guide>
        <p15:guide id="14" pos="6143">
          <p15:clr>
            <a:srgbClr val="A4A3A4"/>
          </p15:clr>
        </p15:guide>
        <p15:guide id="15" pos="1247">
          <p15:clr>
            <a:srgbClr val="A4A3A4"/>
          </p15:clr>
        </p15:guide>
        <p15:guide id="16" pos="7007">
          <p15:clr>
            <a:srgbClr val="A4A3A4"/>
          </p15:clr>
        </p15:guide>
        <p15:guide id="17" pos="5855">
          <p15:clr>
            <a:srgbClr val="A4A3A4"/>
          </p15:clr>
        </p15:guide>
        <p15:guide id="18" pos="671">
          <p15:clr>
            <a:srgbClr val="A4A3A4"/>
          </p15:clr>
        </p15:guide>
        <p15:guide id="19" pos="7151">
          <p15:clr>
            <a:srgbClr val="A4A3A4"/>
          </p15:clr>
        </p15:guide>
        <p15:guide id="20" pos="3119">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581" autoAdjust="0"/>
  </p:normalViewPr>
  <p:slideViewPr>
    <p:cSldViewPr showGuides="1">
      <p:cViewPr varScale="1">
        <p:scale>
          <a:sx n="75" d="100"/>
          <a:sy n="75" d="100"/>
        </p:scale>
        <p:origin x="974" y="58"/>
      </p:cViewPr>
      <p:guideLst>
        <p:guide orient="horz" pos="2160"/>
        <p:guide orient="horz" pos="4030"/>
        <p:guide orient="horz" pos="1200"/>
        <p:guide orient="horz" pos="1008"/>
        <p:guide orient="horz" pos="3792"/>
        <p:guide orient="horz"/>
        <p:guide orient="horz" pos="3360"/>
        <p:guide orient="horz" pos="3312"/>
        <p:guide orient="horz" pos="240"/>
        <p:guide orient="horz" pos="432"/>
        <p:guide orient="horz" pos="2784"/>
        <p:guide pos="3839"/>
        <p:guide pos="959"/>
        <p:guide pos="6143"/>
        <p:guide pos="1247"/>
        <p:guide pos="7007"/>
        <p:guide pos="5855"/>
        <p:guide pos="671"/>
        <p:guide pos="7151"/>
        <p:guide pos="3119"/>
      </p:guideLst>
    </p:cSldViewPr>
  </p:slideViewPr>
  <p:outlineViewPr>
    <p:cViewPr>
      <p:scale>
        <a:sx n="33" d="100"/>
        <a:sy n="33" d="100"/>
      </p:scale>
      <p:origin x="0" y="0"/>
    </p:cViewPr>
  </p:outlineViewPr>
  <p:notesTextViewPr>
    <p:cViewPr>
      <p:scale>
        <a:sx n="1" d="1"/>
        <a:sy n="1" d="1"/>
      </p:scale>
      <p:origin x="0" y="0"/>
    </p:cViewPr>
  </p:notesTextViewPr>
  <p:notesViewPr>
    <p:cSldViewPr showGuides="1">
      <p:cViewPr varScale="1">
        <p:scale>
          <a:sx n="79" d="100"/>
          <a:sy n="79" d="100"/>
        </p:scale>
        <p:origin x="2496"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notesMaster" Target="notesMasters/notesMaster1.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90" Type="http://schemas.openxmlformats.org/officeDocument/2006/relationships/handoutMaster" Target="handoutMasters/handoutMaster1.xml"/><Relationship Id="rId95" Type="http://schemas.openxmlformats.org/officeDocument/2006/relationships/tableStyles" Target="tableStyles.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tags" Target="tags/tag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presProps" Target="presProps.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9088EAF-6ECA-4616-85EF-35AA19C641F3}" type="datetimeFigureOut">
              <a:rPr lang="en-US"/>
              <a:t>3/28/2019</a:t>
            </a:fld>
            <a:endParaRPr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9F912AB-2776-42F2-A957-313FC7EFEDB9}" type="slidenum">
              <a:rPr/>
              <a:t>‹#›</a:t>
            </a:fld>
            <a:endParaRPr dirty="0"/>
          </a:p>
        </p:txBody>
      </p:sp>
    </p:spTree>
    <p:extLst>
      <p:ext uri="{BB962C8B-B14F-4D97-AF65-F5344CB8AC3E}">
        <p14:creationId xmlns:p14="http://schemas.microsoft.com/office/powerpoint/2010/main" val="39320657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ABD2D7A-D230-4F91-BD59-0A39C2703BA8}" type="datetimeFigureOut">
              <a:rPr lang="en-US"/>
              <a:t>3/28/2019</a:t>
            </a:fld>
            <a:endParaRPr dirty="0"/>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93199CD-3E1B-4AE6-990F-76F925F5EA9F}" type="slidenum">
              <a:rPr/>
              <a:t>‹#›</a:t>
            </a:fld>
            <a:endParaRPr dirty="0"/>
          </a:p>
        </p:txBody>
      </p:sp>
    </p:spTree>
    <p:extLst>
      <p:ext uri="{BB962C8B-B14F-4D97-AF65-F5344CB8AC3E}">
        <p14:creationId xmlns:p14="http://schemas.microsoft.com/office/powerpoint/2010/main" val="42765798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93199CD-3E1B-4AE6-990F-76F925F5EA9F}" type="slidenum">
              <a:rPr lang="en-US" smtClean="0"/>
              <a:t>1</a:t>
            </a:fld>
            <a:endParaRPr lang="en-US" dirty="0"/>
          </a:p>
        </p:txBody>
      </p:sp>
    </p:spTree>
    <p:extLst>
      <p:ext uri="{BB962C8B-B14F-4D97-AF65-F5344CB8AC3E}">
        <p14:creationId xmlns:p14="http://schemas.microsoft.com/office/powerpoint/2010/main" val="36229553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73DE621-1BAA-4837-AFB0-53953B95A7C6}" type="slidenum">
              <a:rPr lang="en-US" altLang="en-US"/>
              <a:pPr/>
              <a:t>22</a:t>
            </a:fld>
            <a:endParaRPr lang="en-US" altLang="en-US"/>
          </a:p>
        </p:txBody>
      </p:sp>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p:txBody>
          <a:bodyPr/>
          <a:lstStyle/>
          <a:p>
            <a:r>
              <a:rPr lang="en-US" altLang="en-US"/>
              <a:t>The Satin bowerbird (left) builds a channel between upright sticks, and decorates with bright blue objects, while the MacGregor’s Bowerbird (right) builds a tall tower of sticks and decorates with bits of charcoal. Evolutionary changes in mating rituals, such as bower construction, can contribute to speciation. </a:t>
            </a:r>
          </a:p>
        </p:txBody>
      </p:sp>
    </p:spTree>
    <p:extLst>
      <p:ext uri="{BB962C8B-B14F-4D97-AF65-F5344CB8AC3E}">
        <p14:creationId xmlns:p14="http://schemas.microsoft.com/office/powerpoint/2010/main" val="27758299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FE27C06-25B0-4B71-A056-E5C3F6E5A331}" type="slidenum">
              <a:rPr lang="en-US" altLang="en-US"/>
              <a:pPr/>
              <a:t>25</a:t>
            </a:fld>
            <a:endParaRPr lang="en-US" altLang="en-US"/>
          </a:p>
        </p:txBody>
      </p:sp>
      <p:sp>
        <p:nvSpPr>
          <p:cNvPr id="35842" name="Rectangle 2"/>
          <p:cNvSpPr>
            <a:spLocks noGrp="1" noRot="1" noChangeAspect="1" noChangeArrowheads="1" noTextEdit="1"/>
          </p:cNvSpPr>
          <p:nvPr>
            <p:ph type="sldImg"/>
          </p:nvPr>
        </p:nvSpPr>
        <p:spPr>
          <a:ln/>
        </p:spPr>
      </p:sp>
      <p:sp>
        <p:nvSpPr>
          <p:cNvPr id="35843" name="Rectangle 3"/>
          <p:cNvSpPr>
            <a:spLocks noGrp="1" noChangeArrowheads="1"/>
          </p:cNvSpPr>
          <p:nvPr>
            <p:ph type="body" idx="1"/>
          </p:nvPr>
        </p:nvSpPr>
        <p:spPr/>
        <p:txBody>
          <a:bodyPr/>
          <a:lstStyle/>
          <a:p>
            <a:r>
              <a:rPr lang="en-US" altLang="en-US"/>
              <a:t>pollination of Scotch broom by a bumble bee; nectar is unavailable to lighter honeybees that cant trip release mechanism </a:t>
            </a:r>
          </a:p>
        </p:txBody>
      </p:sp>
    </p:spTree>
    <p:extLst>
      <p:ext uri="{BB962C8B-B14F-4D97-AF65-F5344CB8AC3E}">
        <p14:creationId xmlns:p14="http://schemas.microsoft.com/office/powerpoint/2010/main" val="1089404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2E62281-CEB2-4835-AB1B-798559CA31D0}" type="slidenum">
              <a:rPr lang="en-US" altLang="en-US"/>
              <a:pPr/>
              <a:t>43</a:t>
            </a:fld>
            <a:endParaRPr lang="en-US" altLang="en-US"/>
          </a:p>
        </p:txBody>
      </p:sp>
      <p:sp>
        <p:nvSpPr>
          <p:cNvPr id="17410" name="Rectangle 2"/>
          <p:cNvSpPr>
            <a:spLocks noGrp="1" noRot="1" noChangeAspect="1" noChangeArrowheads="1" noTextEdit="1"/>
          </p:cNvSpPr>
          <p:nvPr>
            <p:ph type="sldImg"/>
          </p:nvPr>
        </p:nvSpPr>
        <p:spPr>
          <a:ln/>
        </p:spPr>
      </p:sp>
      <p:sp>
        <p:nvSpPr>
          <p:cNvPr id="17411" name="Rectangle 3"/>
          <p:cNvSpPr>
            <a:spLocks noGrp="1" noChangeArrowheads="1"/>
          </p:cNvSpPr>
          <p:nvPr>
            <p:ph type="body" idx="1"/>
          </p:nvPr>
        </p:nvSpPr>
        <p:spPr/>
        <p:txBody>
          <a:bodyPr/>
          <a:lstStyle/>
          <a:p>
            <a:r>
              <a:rPr lang="en-US" altLang="en-US"/>
              <a:t>This means that gene flow between parts of the population that mate on different types of fruit is reduced. This host shift from hawthorns to apples may be the first step toward sympatric speciation—in fewer than 200 years, some genetic differences between these two groups of flies have evolved.</a:t>
            </a:r>
          </a:p>
          <a:p>
            <a:endParaRPr lang="en-US" altLang="en-US"/>
          </a:p>
        </p:txBody>
      </p:sp>
    </p:spTree>
    <p:extLst>
      <p:ext uri="{BB962C8B-B14F-4D97-AF65-F5344CB8AC3E}">
        <p14:creationId xmlns:p14="http://schemas.microsoft.com/office/powerpoint/2010/main" val="22504226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A1D7DF6-1F9B-483D-9E28-871A93E6C8FC}" type="slidenum">
              <a:rPr lang="en-US" altLang="en-US"/>
              <a:pPr/>
              <a:t>53</a:t>
            </a:fld>
            <a:endParaRPr lang="en-US" altLang="en-US"/>
          </a:p>
        </p:txBody>
      </p:sp>
      <p:sp>
        <p:nvSpPr>
          <p:cNvPr id="20482" name="Rectangle 2"/>
          <p:cNvSpPr>
            <a:spLocks noGrp="1" noRot="1" noChangeAspect="1" noChangeArrowheads="1" noTextEdit="1"/>
          </p:cNvSpPr>
          <p:nvPr>
            <p:ph type="sldImg"/>
          </p:nvPr>
        </p:nvSpPr>
        <p:spPr>
          <a:ln/>
        </p:spPr>
      </p:sp>
      <p:sp>
        <p:nvSpPr>
          <p:cNvPr id="20483" name="Rectangle 3"/>
          <p:cNvSpPr>
            <a:spLocks noGrp="1" noChangeArrowheads="1"/>
          </p:cNvSpPr>
          <p:nvPr>
            <p:ph type="body" idx="1"/>
          </p:nvPr>
        </p:nvSpPr>
        <p:spPr/>
        <p:txBody>
          <a:bodyPr/>
          <a:lstStyle/>
          <a:p>
            <a:r>
              <a:rPr lang="en-US" altLang="en-US"/>
              <a:t>Spotted owl subspecies living in different geographic locations show some genetic and morphological differences. This observation is consistent with the idea that new species form through geographic isolation. </a:t>
            </a:r>
          </a:p>
        </p:txBody>
      </p:sp>
    </p:spTree>
    <p:extLst>
      <p:ext uri="{BB962C8B-B14F-4D97-AF65-F5344CB8AC3E}">
        <p14:creationId xmlns:p14="http://schemas.microsoft.com/office/powerpoint/2010/main" val="7410729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bwMode="ltGray">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4" y="1828800"/>
            <a:ext cx="8229600" cy="2895600"/>
          </a:xfrm>
        </p:spPr>
        <p:txBody>
          <a:bodyPr anchor="b">
            <a:normAutofit/>
          </a:bodyPr>
          <a:lstStyle>
            <a:lvl1pPr>
              <a:lnSpc>
                <a:spcPct val="80000"/>
              </a:lnSpc>
              <a:defRPr sz="6600" b="1" cap="none" spc="0">
                <a:ln w="9525">
                  <a:noFill/>
                  <a:prstDash val="solid"/>
                </a:ln>
                <a:solidFill>
                  <a:schemeClr val="tx1"/>
                </a:solidFill>
                <a:effectLst/>
              </a:defRPr>
            </a:lvl1pPr>
          </a:lstStyle>
          <a:p>
            <a:r>
              <a:rPr lang="en-US" smtClean="0"/>
              <a:t>Click to edit Master title style</a:t>
            </a:r>
            <a:endParaRPr dirty="0"/>
          </a:p>
        </p:txBody>
      </p:sp>
      <p:sp>
        <p:nvSpPr>
          <p:cNvPr id="3" name="Subtitle 2"/>
          <p:cNvSpPr>
            <a:spLocks noGrp="1"/>
          </p:cNvSpPr>
          <p:nvPr>
            <p:ph type="subTitle" idx="1"/>
          </p:nvPr>
        </p:nvSpPr>
        <p:spPr>
          <a:xfrm>
            <a:off x="1065213" y="4800600"/>
            <a:ext cx="8229600" cy="1219200"/>
          </a:xfrm>
        </p:spPr>
        <p:txBody>
          <a:bodyPr>
            <a:normAutofit/>
          </a:bodyPr>
          <a:lstStyle>
            <a:lvl1pPr marL="0" indent="0" algn="l">
              <a:spcBef>
                <a:spcPts val="0"/>
              </a:spcBef>
              <a:buNone/>
              <a:defRPr sz="2000" b="1" cap="all" spc="200" baseline="0">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7" name="Date Placeholder 6"/>
          <p:cNvSpPr>
            <a:spLocks noGrp="1"/>
          </p:cNvSpPr>
          <p:nvPr>
            <p:ph type="dt" sz="half" idx="10"/>
          </p:nvPr>
        </p:nvSpPr>
        <p:spPr/>
        <p:txBody>
          <a:bodyPr/>
          <a:lstStyle>
            <a:lvl1pPr>
              <a:defRPr sz="1100"/>
            </a:lvl1pPr>
          </a:lstStyle>
          <a:p>
            <a:fld id="{1D2498CD-A622-4ACC-98D8-8365C1B868F0}" type="datetime1">
              <a:rPr lang="en-US" smtClean="0"/>
              <a:pPr/>
              <a:t>3/28/2019</a:t>
            </a:fld>
            <a:endParaRPr lang="en-US" dirty="0"/>
          </a:p>
        </p:txBody>
      </p:sp>
      <p:sp>
        <p:nvSpPr>
          <p:cNvPr id="8" name="Footer Placeholder 7"/>
          <p:cNvSpPr>
            <a:spLocks noGrp="1"/>
          </p:cNvSpPr>
          <p:nvPr>
            <p:ph type="ftr" sz="quarter" idx="11"/>
          </p:nvPr>
        </p:nvSpPr>
        <p:spPr/>
        <p:txBody>
          <a:bodyPr/>
          <a:lstStyle>
            <a:lvl1pPr>
              <a:defRPr sz="1100"/>
            </a:lvl1pPr>
          </a:lstStyle>
          <a:p>
            <a:r>
              <a:rPr lang="en-US" dirty="0"/>
              <a:t>Add a footer</a:t>
            </a:r>
          </a:p>
        </p:txBody>
      </p:sp>
      <p:sp>
        <p:nvSpPr>
          <p:cNvPr id="9" name="Slide Number Placeholder 8"/>
          <p:cNvSpPr>
            <a:spLocks noGrp="1"/>
          </p:cNvSpPr>
          <p:nvPr>
            <p:ph type="sldNum" sz="quarter" idx="12"/>
          </p:nvPr>
        </p:nvSpPr>
        <p:spPr/>
        <p:txBody>
          <a:bodyPr/>
          <a:lstStyle>
            <a:lvl1pPr>
              <a:defRPr sz="1100"/>
            </a:lvl1pPr>
          </a:lstStyle>
          <a:p>
            <a:fld id="{2A013F82-EE5E-44EE-A61D-E31C6657F26F}" type="slidenum">
              <a:rPr lang="en-US" smtClean="0"/>
              <a:pPr/>
              <a:t>‹#›</a:t>
            </a:fld>
            <a:endParaRPr lang="en-US" dirty="0"/>
          </a:p>
        </p:txBody>
      </p:sp>
    </p:spTree>
    <p:extLst>
      <p:ext uri="{BB962C8B-B14F-4D97-AF65-F5344CB8AC3E}">
        <p14:creationId xmlns:p14="http://schemas.microsoft.com/office/powerpoint/2010/main" val="1467807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vl6pPr>
              <a:defRPr/>
            </a:lvl6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1CEBF3DB-CE40-42F4-BAF4-5D73D1160093}" type="datetime1">
              <a:rPr lang="en-US" smtClean="0"/>
              <a:t>3/28/2019</a:t>
            </a:fld>
            <a:endParaRPr lang="en-US" dirty="0"/>
          </a:p>
        </p:txBody>
      </p:sp>
      <p:sp>
        <p:nvSpPr>
          <p:cNvPr id="6" name="Slide Number Placeholder 5"/>
          <p:cNvSpPr>
            <a:spLocks noGrp="1"/>
          </p:cNvSpPr>
          <p:nvPr>
            <p:ph type="sldNum" sz="quarter" idx="12"/>
          </p:nvPr>
        </p:nvSpPr>
        <p:spPr/>
        <p:txBody>
          <a:bodyPr/>
          <a:lstStyle/>
          <a:p>
            <a:fld id="{2A013F82-EE5E-44EE-A61D-E31C6657F26F}" type="slidenum">
              <a:rPr lang="en-US" smtClean="0"/>
              <a:t>‹#›</a:t>
            </a:fld>
            <a:endParaRPr lang="en-US" dirty="0"/>
          </a:p>
        </p:txBody>
      </p:sp>
    </p:spTree>
    <p:extLst>
      <p:ext uri="{BB962C8B-B14F-4D97-AF65-F5344CB8AC3E}">
        <p14:creationId xmlns:p14="http://schemas.microsoft.com/office/powerpoint/2010/main" val="293880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59614" y="2514600"/>
            <a:ext cx="8692399" cy="2819400"/>
          </a:xfrm>
        </p:spPr>
        <p:txBody>
          <a:bodyPr anchor="b">
            <a:normAutofit/>
          </a:bodyPr>
          <a:lstStyle>
            <a:lvl1pPr algn="l">
              <a:lnSpc>
                <a:spcPct val="80000"/>
              </a:lnSpc>
              <a:defRPr sz="4800" b="0" cap="none" baseline="0">
                <a:effectLst/>
              </a:defRPr>
            </a:lvl1pPr>
          </a:lstStyle>
          <a:p>
            <a:r>
              <a:rPr lang="en-US" smtClean="0"/>
              <a:t>Click to edit Master title style</a:t>
            </a:r>
            <a:endParaRPr dirty="0"/>
          </a:p>
        </p:txBody>
      </p:sp>
      <p:sp>
        <p:nvSpPr>
          <p:cNvPr id="3" name="Text Placeholder 2"/>
          <p:cNvSpPr>
            <a:spLocks noGrp="1"/>
          </p:cNvSpPr>
          <p:nvPr>
            <p:ph type="body" idx="1"/>
          </p:nvPr>
        </p:nvSpPr>
        <p:spPr>
          <a:xfrm>
            <a:off x="1065213" y="5410200"/>
            <a:ext cx="8687333" cy="609601"/>
          </a:xfrm>
        </p:spPr>
        <p:txBody>
          <a:bodyPr anchor="t">
            <a:normAutofit/>
          </a:bodyPr>
          <a:lstStyle>
            <a:lvl1pPr marL="0" indent="0">
              <a:spcBef>
                <a:spcPts val="0"/>
              </a:spcBef>
              <a:buNone/>
              <a:defRPr sz="2000" cap="all" spc="200" baseline="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23ECA6E5-33C6-44C3-9324-1BC5DF93F43F}" type="datetime1">
              <a:rPr lang="en-US" smtClean="0"/>
              <a:t>3/28/2019</a:t>
            </a:fld>
            <a:endParaRPr lang="en-US" dirty="0"/>
          </a:p>
        </p:txBody>
      </p:sp>
      <p:sp>
        <p:nvSpPr>
          <p:cNvPr id="6" name="Slide Number Placeholder 5"/>
          <p:cNvSpPr>
            <a:spLocks noGrp="1"/>
          </p:cNvSpPr>
          <p:nvPr>
            <p:ph type="sldNum" sz="quarter" idx="12"/>
          </p:nvPr>
        </p:nvSpPr>
        <p:spPr/>
        <p:txBody>
          <a:bodyPr/>
          <a:lstStyle/>
          <a:p>
            <a:fld id="{2A013F82-EE5E-44EE-A61D-E31C6657F26F}" type="slidenum">
              <a:rPr lang="en-US" smtClean="0"/>
              <a:t>‹#›</a:t>
            </a:fld>
            <a:endParaRPr lang="en-US" dirty="0"/>
          </a:p>
        </p:txBody>
      </p:sp>
    </p:spTree>
    <p:extLst>
      <p:ext uri="{BB962C8B-B14F-4D97-AF65-F5344CB8AC3E}">
        <p14:creationId xmlns:p14="http://schemas.microsoft.com/office/powerpoint/2010/main" val="1699672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22412" y="381000"/>
            <a:ext cx="9144002" cy="1371600"/>
          </a:xfrm>
        </p:spPr>
        <p:txBody>
          <a:bodyPr/>
          <a:lstStyle/>
          <a:p>
            <a:r>
              <a:rPr lang="en-US" smtClean="0"/>
              <a:t>Click to edit Master title style</a:t>
            </a:r>
            <a:endParaRPr/>
          </a:p>
        </p:txBody>
      </p:sp>
      <p:sp>
        <p:nvSpPr>
          <p:cNvPr id="3" name="Content Placeholder 2"/>
          <p:cNvSpPr>
            <a:spLocks noGrp="1"/>
          </p:cNvSpPr>
          <p:nvPr>
            <p:ph sz="half" idx="1"/>
          </p:nvPr>
        </p:nvSpPr>
        <p:spPr>
          <a:xfrm>
            <a:off x="1504781" y="1905001"/>
            <a:ext cx="4419599" cy="41148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6229183" y="1905001"/>
            <a:ext cx="4419600" cy="41148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09C9C1D9-07E1-4387-AF34-89EE2802766D}" type="datetime1">
              <a:rPr lang="en-US" smtClean="0"/>
              <a:t>3/28/2019</a:t>
            </a:fld>
            <a:endParaRPr lang="en-US" dirty="0"/>
          </a:p>
        </p:txBody>
      </p:sp>
      <p:sp>
        <p:nvSpPr>
          <p:cNvPr id="7" name="Slide Number Placeholder 6"/>
          <p:cNvSpPr>
            <a:spLocks noGrp="1"/>
          </p:cNvSpPr>
          <p:nvPr>
            <p:ph type="sldNum" sz="quarter" idx="12"/>
          </p:nvPr>
        </p:nvSpPr>
        <p:spPr/>
        <p:txBody>
          <a:bodyPr/>
          <a:lstStyle/>
          <a:p>
            <a:fld id="{2A013F82-EE5E-44EE-A61D-E31C6657F26F}" type="slidenum">
              <a:rPr lang="en-US" smtClean="0"/>
              <a:t>‹#›</a:t>
            </a:fld>
            <a:endParaRPr lang="en-US" dirty="0"/>
          </a:p>
        </p:txBody>
      </p:sp>
    </p:spTree>
    <p:extLst>
      <p:ext uri="{BB962C8B-B14F-4D97-AF65-F5344CB8AC3E}">
        <p14:creationId xmlns:p14="http://schemas.microsoft.com/office/powerpoint/2010/main" val="3461894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22412" y="381000"/>
            <a:ext cx="9144002" cy="1371600"/>
          </a:xfrm>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1522411" y="1905000"/>
            <a:ext cx="4416552" cy="762000"/>
          </a:xfrm>
        </p:spPr>
        <p:txBody>
          <a:bodyPr anchor="ctr">
            <a:noAutofit/>
          </a:bodyPr>
          <a:lstStyle>
            <a:lvl1pPr marL="0" indent="0">
              <a:spcBef>
                <a:spcPts val="0"/>
              </a:spcBef>
              <a:buNone/>
              <a:defRPr sz="2000" b="0" cap="all" spc="20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522411" y="2743201"/>
            <a:ext cx="4416552" cy="32766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6249861" y="1905000"/>
            <a:ext cx="4416552" cy="762000"/>
          </a:xfrm>
        </p:spPr>
        <p:txBody>
          <a:bodyPr anchor="ctr">
            <a:noAutofit/>
          </a:bodyPr>
          <a:lstStyle>
            <a:lvl1pPr marL="0" indent="0">
              <a:spcBef>
                <a:spcPts val="0"/>
              </a:spcBef>
              <a:buNone/>
              <a:defRPr sz="2000" b="0" cap="all" spc="20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49861" y="2743201"/>
            <a:ext cx="4416552" cy="32766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0769E85B-B39A-43E9-82DE-E3279D984288}" type="datetime1">
              <a:rPr lang="en-US" smtClean="0"/>
              <a:t>3/28/2019</a:t>
            </a:fld>
            <a:endParaRPr lang="en-US" dirty="0"/>
          </a:p>
        </p:txBody>
      </p:sp>
      <p:sp>
        <p:nvSpPr>
          <p:cNvPr id="9" name="Slide Number Placeholder 8"/>
          <p:cNvSpPr>
            <a:spLocks noGrp="1"/>
          </p:cNvSpPr>
          <p:nvPr>
            <p:ph type="sldNum" sz="quarter" idx="12"/>
          </p:nvPr>
        </p:nvSpPr>
        <p:spPr/>
        <p:txBody>
          <a:bodyPr/>
          <a:lstStyle/>
          <a:p>
            <a:fld id="{2A013F82-EE5E-44EE-A61D-E31C6657F26F}" type="slidenum">
              <a:rPr lang="en-US" smtClean="0"/>
              <a:t>‹#›</a:t>
            </a:fld>
            <a:endParaRPr lang="en-US" dirty="0"/>
          </a:p>
        </p:txBody>
      </p:sp>
    </p:spTree>
    <p:extLst>
      <p:ext uri="{BB962C8B-B14F-4D97-AF65-F5344CB8AC3E}">
        <p14:creationId xmlns:p14="http://schemas.microsoft.com/office/powerpoint/2010/main" val="1811993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dirty="0"/>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D0270C95-D35D-47FC-816D-E56328637043}" type="datetime1">
              <a:rPr lang="en-US" smtClean="0"/>
              <a:t>3/28/2019</a:t>
            </a:fld>
            <a:endParaRPr lang="en-US" dirty="0"/>
          </a:p>
        </p:txBody>
      </p:sp>
      <p:sp>
        <p:nvSpPr>
          <p:cNvPr id="5" name="Slide Number Placeholder 4"/>
          <p:cNvSpPr>
            <a:spLocks noGrp="1"/>
          </p:cNvSpPr>
          <p:nvPr>
            <p:ph type="sldNum" sz="quarter" idx="12"/>
          </p:nvPr>
        </p:nvSpPr>
        <p:spPr/>
        <p:txBody>
          <a:bodyPr/>
          <a:lstStyle/>
          <a:p>
            <a:fld id="{2A013F82-EE5E-44EE-A61D-E31C6657F26F}" type="slidenum">
              <a:rPr lang="en-US" smtClean="0"/>
              <a:t>‹#›</a:t>
            </a:fld>
            <a:endParaRPr lang="en-US" dirty="0"/>
          </a:p>
        </p:txBody>
      </p:sp>
    </p:spTree>
    <p:extLst>
      <p:ext uri="{BB962C8B-B14F-4D97-AF65-F5344CB8AC3E}">
        <p14:creationId xmlns:p14="http://schemas.microsoft.com/office/powerpoint/2010/main" val="1054585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151163A7-695C-4C09-B334-6924060F5B71}" type="datetime1">
              <a:rPr lang="en-US" smtClean="0"/>
              <a:t>3/28/2019</a:t>
            </a:fld>
            <a:endParaRPr lang="en-US" dirty="0"/>
          </a:p>
        </p:txBody>
      </p:sp>
      <p:sp>
        <p:nvSpPr>
          <p:cNvPr id="4" name="Slide Number Placeholder 3"/>
          <p:cNvSpPr>
            <a:spLocks noGrp="1"/>
          </p:cNvSpPr>
          <p:nvPr>
            <p:ph type="sldNum" sz="quarter" idx="12"/>
          </p:nvPr>
        </p:nvSpPr>
        <p:spPr/>
        <p:txBody>
          <a:bodyPr/>
          <a:lstStyle/>
          <a:p>
            <a:fld id="{2A013F82-EE5E-44EE-A61D-E31C6657F26F}" type="slidenum">
              <a:rPr lang="en-US" smtClean="0"/>
              <a:t>‹#›</a:t>
            </a:fld>
            <a:endParaRPr lang="en-US" dirty="0"/>
          </a:p>
        </p:txBody>
      </p:sp>
    </p:spTree>
    <p:extLst>
      <p:ext uri="{BB962C8B-B14F-4D97-AF65-F5344CB8AC3E}">
        <p14:creationId xmlns:p14="http://schemas.microsoft.com/office/powerpoint/2010/main" val="30849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55604" y="1905000"/>
            <a:ext cx="3596607" cy="2667000"/>
          </a:xfrm>
        </p:spPr>
        <p:txBody>
          <a:bodyPr anchor="b">
            <a:noAutofit/>
          </a:bodyPr>
          <a:lstStyle>
            <a:lvl1pPr algn="l">
              <a:lnSpc>
                <a:spcPct val="90000"/>
              </a:lnSpc>
              <a:defRPr sz="3600" b="0" baseline="0">
                <a:solidFill>
                  <a:schemeClr val="tx1"/>
                </a:solidFill>
              </a:defRPr>
            </a:lvl1pPr>
          </a:lstStyle>
          <a:p>
            <a:r>
              <a:rPr lang="en-US" smtClean="0"/>
              <a:t>Click to edit Master title style</a:t>
            </a:r>
            <a:endParaRPr/>
          </a:p>
        </p:txBody>
      </p:sp>
      <p:sp>
        <p:nvSpPr>
          <p:cNvPr id="3" name="Content Placeholder 2"/>
          <p:cNvSpPr>
            <a:spLocks noGrp="1"/>
          </p:cNvSpPr>
          <p:nvPr>
            <p:ph idx="1"/>
          </p:nvPr>
        </p:nvSpPr>
        <p:spPr>
          <a:xfrm>
            <a:off x="4951414" y="685800"/>
            <a:ext cx="6400800" cy="53340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1065213" y="4648200"/>
            <a:ext cx="3581399" cy="1371600"/>
          </a:xfrm>
        </p:spPr>
        <p:txBody>
          <a:bodyPr>
            <a:normAutofit/>
          </a:bodyPr>
          <a:lstStyle>
            <a:lvl1pPr marL="0" indent="0">
              <a:lnSpc>
                <a:spcPct val="90000"/>
              </a:lnSpc>
              <a:spcBef>
                <a:spcPts val="12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FC5B6D02-49B3-41C1-9893-391F698AE757}" type="datetime1">
              <a:rPr lang="en-US" smtClean="0"/>
              <a:t>3/28/2019</a:t>
            </a:fld>
            <a:endParaRPr lang="en-US" dirty="0"/>
          </a:p>
        </p:txBody>
      </p:sp>
      <p:sp>
        <p:nvSpPr>
          <p:cNvPr id="7" name="Slide Number Placeholder 6"/>
          <p:cNvSpPr>
            <a:spLocks noGrp="1"/>
          </p:cNvSpPr>
          <p:nvPr>
            <p:ph type="sldNum" sz="quarter" idx="12"/>
          </p:nvPr>
        </p:nvSpPr>
        <p:spPr/>
        <p:txBody>
          <a:bodyPr/>
          <a:lstStyle/>
          <a:p>
            <a:fld id="{2A013F82-EE5E-44EE-A61D-E31C6657F26F}" type="slidenum">
              <a:rPr lang="en-US" smtClean="0"/>
              <a:t>‹#›</a:t>
            </a:fld>
            <a:endParaRPr lang="en-US" dirty="0"/>
          </a:p>
        </p:txBody>
      </p:sp>
    </p:spTree>
    <p:extLst>
      <p:ext uri="{BB962C8B-B14F-4D97-AF65-F5344CB8AC3E}">
        <p14:creationId xmlns:p14="http://schemas.microsoft.com/office/powerpoint/2010/main" val="465569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55604" y="1905000"/>
            <a:ext cx="3596607" cy="2667000"/>
          </a:xfrm>
        </p:spPr>
        <p:txBody>
          <a:bodyPr anchor="b">
            <a:normAutofit/>
          </a:bodyPr>
          <a:lstStyle>
            <a:lvl1pPr algn="l">
              <a:lnSpc>
                <a:spcPct val="90000"/>
              </a:lnSpc>
              <a:defRPr sz="3600" b="0" i="0" baseline="0">
                <a:solidFill>
                  <a:schemeClr val="tx1"/>
                </a:solidFill>
              </a:defRPr>
            </a:lvl1pPr>
          </a:lstStyle>
          <a:p>
            <a:r>
              <a:rPr lang="en-US" smtClean="0"/>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4951414" y="685800"/>
            <a:ext cx="6400799" cy="5334000"/>
          </a:xfrm>
          <a:solidFill>
            <a:schemeClr val="bg2"/>
          </a:solidFill>
          <a:ln w="76200">
            <a:solidFill>
              <a:schemeClr val="tx1"/>
            </a:solidFill>
            <a:miter lim="800000"/>
          </a:ln>
        </p:spPr>
        <p:txBody>
          <a:bodyP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dirty="0"/>
          </a:p>
        </p:txBody>
      </p:sp>
      <p:sp>
        <p:nvSpPr>
          <p:cNvPr id="4" name="Text Placeholder 3"/>
          <p:cNvSpPr>
            <a:spLocks noGrp="1"/>
          </p:cNvSpPr>
          <p:nvPr>
            <p:ph type="body" sz="half" idx="2"/>
          </p:nvPr>
        </p:nvSpPr>
        <p:spPr>
          <a:xfrm>
            <a:off x="1065213" y="4648200"/>
            <a:ext cx="3581399" cy="1371600"/>
          </a:xfrm>
        </p:spPr>
        <p:txBody>
          <a:bodyPr>
            <a:normAutofit/>
          </a:bodyPr>
          <a:lstStyle>
            <a:lvl1pPr marL="0" indent="0">
              <a:lnSpc>
                <a:spcPct val="90000"/>
              </a:lnSpc>
              <a:spcBef>
                <a:spcPts val="12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D91AC91-90B4-40B7-917F-BAE86E369F96}" type="datetime1">
              <a:rPr lang="en-US" smtClean="0"/>
              <a:t>3/28/2019</a:t>
            </a:fld>
            <a:endParaRPr lang="en-US" dirty="0"/>
          </a:p>
        </p:txBody>
      </p:sp>
      <p:sp>
        <p:nvSpPr>
          <p:cNvPr id="7" name="Slide Number Placeholder 6"/>
          <p:cNvSpPr>
            <a:spLocks noGrp="1"/>
          </p:cNvSpPr>
          <p:nvPr>
            <p:ph type="sldNum" sz="quarter" idx="12"/>
          </p:nvPr>
        </p:nvSpPr>
        <p:spPr/>
        <p:txBody>
          <a:bodyPr/>
          <a:lstStyle/>
          <a:p>
            <a:fld id="{2A013F82-EE5E-44EE-A61D-E31C6657F26F}" type="slidenum">
              <a:rPr lang="en-US" smtClean="0"/>
              <a:pPr/>
              <a:t>‹#›</a:t>
            </a:fld>
            <a:endParaRPr lang="en-US" dirty="0"/>
          </a:p>
        </p:txBody>
      </p:sp>
    </p:spTree>
    <p:extLst>
      <p:ext uri="{BB962C8B-B14F-4D97-AF65-F5344CB8AC3E}">
        <p14:creationId xmlns:p14="http://schemas.microsoft.com/office/powerpoint/2010/main" val="85115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6EB2CF6B-193C-4CEB-9860-F1C5F0818FA3}" type="datetime1">
              <a:rPr lang="en-US" smtClean="0"/>
              <a:t>3/28/2019</a:t>
            </a:fld>
            <a:endParaRPr lang="en-US" dirty="0"/>
          </a:p>
        </p:txBody>
      </p:sp>
      <p:sp>
        <p:nvSpPr>
          <p:cNvPr id="6" name="Slide Number Placeholder 5"/>
          <p:cNvSpPr>
            <a:spLocks noGrp="1"/>
          </p:cNvSpPr>
          <p:nvPr>
            <p:ph type="sldNum" sz="quarter" idx="12"/>
          </p:nvPr>
        </p:nvSpPr>
        <p:spPr/>
        <p:txBody>
          <a:bodyPr/>
          <a:lstStyle/>
          <a:p>
            <a:fld id="{2A013F82-EE5E-44EE-A61D-E31C6657F26F}" type="slidenum">
              <a:rPr lang="en-US" smtClean="0"/>
              <a:t>‹#›</a:t>
            </a:fld>
            <a:endParaRPr lang="en-US" dirty="0"/>
          </a:p>
        </p:txBody>
      </p:sp>
    </p:spTree>
    <p:extLst>
      <p:ext uri="{BB962C8B-B14F-4D97-AF65-F5344CB8AC3E}">
        <p14:creationId xmlns:p14="http://schemas.microsoft.com/office/powerpoint/2010/main" val="34139595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2412" y="381001"/>
            <a:ext cx="1524001" cy="5638800"/>
          </a:xfrm>
        </p:spPr>
        <p:txBody>
          <a:bodyPr vert="eaVert"/>
          <a:lstStyle/>
          <a:p>
            <a:r>
              <a:rPr lang="en-US" smtClean="0"/>
              <a:t>Click to edit Master title style</a:t>
            </a:r>
            <a:endParaRPr dirty="0"/>
          </a:p>
        </p:txBody>
      </p:sp>
      <p:sp>
        <p:nvSpPr>
          <p:cNvPr id="3" name="Vertical Text Placeholder 2"/>
          <p:cNvSpPr>
            <a:spLocks noGrp="1"/>
          </p:cNvSpPr>
          <p:nvPr>
            <p:ph type="body" orient="vert" idx="1"/>
          </p:nvPr>
        </p:nvSpPr>
        <p:spPr>
          <a:xfrm>
            <a:off x="1522412" y="381001"/>
            <a:ext cx="7391399" cy="5638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9856CBC3-4EDC-4C84-BDD0-15F2AD890B92}" type="datetime1">
              <a:rPr lang="en-US" smtClean="0"/>
              <a:t>3/28/2019</a:t>
            </a:fld>
            <a:endParaRPr lang="en-US" dirty="0"/>
          </a:p>
        </p:txBody>
      </p:sp>
      <p:sp>
        <p:nvSpPr>
          <p:cNvPr id="6" name="Slide Number Placeholder 5"/>
          <p:cNvSpPr>
            <a:spLocks noGrp="1"/>
          </p:cNvSpPr>
          <p:nvPr>
            <p:ph type="sldNum" sz="quarter" idx="12"/>
          </p:nvPr>
        </p:nvSpPr>
        <p:spPr/>
        <p:txBody>
          <a:bodyPr/>
          <a:lstStyle/>
          <a:p>
            <a:fld id="{2A013F82-EE5E-44EE-A61D-E31C6657F26F}" type="slidenum">
              <a:rPr lang="en-US" smtClean="0"/>
              <a:t>‹#›</a:t>
            </a:fld>
            <a:endParaRPr lang="en-US" dirty="0"/>
          </a:p>
        </p:txBody>
      </p:sp>
    </p:spTree>
    <p:extLst>
      <p:ext uri="{BB962C8B-B14F-4D97-AF65-F5344CB8AC3E}">
        <p14:creationId xmlns:p14="http://schemas.microsoft.com/office/powerpoint/2010/main" val="689305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invGray">
      <p:bgPr>
        <a:blipFill dpi="0" rotWithShape="1">
          <a:blip r:embed="rId13">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22413" y="381000"/>
            <a:ext cx="9144001" cy="1371600"/>
          </a:xfrm>
          <a:prstGeom prst="rect">
            <a:avLst/>
          </a:prstGeom>
          <a:ln>
            <a:noFill/>
          </a:ln>
        </p:spPr>
        <p:txBody>
          <a:bodyPr vert="horz" lIns="91440" tIns="45720" rIns="91440" bIns="45720" rtlCol="0" anchor="b">
            <a:normAutofit/>
          </a:bodyPr>
          <a:lstStyle/>
          <a:p>
            <a:r>
              <a:rPr lang="en-US" smtClean="0"/>
              <a:t>Click to edit Master title style</a:t>
            </a:r>
            <a:endParaRPr dirty="0"/>
          </a:p>
        </p:txBody>
      </p:sp>
      <p:sp>
        <p:nvSpPr>
          <p:cNvPr id="3" name="Text Placeholder 2"/>
          <p:cNvSpPr>
            <a:spLocks noGrp="1"/>
          </p:cNvSpPr>
          <p:nvPr>
            <p:ph type="body" idx="1"/>
          </p:nvPr>
        </p:nvSpPr>
        <p:spPr>
          <a:xfrm>
            <a:off x="1522413" y="1904999"/>
            <a:ext cx="9134391" cy="411480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1522413" y="6400800"/>
            <a:ext cx="6553199" cy="276228"/>
          </a:xfrm>
          <a:prstGeom prst="rect">
            <a:avLst/>
          </a:prstGeom>
        </p:spPr>
        <p:txBody>
          <a:bodyPr vert="horz" lIns="91440" tIns="45720" rIns="91440" bIns="45720" rtlCol="0" anchor="ctr"/>
          <a:lstStyle>
            <a:lvl1pPr algn="l">
              <a:defRPr sz="1100">
                <a:solidFill>
                  <a:schemeClr val="tx1">
                    <a:tint val="75000"/>
                  </a:schemeClr>
                </a:solidFill>
              </a:defRPr>
            </a:lvl1pPr>
          </a:lstStyle>
          <a:p>
            <a:r>
              <a:rPr lang="en-US" dirty="0"/>
              <a:t>Add a footer</a:t>
            </a:r>
          </a:p>
        </p:txBody>
      </p:sp>
      <p:sp>
        <p:nvSpPr>
          <p:cNvPr id="4" name="Date Placeholder 3"/>
          <p:cNvSpPr>
            <a:spLocks noGrp="1"/>
          </p:cNvSpPr>
          <p:nvPr>
            <p:ph type="dt" sz="half" idx="2"/>
          </p:nvPr>
        </p:nvSpPr>
        <p:spPr>
          <a:xfrm>
            <a:off x="8226422" y="6400800"/>
            <a:ext cx="1449389" cy="276228"/>
          </a:xfrm>
          <a:prstGeom prst="rect">
            <a:avLst/>
          </a:prstGeom>
        </p:spPr>
        <p:txBody>
          <a:bodyPr vert="horz" lIns="91440" tIns="45720" rIns="91440" bIns="45720" rtlCol="0" anchor="ctr"/>
          <a:lstStyle>
            <a:lvl1pPr algn="r">
              <a:defRPr sz="1100">
                <a:solidFill>
                  <a:schemeClr val="tx1">
                    <a:tint val="75000"/>
                  </a:schemeClr>
                </a:solidFill>
              </a:defRPr>
            </a:lvl1pPr>
          </a:lstStyle>
          <a:p>
            <a:fld id="{BB4AB525-F3F4-481A-B8D5-B732FA9EB082}" type="datetime1">
              <a:rPr lang="en-US" smtClean="0"/>
              <a:pPr/>
              <a:t>3/28/2019</a:t>
            </a:fld>
            <a:endParaRPr lang="en-US" dirty="0"/>
          </a:p>
        </p:txBody>
      </p:sp>
      <p:sp>
        <p:nvSpPr>
          <p:cNvPr id="6" name="Slide Number Placeholder 5"/>
          <p:cNvSpPr>
            <a:spLocks noGrp="1"/>
          </p:cNvSpPr>
          <p:nvPr>
            <p:ph type="sldNum" sz="quarter" idx="4"/>
          </p:nvPr>
        </p:nvSpPr>
        <p:spPr>
          <a:xfrm>
            <a:off x="9828211" y="6400800"/>
            <a:ext cx="838201" cy="276228"/>
          </a:xfrm>
          <a:prstGeom prst="rect">
            <a:avLst/>
          </a:prstGeom>
        </p:spPr>
        <p:txBody>
          <a:bodyPr vert="horz" lIns="91440" tIns="45720" rIns="91440" bIns="45720" rtlCol="0" anchor="ctr"/>
          <a:lstStyle>
            <a:lvl1pPr algn="r">
              <a:defRPr sz="1100">
                <a:solidFill>
                  <a:schemeClr val="tx1">
                    <a:tint val="75000"/>
                  </a:schemeClr>
                </a:solidFill>
              </a:defRPr>
            </a:lvl1pPr>
          </a:lstStyle>
          <a:p>
            <a:fld id="{2A013F82-EE5E-44EE-A61D-E31C6657F26F}" type="slidenum">
              <a:rPr lang="en-US" smtClean="0"/>
              <a:pPr/>
              <a:t>‹#›</a:t>
            </a:fld>
            <a:endParaRPr lang="en-US" dirty="0"/>
          </a:p>
        </p:txBody>
      </p:sp>
    </p:spTree>
    <p:extLst>
      <p:ext uri="{BB962C8B-B14F-4D97-AF65-F5344CB8AC3E}">
        <p14:creationId xmlns:p14="http://schemas.microsoft.com/office/powerpoint/2010/main" val="2445344209"/>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600" b="1" kern="1200" cap="none" spc="0" baseline="0">
          <a:ln w="9525">
            <a:noFill/>
            <a:prstDash val="solid"/>
          </a:ln>
          <a:solidFill>
            <a:schemeClr val="accent5"/>
          </a:solidFill>
          <a:effectLst/>
          <a:latin typeface="+mj-lt"/>
          <a:ea typeface="+mj-ea"/>
          <a:cs typeface="+mj-cs"/>
        </a:defRPr>
      </a:lvl1pPr>
    </p:titleStyle>
    <p:bodyStyle>
      <a:lvl1pPr marL="223838" indent="-223838" algn="l" defTabSz="914400" rtl="0" eaLnBrk="1" latinLnBrk="0" hangingPunct="1">
        <a:lnSpc>
          <a:spcPct val="90000"/>
        </a:lnSpc>
        <a:spcBef>
          <a:spcPts val="1800"/>
        </a:spcBef>
        <a:buClr>
          <a:schemeClr val="accent1"/>
        </a:buClr>
        <a:buSzPct val="100000"/>
        <a:buFont typeface="Arial" pitchFamily="34" charset="0"/>
        <a:buChar char="•"/>
        <a:defRPr sz="2400" kern="1200">
          <a:solidFill>
            <a:schemeClr val="tx1"/>
          </a:solidFill>
          <a:latin typeface="+mn-lt"/>
          <a:ea typeface="+mn-ea"/>
          <a:cs typeface="+mn-cs"/>
        </a:defRPr>
      </a:lvl1pPr>
      <a:lvl2pPr marL="463550" indent="-231775" algn="l" defTabSz="914400" rtl="0" eaLnBrk="1" latinLnBrk="0" hangingPunct="1">
        <a:lnSpc>
          <a:spcPct val="90000"/>
        </a:lnSpc>
        <a:spcBef>
          <a:spcPts val="1200"/>
        </a:spcBef>
        <a:buClr>
          <a:schemeClr val="accent1"/>
        </a:buClr>
        <a:buSzPct val="100000"/>
        <a:buFont typeface="Arial" pitchFamily="34" charset="0"/>
        <a:buChar char="•"/>
        <a:defRPr sz="2000" kern="1200">
          <a:solidFill>
            <a:schemeClr val="tx1"/>
          </a:solidFill>
          <a:latin typeface="+mn-lt"/>
          <a:ea typeface="+mn-ea"/>
          <a:cs typeface="+mn-cs"/>
        </a:defRPr>
      </a:lvl2pPr>
      <a:lvl3pPr marL="682625" indent="-219075" algn="l" defTabSz="914400" rtl="0" eaLnBrk="1" latinLnBrk="0" hangingPunct="1">
        <a:lnSpc>
          <a:spcPct val="90000"/>
        </a:lnSpc>
        <a:spcBef>
          <a:spcPts val="600"/>
        </a:spcBef>
        <a:buClr>
          <a:schemeClr val="accent1"/>
        </a:buClr>
        <a:buSzPct val="100000"/>
        <a:buFont typeface="Arial" pitchFamily="34" charset="0"/>
        <a:buChar char="•"/>
        <a:defRPr sz="1800" kern="1200">
          <a:solidFill>
            <a:schemeClr val="tx1"/>
          </a:solidFill>
          <a:latin typeface="+mn-lt"/>
          <a:ea typeface="+mn-ea"/>
          <a:cs typeface="+mn-cs"/>
        </a:defRPr>
      </a:lvl3pPr>
      <a:lvl4pPr marL="857250" indent="-174625" algn="l" defTabSz="914400" rtl="0" eaLnBrk="1" latinLnBrk="0" hangingPunct="1">
        <a:lnSpc>
          <a:spcPct val="90000"/>
        </a:lnSpc>
        <a:spcBef>
          <a:spcPts val="600"/>
        </a:spcBef>
        <a:buClr>
          <a:schemeClr val="accent1"/>
        </a:buClr>
        <a:buSzPct val="100000"/>
        <a:buFont typeface="Arial" pitchFamily="34" charset="0"/>
        <a:buChar char="•"/>
        <a:defRPr sz="1800" kern="1200">
          <a:solidFill>
            <a:schemeClr val="tx1"/>
          </a:solidFill>
          <a:latin typeface="+mn-lt"/>
          <a:ea typeface="+mn-ea"/>
          <a:cs typeface="+mn-cs"/>
        </a:defRPr>
      </a:lvl4pPr>
      <a:lvl5pPr marL="1030288" indent="-173038" algn="l" defTabSz="914400" rtl="0" eaLnBrk="1" latinLnBrk="0" hangingPunct="1">
        <a:lnSpc>
          <a:spcPct val="90000"/>
        </a:lnSpc>
        <a:spcBef>
          <a:spcPts val="600"/>
        </a:spcBef>
        <a:buClr>
          <a:schemeClr val="accent1"/>
        </a:buClr>
        <a:buSzPct val="100000"/>
        <a:buFont typeface="Arial" pitchFamily="34" charset="0"/>
        <a:buChar char="•"/>
        <a:defRPr sz="1800" kern="1200">
          <a:solidFill>
            <a:schemeClr val="tx1"/>
          </a:solidFill>
          <a:latin typeface="+mn-lt"/>
          <a:ea typeface="+mn-ea"/>
          <a:cs typeface="+mn-cs"/>
        </a:defRPr>
      </a:lvl5pPr>
      <a:lvl6pPr marL="1207008" indent="-173736" algn="l" defTabSz="914400" rtl="0" eaLnBrk="1" latinLnBrk="0" hangingPunct="1">
        <a:spcBef>
          <a:spcPts val="600"/>
        </a:spcBef>
        <a:buClr>
          <a:schemeClr val="accent1"/>
        </a:buClr>
        <a:buFont typeface="Arial" pitchFamily="34" charset="0"/>
        <a:buChar char="•"/>
        <a:defRPr sz="1800" kern="1200">
          <a:solidFill>
            <a:schemeClr val="tx1"/>
          </a:solidFill>
          <a:latin typeface="+mn-lt"/>
          <a:ea typeface="+mn-ea"/>
          <a:cs typeface="+mn-cs"/>
        </a:defRPr>
      </a:lvl6pPr>
      <a:lvl7pPr marL="1380744" indent="-173736" algn="l" defTabSz="914400" rtl="0" eaLnBrk="1" latinLnBrk="0" hangingPunct="1">
        <a:spcBef>
          <a:spcPts val="600"/>
        </a:spcBef>
        <a:buClr>
          <a:schemeClr val="accent1"/>
        </a:buClr>
        <a:buFont typeface="Arial" pitchFamily="34" charset="0"/>
        <a:buChar char="•"/>
        <a:defRPr sz="1800" kern="1200">
          <a:solidFill>
            <a:schemeClr val="tx1"/>
          </a:solidFill>
          <a:latin typeface="+mn-lt"/>
          <a:ea typeface="+mn-ea"/>
          <a:cs typeface="+mn-cs"/>
        </a:defRPr>
      </a:lvl7pPr>
      <a:lvl8pPr marL="1554480" indent="-173736" algn="l" defTabSz="914400" rtl="0" eaLnBrk="1" latinLnBrk="0" hangingPunct="1">
        <a:spcBef>
          <a:spcPts val="600"/>
        </a:spcBef>
        <a:buClr>
          <a:schemeClr val="accent1"/>
        </a:buClr>
        <a:buFont typeface="Arial" pitchFamily="34" charset="0"/>
        <a:buChar char="•"/>
        <a:defRPr sz="1800" kern="1200">
          <a:solidFill>
            <a:schemeClr val="tx1"/>
          </a:solidFill>
          <a:latin typeface="+mn-lt"/>
          <a:ea typeface="+mn-ea"/>
          <a:cs typeface="+mn-cs"/>
        </a:defRPr>
      </a:lvl8pPr>
      <a:lvl9pPr marL="1728216" indent="-173736" algn="l" defTabSz="914400" rtl="0" eaLnBrk="1" latinLnBrk="0" hangingPunct="1">
        <a:spcBef>
          <a:spcPts val="600"/>
        </a:spcBef>
        <a:buClr>
          <a:schemeClr val="accent1"/>
        </a:buClr>
        <a:buFont typeface="Arial" pitchFamily="34" charset="0"/>
        <a:buChar char="•"/>
        <a:defRPr sz="18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ideo" Target="https://www.youtube.com/embed/ub747pprmJ8"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bbc.com/bitesize/clips/ztphfg8"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biologycorner.com/category/worksheets/evolution/"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pbs.org/wgbh/evolution/"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www.saps.org.uk/secondary/teaching-resources/814-fairchild-speciation-and-evolutio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hyperlink" Target="http://www.umanitoba.ca/anthropology/courses/121/fyde/gene_flow.html"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video" Target="https://www.youtube.com/embed/udZUaNKXbJA"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biology.allaboutbirds.org/" TargetMode="External"/><Relationship Id="rId2" Type="http://schemas.openxmlformats.org/officeDocument/2006/relationships/hyperlink" Target="https://youtu.be/8yvEDqrc3XE" TargetMode="Externa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www.birdsofparadiseproject.org/content.php?page=120&amp;__hstc=75100365.e7c3b3fc466db1dbd5c76018481de30f.1547848661024.1547848661024.1547848661024.1&amp;__hssc=75100365.2.1547848661025&amp;__hsfp=959865525#_ga=2.32305147.430522428.1547848660-971885131.1547848660"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www.biologycorner.com/worksheets/guppy_teacher.html"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slideLayout" Target="../slideLayouts/slideLayout2.xml"/><Relationship Id="rId5" Type="http://schemas.openxmlformats.org/officeDocument/2006/relationships/image" Target="../media/image42.jpeg"/><Relationship Id="rId4" Type="http://schemas.openxmlformats.org/officeDocument/2006/relationships/image" Target="../media/image41.jpeg"/></Relationships>
</file>

<file path=ppt/slides/_rels/slide4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hyperlink" Target="https://www.bbc.co.uk/programmes/p00379zw"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slideLayout" Target="../slideLayouts/slideLayout2.xml"/><Relationship Id="rId1" Type="http://schemas.openxmlformats.org/officeDocument/2006/relationships/video" Target="https://www.youtube.com/embed/Trcq3-92NwU" TargetMode="External"/></Relationships>
</file>

<file path=ppt/slides/_rels/slide62.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hyperlink" Target="http://www.biologyinmotion.com/evol/index.html" TargetMode="External"/><Relationship Id="rId2" Type="http://schemas.openxmlformats.org/officeDocument/2006/relationships/hyperlink" Target="https://www.biologycorner.com/worksheets/evolutionlab.html" TargetMode="External"/><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6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hyperlink" Target="https://ats.doit.wisc.edu/biology/ev/sp/t2.htm" TargetMode="Externa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hyperlink" Target="https://www.britannica.com/science/speciation" TargetMode="Externa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hyperlink" Target="https://evolution.berkeley.edu/evolibrary/article/evo_40" TargetMode="Externa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hyperlink" Target="http://www.phschool.com/science/biology_place/labbench/lab11/intro.html" TargetMode="Externa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2.xml"/><Relationship Id="rId4" Type="http://schemas.openxmlformats.org/officeDocument/2006/relationships/image" Target="../media/image72.png"/></Relationships>
</file>

<file path=ppt/slides/_rels/slide81.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Speciation</a:t>
            </a:r>
            <a:endParaRPr lang="en-US" dirty="0"/>
          </a:p>
        </p:txBody>
      </p:sp>
      <p:sp>
        <p:nvSpPr>
          <p:cNvPr id="3" name="Subtitle 2"/>
          <p:cNvSpPr>
            <a:spLocks noGrp="1"/>
          </p:cNvSpPr>
          <p:nvPr>
            <p:ph type="subTitle" idx="1"/>
          </p:nvPr>
        </p:nvSpPr>
        <p:spPr/>
        <p:txBody>
          <a:bodyPr/>
          <a:lstStyle/>
          <a:p>
            <a:r>
              <a:rPr lang="en-US" dirty="0" err="1" smtClean="0"/>
              <a:t>Edexcel</a:t>
            </a:r>
            <a:r>
              <a:rPr lang="en-US" dirty="0" smtClean="0"/>
              <a:t> biology B</a:t>
            </a:r>
            <a:endParaRPr lang="en-US" dirty="0"/>
          </a:p>
        </p:txBody>
      </p:sp>
    </p:spTree>
    <p:extLst>
      <p:ext uri="{BB962C8B-B14F-4D97-AF65-F5344CB8AC3E}">
        <p14:creationId xmlns:p14="http://schemas.microsoft.com/office/powerpoint/2010/main" val="42144898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18763" y="-678904"/>
            <a:ext cx="9144001" cy="1371600"/>
          </a:xfrm>
        </p:spPr>
        <p:txBody>
          <a:bodyPr/>
          <a:lstStyle/>
          <a:p>
            <a:r>
              <a:rPr lang="en-US" dirty="0" smtClean="0"/>
              <a:t>Speciation</a:t>
            </a:r>
            <a:endParaRPr lang="en-US" dirty="0"/>
          </a:p>
        </p:txBody>
      </p:sp>
      <p:sp>
        <p:nvSpPr>
          <p:cNvPr id="14" name="Content Placeholder 13"/>
          <p:cNvSpPr>
            <a:spLocks noGrp="1"/>
          </p:cNvSpPr>
          <p:nvPr>
            <p:ph idx="1"/>
          </p:nvPr>
        </p:nvSpPr>
        <p:spPr>
          <a:xfrm>
            <a:off x="45740" y="763568"/>
            <a:ext cx="3070076" cy="1441296"/>
          </a:xfrm>
          <a:ln>
            <a:solidFill>
              <a:schemeClr val="tx1"/>
            </a:solidFill>
          </a:ln>
        </p:spPr>
        <p:txBody>
          <a:bodyPr>
            <a:normAutofit/>
          </a:bodyPr>
          <a:lstStyle/>
          <a:p>
            <a:r>
              <a:rPr lang="en-US" dirty="0" smtClean="0"/>
              <a:t>Understand how reproductive isolation can lead to speciation. </a:t>
            </a:r>
          </a:p>
        </p:txBody>
      </p:sp>
      <p:sp>
        <p:nvSpPr>
          <p:cNvPr id="6" name="Content Placeholder 13"/>
          <p:cNvSpPr txBox="1">
            <a:spLocks/>
          </p:cNvSpPr>
          <p:nvPr/>
        </p:nvSpPr>
        <p:spPr>
          <a:xfrm>
            <a:off x="10486899" y="-28246"/>
            <a:ext cx="1799186" cy="3457246"/>
          </a:xfrm>
          <a:prstGeom prst="rect">
            <a:avLst/>
          </a:prstGeom>
          <a:ln>
            <a:solidFill>
              <a:schemeClr val="tx1"/>
            </a:solidFill>
          </a:ln>
        </p:spPr>
        <p:txBody>
          <a:bodyPr vert="horz" lIns="91440" tIns="45720" rIns="91440" bIns="45720" rtlCol="0">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b="1" dirty="0" smtClean="0"/>
              <a:t>Starter: </a:t>
            </a:r>
            <a:r>
              <a:rPr lang="en-US" sz="2400" dirty="0" smtClean="0"/>
              <a:t>To what</a:t>
            </a:r>
            <a:r>
              <a:rPr lang="en-GB" sz="2400" dirty="0" smtClean="0"/>
              <a:t> </a:t>
            </a:r>
            <a:r>
              <a:rPr lang="en-GB" sz="2400" dirty="0"/>
              <a:t>extent </a:t>
            </a:r>
            <a:r>
              <a:rPr lang="en-GB" sz="2400" dirty="0" smtClean="0"/>
              <a:t>does </a:t>
            </a:r>
            <a:r>
              <a:rPr lang="en-GB" sz="2400" dirty="0"/>
              <a:t>the video really </a:t>
            </a:r>
            <a:r>
              <a:rPr lang="en-GB" sz="2400" dirty="0" smtClean="0"/>
              <a:t>model </a:t>
            </a:r>
            <a:r>
              <a:rPr lang="en-GB" sz="2400" dirty="0"/>
              <a:t>the process of </a:t>
            </a:r>
            <a:r>
              <a:rPr lang="en-GB" sz="2400" dirty="0" smtClean="0"/>
              <a:t>evolution?</a:t>
            </a:r>
            <a:endParaRPr lang="en-US" sz="2400" dirty="0"/>
          </a:p>
        </p:txBody>
      </p:sp>
      <p:sp>
        <p:nvSpPr>
          <p:cNvPr id="7" name="Content Placeholder 13"/>
          <p:cNvSpPr txBox="1">
            <a:spLocks/>
          </p:cNvSpPr>
          <p:nvPr/>
        </p:nvSpPr>
        <p:spPr>
          <a:xfrm>
            <a:off x="72008" y="4221088"/>
            <a:ext cx="12071076" cy="2592288"/>
          </a:xfrm>
          <a:prstGeom prst="rect">
            <a:avLst/>
          </a:prstGeom>
          <a:ln>
            <a:solidFill>
              <a:schemeClr val="tx1"/>
            </a:solidFill>
          </a:ln>
        </p:spPr>
        <p:txBody>
          <a:bodyPr vert="horz" lIns="91440" tIns="45720" rIns="91440" bIns="45720" numCol="4" rtlCol="0">
            <a:normAutofit lnSpcReduction="10000"/>
          </a:bodyPr>
          <a:lstStyle>
            <a:lvl1pPr marL="223838" indent="-223838" algn="l" defTabSz="914400" rtl="0" eaLnBrk="1" latinLnBrk="0" hangingPunct="1">
              <a:lnSpc>
                <a:spcPct val="90000"/>
              </a:lnSpc>
              <a:spcBef>
                <a:spcPts val="1800"/>
              </a:spcBef>
              <a:buClr>
                <a:schemeClr val="accent1"/>
              </a:buClr>
              <a:buSzPct val="100000"/>
              <a:buFont typeface="Arial" pitchFamily="34" charset="0"/>
              <a:buChar char="•"/>
              <a:defRPr sz="2400" kern="1200">
                <a:solidFill>
                  <a:schemeClr val="tx1"/>
                </a:solidFill>
                <a:latin typeface="+mn-lt"/>
                <a:ea typeface="+mn-ea"/>
                <a:cs typeface="+mn-cs"/>
              </a:defRPr>
            </a:lvl1pPr>
            <a:lvl2pPr marL="463550" indent="-231775" algn="l" defTabSz="914400" rtl="0" eaLnBrk="1" latinLnBrk="0" hangingPunct="1">
              <a:lnSpc>
                <a:spcPct val="90000"/>
              </a:lnSpc>
              <a:spcBef>
                <a:spcPts val="1200"/>
              </a:spcBef>
              <a:buClr>
                <a:schemeClr val="accent1"/>
              </a:buClr>
              <a:buSzPct val="100000"/>
              <a:buFont typeface="Arial" pitchFamily="34" charset="0"/>
              <a:buChar char="•"/>
              <a:defRPr sz="2000" kern="1200">
                <a:solidFill>
                  <a:schemeClr val="tx1"/>
                </a:solidFill>
                <a:latin typeface="+mn-lt"/>
                <a:ea typeface="+mn-ea"/>
                <a:cs typeface="+mn-cs"/>
              </a:defRPr>
            </a:lvl2pPr>
            <a:lvl3pPr marL="682625" indent="-219075" algn="l" defTabSz="914400" rtl="0" eaLnBrk="1" latinLnBrk="0" hangingPunct="1">
              <a:lnSpc>
                <a:spcPct val="90000"/>
              </a:lnSpc>
              <a:spcBef>
                <a:spcPts val="600"/>
              </a:spcBef>
              <a:buClr>
                <a:schemeClr val="accent1"/>
              </a:buClr>
              <a:buSzPct val="100000"/>
              <a:buFont typeface="Arial" pitchFamily="34" charset="0"/>
              <a:buChar char="•"/>
              <a:defRPr sz="1800" kern="1200">
                <a:solidFill>
                  <a:schemeClr val="tx1"/>
                </a:solidFill>
                <a:latin typeface="+mn-lt"/>
                <a:ea typeface="+mn-ea"/>
                <a:cs typeface="+mn-cs"/>
              </a:defRPr>
            </a:lvl3pPr>
            <a:lvl4pPr marL="857250" indent="-174625" algn="l" defTabSz="914400" rtl="0" eaLnBrk="1" latinLnBrk="0" hangingPunct="1">
              <a:lnSpc>
                <a:spcPct val="90000"/>
              </a:lnSpc>
              <a:spcBef>
                <a:spcPts val="600"/>
              </a:spcBef>
              <a:buClr>
                <a:schemeClr val="accent1"/>
              </a:buClr>
              <a:buSzPct val="100000"/>
              <a:buFont typeface="Arial" pitchFamily="34" charset="0"/>
              <a:buChar char="•"/>
              <a:defRPr sz="1800" kern="1200">
                <a:solidFill>
                  <a:schemeClr val="tx1"/>
                </a:solidFill>
                <a:latin typeface="+mn-lt"/>
                <a:ea typeface="+mn-ea"/>
                <a:cs typeface="+mn-cs"/>
              </a:defRPr>
            </a:lvl4pPr>
            <a:lvl5pPr marL="1030288" indent="-173038" algn="l" defTabSz="914400" rtl="0" eaLnBrk="1" latinLnBrk="0" hangingPunct="1">
              <a:lnSpc>
                <a:spcPct val="90000"/>
              </a:lnSpc>
              <a:spcBef>
                <a:spcPts val="600"/>
              </a:spcBef>
              <a:buClr>
                <a:schemeClr val="accent1"/>
              </a:buClr>
              <a:buSzPct val="100000"/>
              <a:buFont typeface="Arial" pitchFamily="34" charset="0"/>
              <a:buChar char="•"/>
              <a:defRPr sz="1800" kern="1200">
                <a:solidFill>
                  <a:schemeClr val="tx1"/>
                </a:solidFill>
                <a:latin typeface="+mn-lt"/>
                <a:ea typeface="+mn-ea"/>
                <a:cs typeface="+mn-cs"/>
              </a:defRPr>
            </a:lvl5pPr>
            <a:lvl6pPr marL="1207008" indent="-173736" algn="l" defTabSz="914400" rtl="0" eaLnBrk="1" latinLnBrk="0" hangingPunct="1">
              <a:spcBef>
                <a:spcPts val="600"/>
              </a:spcBef>
              <a:buClr>
                <a:schemeClr val="accent1"/>
              </a:buClr>
              <a:buFont typeface="Arial" pitchFamily="34" charset="0"/>
              <a:buChar char="•"/>
              <a:defRPr sz="1800" kern="1200">
                <a:solidFill>
                  <a:schemeClr val="tx1"/>
                </a:solidFill>
                <a:latin typeface="+mn-lt"/>
                <a:ea typeface="+mn-ea"/>
                <a:cs typeface="+mn-cs"/>
              </a:defRPr>
            </a:lvl6pPr>
            <a:lvl7pPr marL="1380744" indent="-173736" algn="l" defTabSz="914400" rtl="0" eaLnBrk="1" latinLnBrk="0" hangingPunct="1">
              <a:spcBef>
                <a:spcPts val="600"/>
              </a:spcBef>
              <a:buClr>
                <a:schemeClr val="accent1"/>
              </a:buClr>
              <a:buFont typeface="Arial" pitchFamily="34" charset="0"/>
              <a:buChar char="•"/>
              <a:defRPr sz="1800" kern="1200">
                <a:solidFill>
                  <a:schemeClr val="tx1"/>
                </a:solidFill>
                <a:latin typeface="+mn-lt"/>
                <a:ea typeface="+mn-ea"/>
                <a:cs typeface="+mn-cs"/>
              </a:defRPr>
            </a:lvl7pPr>
            <a:lvl8pPr marL="1554480" indent="-173736" algn="l" defTabSz="914400" rtl="0" eaLnBrk="1" latinLnBrk="0" hangingPunct="1">
              <a:spcBef>
                <a:spcPts val="600"/>
              </a:spcBef>
              <a:buClr>
                <a:schemeClr val="accent1"/>
              </a:buClr>
              <a:buFont typeface="Arial" pitchFamily="34" charset="0"/>
              <a:buChar char="•"/>
              <a:defRPr sz="1800" kern="1200">
                <a:solidFill>
                  <a:schemeClr val="tx1"/>
                </a:solidFill>
                <a:latin typeface="+mn-lt"/>
                <a:ea typeface="+mn-ea"/>
                <a:cs typeface="+mn-cs"/>
              </a:defRPr>
            </a:lvl8pPr>
            <a:lvl9pPr marL="1728216" indent="-173736" algn="l" defTabSz="914400" rtl="0" eaLnBrk="1" latinLnBrk="0" hangingPunct="1">
              <a:spcBef>
                <a:spcPts val="600"/>
              </a:spcBef>
              <a:buClr>
                <a:schemeClr val="accent1"/>
              </a:buClr>
              <a:buFont typeface="Arial" pitchFamily="34" charset="0"/>
              <a:buChar char="•"/>
              <a:defRPr sz="1800" kern="1200">
                <a:solidFill>
                  <a:schemeClr val="tx1"/>
                </a:solidFill>
                <a:latin typeface="+mn-lt"/>
                <a:ea typeface="+mn-ea"/>
                <a:cs typeface="+mn-cs"/>
              </a:defRPr>
            </a:lvl9pPr>
          </a:lstStyle>
          <a:p>
            <a:pPr lvl="0"/>
            <a:r>
              <a:rPr lang="en-GB" dirty="0"/>
              <a:t>Speciation</a:t>
            </a:r>
          </a:p>
          <a:p>
            <a:pPr lvl="0"/>
            <a:r>
              <a:rPr lang="en-GB" dirty="0"/>
              <a:t>Hybridisation</a:t>
            </a:r>
          </a:p>
          <a:p>
            <a:pPr lvl="0"/>
            <a:r>
              <a:rPr lang="en-GB" dirty="0"/>
              <a:t>Geographical isolation</a:t>
            </a:r>
          </a:p>
          <a:p>
            <a:pPr lvl="0"/>
            <a:r>
              <a:rPr lang="en-GB" dirty="0"/>
              <a:t>Ecological isolation</a:t>
            </a:r>
          </a:p>
          <a:p>
            <a:pPr lvl="0"/>
            <a:r>
              <a:rPr lang="en-GB" dirty="0"/>
              <a:t>Seasonal isolation</a:t>
            </a:r>
          </a:p>
          <a:p>
            <a:pPr lvl="0"/>
            <a:r>
              <a:rPr lang="en-GB" dirty="0"/>
              <a:t>Behavioural isolation</a:t>
            </a:r>
          </a:p>
          <a:p>
            <a:r>
              <a:rPr lang="en-GB" dirty="0"/>
              <a:t>Mechanical </a:t>
            </a:r>
            <a:r>
              <a:rPr lang="en-GB" dirty="0" smtClean="0"/>
              <a:t>isolation</a:t>
            </a:r>
          </a:p>
          <a:p>
            <a:pPr lvl="0"/>
            <a:endParaRPr lang="en-GB" dirty="0" smtClean="0"/>
          </a:p>
          <a:p>
            <a:pPr lvl="0"/>
            <a:r>
              <a:rPr lang="en-GB" dirty="0" smtClean="0"/>
              <a:t>Allopatric </a:t>
            </a:r>
            <a:r>
              <a:rPr lang="en-GB" dirty="0"/>
              <a:t>speciation</a:t>
            </a:r>
          </a:p>
          <a:p>
            <a:pPr lvl="0"/>
            <a:r>
              <a:rPr lang="en-GB" dirty="0"/>
              <a:t>Endemic</a:t>
            </a:r>
          </a:p>
          <a:p>
            <a:pPr lvl="0"/>
            <a:r>
              <a:rPr lang="en-GB" dirty="0"/>
              <a:t>Adaptive radiation</a:t>
            </a:r>
          </a:p>
          <a:p>
            <a:pPr lvl="0"/>
            <a:r>
              <a:rPr lang="en-GB" dirty="0"/>
              <a:t>Marsupials</a:t>
            </a:r>
          </a:p>
          <a:p>
            <a:pPr lvl="0"/>
            <a:r>
              <a:rPr lang="en-GB" dirty="0" err="1"/>
              <a:t>Monotremes</a:t>
            </a:r>
            <a:endParaRPr lang="en-GB" dirty="0"/>
          </a:p>
          <a:p>
            <a:pPr lvl="0"/>
            <a:r>
              <a:rPr lang="en-GB" dirty="0"/>
              <a:t>Placental mammals</a:t>
            </a:r>
          </a:p>
          <a:p>
            <a:r>
              <a:rPr lang="en-GB" dirty="0"/>
              <a:t>Sympatric speciation</a:t>
            </a:r>
            <a:endParaRPr lang="en-US" dirty="0" smtClean="0"/>
          </a:p>
        </p:txBody>
      </p:sp>
      <p:pic>
        <p:nvPicPr>
          <p:cNvPr id="2" name="ub747pprmJ8"/>
          <p:cNvPicPr>
            <a:picLocks noRot="1" noChangeAspect="1"/>
          </p:cNvPicPr>
          <p:nvPr>
            <a:videoFile r:link="rId1"/>
          </p:nvPr>
        </p:nvPicPr>
        <p:blipFill>
          <a:blip r:embed="rId3"/>
          <a:stretch>
            <a:fillRect/>
          </a:stretch>
        </p:blipFill>
        <p:spPr>
          <a:xfrm>
            <a:off x="3142084" y="6896"/>
            <a:ext cx="7312135" cy="4113076"/>
          </a:xfrm>
          <a:prstGeom prst="rect">
            <a:avLst/>
          </a:prstGeom>
        </p:spPr>
      </p:pic>
    </p:spTree>
    <p:extLst>
      <p:ext uri="{BB962C8B-B14F-4D97-AF65-F5344CB8AC3E}">
        <p14:creationId xmlns:p14="http://schemas.microsoft.com/office/powerpoint/2010/main" val="19946944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23203" y="1988840"/>
            <a:ext cx="5109503" cy="4114801"/>
          </a:xfrm>
        </p:spPr>
        <p:txBody>
          <a:bodyPr/>
          <a:lstStyle/>
          <a:p>
            <a:r>
              <a:rPr lang="en-GB" dirty="0">
                <a:hlinkClick r:id="rId2"/>
              </a:rPr>
              <a:t>https://</a:t>
            </a:r>
            <a:r>
              <a:rPr lang="en-GB" dirty="0" smtClean="0">
                <a:hlinkClick r:id="rId2"/>
              </a:rPr>
              <a:t>www.bbc.com/bitesize/clips/ztphfg8</a:t>
            </a:r>
            <a:r>
              <a:rPr lang="en-GB" dirty="0" smtClean="0"/>
              <a:t> </a:t>
            </a:r>
            <a:endParaRPr lang="en-GB" dirty="0"/>
          </a:p>
        </p:txBody>
      </p:sp>
      <p:pic>
        <p:nvPicPr>
          <p:cNvPr id="4" name="Picture 3">
            <a:hlinkClick r:id="rId2"/>
          </p:cNvPr>
          <p:cNvPicPr>
            <a:picLocks noChangeAspect="1"/>
          </p:cNvPicPr>
          <p:nvPr/>
        </p:nvPicPr>
        <p:blipFill>
          <a:blip r:embed="rId3"/>
          <a:stretch>
            <a:fillRect/>
          </a:stretch>
        </p:blipFill>
        <p:spPr>
          <a:xfrm>
            <a:off x="5816600" y="0"/>
            <a:ext cx="6372225" cy="7639050"/>
          </a:xfrm>
          <a:prstGeom prst="rect">
            <a:avLst/>
          </a:prstGeom>
        </p:spPr>
      </p:pic>
    </p:spTree>
    <p:extLst>
      <p:ext uri="{BB962C8B-B14F-4D97-AF65-F5344CB8AC3E}">
        <p14:creationId xmlns:p14="http://schemas.microsoft.com/office/powerpoint/2010/main" val="2279719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621804" y="6453336"/>
            <a:ext cx="11927060" cy="4114801"/>
          </a:xfrm>
        </p:spPr>
        <p:txBody>
          <a:bodyPr/>
          <a:lstStyle/>
          <a:p>
            <a:r>
              <a:rPr lang="en-GB" dirty="0">
                <a:hlinkClick r:id="rId2"/>
              </a:rPr>
              <a:t>https://www.biologycorner.com/category/worksheets/evolution</a:t>
            </a:r>
            <a:r>
              <a:rPr lang="en-GB" dirty="0" smtClean="0">
                <a:hlinkClick r:id="rId2"/>
              </a:rPr>
              <a:t>/</a:t>
            </a:r>
            <a:r>
              <a:rPr lang="en-GB" dirty="0" smtClean="0"/>
              <a:t> </a:t>
            </a:r>
            <a:endParaRPr lang="en-GB" dirty="0"/>
          </a:p>
        </p:txBody>
      </p:sp>
      <p:pic>
        <p:nvPicPr>
          <p:cNvPr id="4" name="Picture 3">
            <a:hlinkClick r:id="rId2"/>
          </p:cNvPr>
          <p:cNvPicPr>
            <a:picLocks noChangeAspect="1"/>
          </p:cNvPicPr>
          <p:nvPr/>
        </p:nvPicPr>
        <p:blipFill>
          <a:blip r:embed="rId3"/>
          <a:stretch>
            <a:fillRect/>
          </a:stretch>
        </p:blipFill>
        <p:spPr>
          <a:xfrm>
            <a:off x="1197868" y="-16374"/>
            <a:ext cx="8856984" cy="6522998"/>
          </a:xfrm>
          <a:prstGeom prst="rect">
            <a:avLst/>
          </a:prstGeom>
        </p:spPr>
      </p:pic>
    </p:spTree>
    <p:extLst>
      <p:ext uri="{BB962C8B-B14F-4D97-AF65-F5344CB8AC3E}">
        <p14:creationId xmlns:p14="http://schemas.microsoft.com/office/powerpoint/2010/main" val="2732503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1532023" y="6377434"/>
            <a:ext cx="9134391" cy="638175"/>
          </a:xfrm>
        </p:spPr>
        <p:txBody>
          <a:bodyPr/>
          <a:lstStyle/>
          <a:p>
            <a:r>
              <a:rPr lang="en-GB" dirty="0">
                <a:hlinkClick r:id="rId2"/>
              </a:rPr>
              <a:t>http://www.pbs.org/wgbh/evolution</a:t>
            </a:r>
            <a:r>
              <a:rPr lang="en-GB" dirty="0" smtClean="0">
                <a:hlinkClick r:id="rId2"/>
              </a:rPr>
              <a:t>/</a:t>
            </a:r>
            <a:r>
              <a:rPr lang="en-GB" dirty="0" smtClean="0"/>
              <a:t> </a:t>
            </a:r>
            <a:endParaRPr lang="en-GB" dirty="0"/>
          </a:p>
        </p:txBody>
      </p:sp>
      <p:pic>
        <p:nvPicPr>
          <p:cNvPr id="4" name="Picture 3">
            <a:hlinkClick r:id="rId2"/>
          </p:cNvPr>
          <p:cNvPicPr>
            <a:picLocks noChangeAspect="1"/>
          </p:cNvPicPr>
          <p:nvPr/>
        </p:nvPicPr>
        <p:blipFill>
          <a:blip r:embed="rId3"/>
          <a:stretch>
            <a:fillRect/>
          </a:stretch>
        </p:blipFill>
        <p:spPr>
          <a:xfrm>
            <a:off x="-1" y="-6413"/>
            <a:ext cx="12155783" cy="5667661"/>
          </a:xfrm>
          <a:prstGeom prst="rect">
            <a:avLst/>
          </a:prstGeom>
        </p:spPr>
      </p:pic>
    </p:spTree>
    <p:extLst>
      <p:ext uri="{BB962C8B-B14F-4D97-AF65-F5344CB8AC3E}">
        <p14:creationId xmlns:p14="http://schemas.microsoft.com/office/powerpoint/2010/main" val="4031651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2566020" y="6165304"/>
            <a:ext cx="9134391" cy="4114801"/>
          </a:xfrm>
        </p:spPr>
        <p:txBody>
          <a:bodyPr/>
          <a:lstStyle/>
          <a:p>
            <a:r>
              <a:rPr lang="en-GB" dirty="0">
                <a:hlinkClick r:id="rId2"/>
              </a:rPr>
              <a:t>http://</a:t>
            </a:r>
            <a:r>
              <a:rPr lang="en-GB" dirty="0" smtClean="0">
                <a:hlinkClick r:id="rId2"/>
              </a:rPr>
              <a:t>www.saps.org.uk/secondary/teaching-resources/814-fairchild-speciation-and-evolution</a:t>
            </a:r>
            <a:r>
              <a:rPr lang="en-GB" dirty="0" smtClean="0"/>
              <a:t> </a:t>
            </a:r>
            <a:endParaRPr lang="en-GB" dirty="0"/>
          </a:p>
        </p:txBody>
      </p:sp>
      <p:pic>
        <p:nvPicPr>
          <p:cNvPr id="4" name="Picture 3"/>
          <p:cNvPicPr>
            <a:picLocks noChangeAspect="1"/>
          </p:cNvPicPr>
          <p:nvPr/>
        </p:nvPicPr>
        <p:blipFill>
          <a:blip r:embed="rId3"/>
          <a:stretch>
            <a:fillRect/>
          </a:stretch>
        </p:blipFill>
        <p:spPr>
          <a:xfrm>
            <a:off x="2926059" y="961"/>
            <a:ext cx="7009367" cy="6164343"/>
          </a:xfrm>
          <a:prstGeom prst="rect">
            <a:avLst/>
          </a:prstGeom>
        </p:spPr>
      </p:pic>
    </p:spTree>
    <p:extLst>
      <p:ext uri="{BB962C8B-B14F-4D97-AF65-F5344CB8AC3E}">
        <p14:creationId xmlns:p14="http://schemas.microsoft.com/office/powerpoint/2010/main" val="4103780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1979612" y="274638"/>
            <a:ext cx="1811338" cy="1143000"/>
          </a:xfrm>
        </p:spPr>
        <p:txBody>
          <a:bodyPr>
            <a:normAutofit fontScale="90000"/>
          </a:bodyPr>
          <a:lstStyle/>
          <a:p>
            <a:r>
              <a:rPr lang="en-GB" altLang="en-US" sz="4000"/>
              <a:t>Gene Flow</a:t>
            </a:r>
            <a:endParaRPr lang="en-US" altLang="en-US" sz="4000"/>
          </a:p>
        </p:txBody>
      </p:sp>
      <p:sp>
        <p:nvSpPr>
          <p:cNvPr id="52227" name="Rectangle 3"/>
          <p:cNvSpPr>
            <a:spLocks noGrp="1" noChangeArrowheads="1"/>
          </p:cNvSpPr>
          <p:nvPr>
            <p:ph type="body" idx="1"/>
          </p:nvPr>
        </p:nvSpPr>
        <p:spPr>
          <a:xfrm>
            <a:off x="-19983" y="2060848"/>
            <a:ext cx="2874036" cy="4114801"/>
          </a:xfrm>
        </p:spPr>
        <p:txBody>
          <a:bodyPr/>
          <a:lstStyle/>
          <a:p>
            <a:r>
              <a:rPr lang="en-GB" altLang="en-US" dirty="0" smtClean="0"/>
              <a:t>What happens to gene flow if populations become reproductively isolated?</a:t>
            </a:r>
            <a:endParaRPr lang="en-GB" altLang="en-US" dirty="0"/>
          </a:p>
        </p:txBody>
      </p:sp>
      <p:pic>
        <p:nvPicPr>
          <p:cNvPr id="52229" name="Picture 5">
            <a:hlinkClick r:id="rId2"/>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141662" y="188914"/>
            <a:ext cx="7524750" cy="6911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58790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Speciation?</a:t>
            </a:r>
            <a:endParaRPr lang="en-GB" dirty="0"/>
          </a:p>
        </p:txBody>
      </p:sp>
      <p:sp>
        <p:nvSpPr>
          <p:cNvPr id="3" name="Content Placeholder 2"/>
          <p:cNvSpPr>
            <a:spLocks noGrp="1"/>
          </p:cNvSpPr>
          <p:nvPr>
            <p:ph idx="1"/>
          </p:nvPr>
        </p:nvSpPr>
        <p:spPr/>
        <p:txBody>
          <a:bodyPr/>
          <a:lstStyle/>
          <a:p>
            <a:r>
              <a:rPr lang="en-GB" dirty="0" smtClean="0">
                <a:solidFill>
                  <a:schemeClr val="accent1"/>
                </a:solidFill>
              </a:rPr>
              <a:t>The formation of a new species. </a:t>
            </a:r>
          </a:p>
          <a:p>
            <a:pPr marL="0" indent="0">
              <a:buNone/>
            </a:pPr>
            <a:endParaRPr lang="en-GB" dirty="0"/>
          </a:p>
        </p:txBody>
      </p:sp>
    </p:spTree>
    <p:extLst>
      <p:ext uri="{BB962C8B-B14F-4D97-AF65-F5344CB8AC3E}">
        <p14:creationId xmlns:p14="http://schemas.microsoft.com/office/powerpoint/2010/main" val="593484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2342" y="-739617"/>
            <a:ext cx="9144001" cy="1371600"/>
          </a:xfrm>
        </p:spPr>
        <p:txBody>
          <a:bodyPr/>
          <a:lstStyle/>
          <a:p>
            <a:r>
              <a:rPr lang="en-GB" altLang="en-US" dirty="0" smtClean="0"/>
              <a:t>Hybrids</a:t>
            </a:r>
            <a:endParaRPr lang="en-GB" altLang="en-US" dirty="0"/>
          </a:p>
        </p:txBody>
      </p:sp>
      <p:sp>
        <p:nvSpPr>
          <p:cNvPr id="32771" name="Rectangle 3"/>
          <p:cNvSpPr>
            <a:spLocks noGrp="1" noChangeArrowheads="1"/>
          </p:cNvSpPr>
          <p:nvPr>
            <p:ph type="body" idx="1"/>
          </p:nvPr>
        </p:nvSpPr>
        <p:spPr>
          <a:xfrm>
            <a:off x="30159" y="631983"/>
            <a:ext cx="3014665" cy="6613441"/>
          </a:xfrm>
        </p:spPr>
        <p:txBody>
          <a:bodyPr>
            <a:normAutofit fontScale="92500" lnSpcReduction="20000"/>
          </a:bodyPr>
          <a:lstStyle/>
          <a:p>
            <a:pPr lvl="0"/>
            <a:r>
              <a:rPr lang="en-GB" dirty="0"/>
              <a:t>Explain how hybridisation can lead to the development of a new species. </a:t>
            </a:r>
            <a:endParaRPr lang="en-GB" dirty="0" smtClean="0"/>
          </a:p>
          <a:p>
            <a:pPr lvl="0"/>
            <a:r>
              <a:rPr lang="en-GB" dirty="0" smtClean="0">
                <a:solidFill>
                  <a:schemeClr val="accent1"/>
                </a:solidFill>
              </a:rPr>
              <a:t>Sometimes </a:t>
            </a:r>
            <a:r>
              <a:rPr lang="en-GB" dirty="0">
                <a:solidFill>
                  <a:schemeClr val="accent1"/>
                </a:solidFill>
              </a:rPr>
              <a:t>two closely related species can breed and form fertile hybrids.</a:t>
            </a:r>
          </a:p>
          <a:p>
            <a:pPr lvl="0"/>
            <a:r>
              <a:rPr lang="en-GB" dirty="0">
                <a:solidFill>
                  <a:schemeClr val="accent1"/>
                </a:solidFill>
              </a:rPr>
              <a:t>The hybrid offspring cannot produce fertile offspring with either of the parents (plants usually) but can with other like hybrids. </a:t>
            </a:r>
          </a:p>
          <a:p>
            <a:pPr lvl="0"/>
            <a:r>
              <a:rPr lang="en-GB" dirty="0">
                <a:solidFill>
                  <a:schemeClr val="accent1"/>
                </a:solidFill>
              </a:rPr>
              <a:t>Therefore resulting in the formation of new hybrid species. </a:t>
            </a:r>
          </a:p>
        </p:txBody>
      </p:sp>
      <p:graphicFrame>
        <p:nvGraphicFramePr>
          <p:cNvPr id="32781" name="Group 13"/>
          <p:cNvGraphicFramePr>
            <a:graphicFrameLocks noGrp="1"/>
          </p:cNvGraphicFramePr>
          <p:nvPr/>
        </p:nvGraphicFramePr>
        <p:xfrm>
          <a:off x="4491037" y="2195513"/>
          <a:ext cx="2884488" cy="2468880"/>
        </p:xfrm>
        <a:graphic>
          <a:graphicData uri="http://schemas.openxmlformats.org/drawingml/2006/table">
            <a:tbl>
              <a:tblPr/>
              <a:tblGrid>
                <a:gridCol w="2884488">
                  <a:extLst>
                    <a:ext uri="{9D8B030D-6E8A-4147-A177-3AD203B41FA5}">
                      <a16:colId xmlns:a16="http://schemas.microsoft.com/office/drawing/2014/main" val="1713241192"/>
                    </a:ext>
                  </a:extLst>
                </a:gridCol>
              </a:tblGrid>
              <a:tr h="2468563">
                <a:tc>
                  <a:txBody>
                    <a:bodyPr/>
                    <a:lstStyle>
                      <a:lvl1pPr>
                        <a:spcBef>
                          <a:spcPct val="20000"/>
                        </a:spcBef>
                        <a:defRPr sz="2800">
                          <a:solidFill>
                            <a:schemeClr val="tx1"/>
                          </a:solidFill>
                          <a:latin typeface="Century Gothic" panose="020B0502020202020204" pitchFamily="34" charset="0"/>
                        </a:defRPr>
                      </a:lvl1pPr>
                      <a:lvl2pPr>
                        <a:spcBef>
                          <a:spcPct val="20000"/>
                        </a:spcBef>
                        <a:defRPr sz="2400">
                          <a:solidFill>
                            <a:schemeClr val="tx1"/>
                          </a:solidFill>
                          <a:latin typeface="Century Gothic" panose="020B0502020202020204" pitchFamily="34" charset="0"/>
                        </a:defRPr>
                      </a:lvl2pPr>
                      <a:lvl3pPr>
                        <a:spcBef>
                          <a:spcPct val="20000"/>
                        </a:spcBef>
                        <a:defRPr sz="2000">
                          <a:solidFill>
                            <a:schemeClr val="tx1"/>
                          </a:solidFill>
                          <a:latin typeface="Century Gothic" panose="020B0502020202020204" pitchFamily="34" charset="0"/>
                        </a:defRPr>
                      </a:lvl3pPr>
                      <a:lvl4pPr>
                        <a:spcBef>
                          <a:spcPct val="20000"/>
                        </a:spcBef>
                        <a:defRPr>
                          <a:solidFill>
                            <a:schemeClr val="tx1"/>
                          </a:solidFill>
                          <a:latin typeface="Century Gothic" panose="020B0502020202020204" pitchFamily="34" charset="0"/>
                        </a:defRPr>
                      </a:lvl4pPr>
                      <a:lvl5pPr>
                        <a:spcBef>
                          <a:spcPct val="20000"/>
                        </a:spcBef>
                        <a:defRPr>
                          <a:solidFill>
                            <a:schemeClr val="tx1"/>
                          </a:solidFill>
                          <a:latin typeface="Century Gothic" panose="020B0502020202020204" pitchFamily="34" charset="0"/>
                        </a:defRPr>
                      </a:lvl5pPr>
                      <a:lvl6pPr fontAlgn="base">
                        <a:spcBef>
                          <a:spcPct val="20000"/>
                        </a:spcBef>
                        <a:spcAft>
                          <a:spcPct val="0"/>
                        </a:spcAft>
                        <a:defRPr>
                          <a:solidFill>
                            <a:schemeClr val="tx1"/>
                          </a:solidFill>
                          <a:latin typeface="Century Gothic" panose="020B0502020202020204" pitchFamily="34" charset="0"/>
                        </a:defRPr>
                      </a:lvl6pPr>
                      <a:lvl7pPr fontAlgn="base">
                        <a:spcBef>
                          <a:spcPct val="20000"/>
                        </a:spcBef>
                        <a:spcAft>
                          <a:spcPct val="0"/>
                        </a:spcAft>
                        <a:defRPr>
                          <a:solidFill>
                            <a:schemeClr val="tx1"/>
                          </a:solidFill>
                          <a:latin typeface="Century Gothic" panose="020B0502020202020204" pitchFamily="34" charset="0"/>
                        </a:defRPr>
                      </a:lvl7pPr>
                      <a:lvl8pPr fontAlgn="base">
                        <a:spcBef>
                          <a:spcPct val="20000"/>
                        </a:spcBef>
                        <a:spcAft>
                          <a:spcPct val="0"/>
                        </a:spcAft>
                        <a:defRPr>
                          <a:solidFill>
                            <a:schemeClr val="tx1"/>
                          </a:solidFill>
                          <a:latin typeface="Century Gothic" panose="020B0502020202020204" pitchFamily="34" charset="0"/>
                        </a:defRPr>
                      </a:lvl8pPr>
                      <a:lvl9pPr fontAlgn="base">
                        <a:spcBef>
                          <a:spcPct val="20000"/>
                        </a:spcBef>
                        <a:spcAft>
                          <a:spcPct val="0"/>
                        </a:spcAft>
                        <a:defRPr>
                          <a:solidFill>
                            <a:schemeClr val="tx1"/>
                          </a:solidFill>
                          <a:latin typeface="Century Gothic" panose="020B0502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900" b="0" i="0" u="none" strike="noStrike" cap="none" normalizeH="0" baseline="0" smtClean="0">
                          <a:ln>
                            <a:noFill/>
                          </a:ln>
                          <a:solidFill>
                            <a:srgbClr val="000000"/>
                          </a:solidFill>
                          <a:effectLst/>
                          <a:latin typeface="Verdana" panose="020B0604030504040204" pitchFamily="34" charset="0"/>
                        </a:rPr>
                        <a:t>  </a:t>
                      </a:r>
                      <a:r>
                        <a:rPr kumimoji="0" lang="en-US" altLang="en-US" sz="14700" b="0" i="0" u="none" strike="noStrike" cap="none" normalizeH="0" baseline="0" smtClean="0">
                          <a:ln>
                            <a:noFill/>
                          </a:ln>
                          <a:solidFill>
                            <a:srgbClr val="000000"/>
                          </a:solidFill>
                          <a:effectLst/>
                          <a:latin typeface="Verdana" panose="020B0604030504040204" pitchFamily="34" charset="0"/>
                        </a:rPr>
                        <a:t> </a:t>
                      </a:r>
                      <a:r>
                        <a:rPr kumimoji="0" lang="en-US" altLang="en-US" sz="900" b="0" i="0" u="none" strike="noStrike" cap="none" normalizeH="0" baseline="0" smtClean="0">
                          <a:ln>
                            <a:noFill/>
                          </a:ln>
                          <a:solidFill>
                            <a:srgbClr val="000000"/>
                          </a:solidFill>
                          <a:effectLst/>
                          <a:latin typeface="Verdana" panose="020B0604030504040204" pitchFamily="34" charset="0"/>
                        </a:rPr>
                        <a:t>                                                                            </a:t>
                      </a:r>
                    </a:p>
                  </a:txBody>
                  <a:tcPr anchor="ctr" horzOverflow="overflow">
                    <a:lnL cap="flat">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3695460057"/>
                  </a:ext>
                </a:extLst>
              </a:tr>
            </a:tbl>
          </a:graphicData>
        </a:graphic>
      </p:graphicFrame>
      <p:pic>
        <p:nvPicPr>
          <p:cNvPr id="32773" name="Picture 5" descr="anemone flowers and their chromosom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4825" y="-37941"/>
            <a:ext cx="9144000" cy="6935788"/>
          </a:xfrm>
          <a:prstGeom prst="rect">
            <a:avLst/>
          </a:prstGeom>
          <a:noFill/>
          <a:extLst>
            <a:ext uri="{909E8E84-426E-40DD-AFC4-6F175D3DCCD1}">
              <a14:hiddenFill xmlns:a14="http://schemas.microsoft.com/office/drawing/2010/main">
                <a:solidFill>
                  <a:srgbClr val="FFFFFF"/>
                </a:solidFill>
              </a14:hiddenFill>
            </a:ext>
          </a:extLst>
        </p:spPr>
      </p:pic>
      <p:sp>
        <p:nvSpPr>
          <p:cNvPr id="32782" name="Text Box 14"/>
          <p:cNvSpPr txBox="1">
            <a:spLocks noChangeArrowheads="1"/>
          </p:cNvSpPr>
          <p:nvPr/>
        </p:nvSpPr>
        <p:spPr bwMode="auto">
          <a:xfrm>
            <a:off x="6611143" y="3806111"/>
            <a:ext cx="1930337"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800" dirty="0" smtClean="0">
                <a:solidFill>
                  <a:schemeClr val="bg1"/>
                </a:solidFill>
              </a:rPr>
              <a:t>Anemone</a:t>
            </a:r>
          </a:p>
          <a:p>
            <a:endParaRPr lang="en-GB" altLang="en-US" sz="2800" dirty="0">
              <a:solidFill>
                <a:schemeClr val="bg1"/>
              </a:solidFill>
            </a:endParaRPr>
          </a:p>
          <a:p>
            <a:endParaRPr lang="en-GB" altLang="en-US" sz="2800" dirty="0" smtClean="0">
              <a:solidFill>
                <a:schemeClr val="bg1"/>
              </a:solidFill>
            </a:endParaRPr>
          </a:p>
          <a:p>
            <a:endParaRPr lang="en-GB" altLang="en-US" sz="2800" dirty="0">
              <a:solidFill>
                <a:schemeClr val="bg1"/>
              </a:solidFill>
            </a:endParaRPr>
          </a:p>
          <a:p>
            <a:endParaRPr lang="en-GB" altLang="en-US" sz="2800" dirty="0" smtClean="0">
              <a:solidFill>
                <a:schemeClr val="bg1"/>
              </a:solidFill>
            </a:endParaRPr>
          </a:p>
          <a:p>
            <a:endParaRPr lang="en-GB" altLang="en-US" sz="2800" dirty="0">
              <a:solidFill>
                <a:schemeClr val="bg1"/>
              </a:solidFill>
            </a:endParaRPr>
          </a:p>
          <a:p>
            <a:r>
              <a:rPr lang="en-GB" altLang="en-US" sz="2800" smtClean="0">
                <a:solidFill>
                  <a:schemeClr val="bg1"/>
                </a:solidFill>
              </a:rPr>
              <a:t>  Ploidy </a:t>
            </a:r>
            <a:endParaRPr lang="en-US" altLang="en-US" sz="2800" dirty="0">
              <a:solidFill>
                <a:schemeClr val="bg1"/>
              </a:solidFill>
            </a:endParaRPr>
          </a:p>
        </p:txBody>
      </p:sp>
    </p:spTree>
    <p:extLst>
      <p:ext uri="{BB962C8B-B14F-4D97-AF65-F5344CB8AC3E}">
        <p14:creationId xmlns:p14="http://schemas.microsoft.com/office/powerpoint/2010/main" val="3718160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277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277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277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udZUaNKXbJA"/>
          <p:cNvPicPr>
            <a:picLocks noGrp="1" noRot="1" noChangeAspect="1"/>
          </p:cNvPicPr>
          <p:nvPr>
            <p:ph idx="1"/>
            <a:videoFile r:link="rId1"/>
          </p:nvPr>
        </p:nvPicPr>
        <p:blipFill>
          <a:blip r:embed="rId3"/>
          <a:stretch>
            <a:fillRect/>
          </a:stretch>
        </p:blipFill>
        <p:spPr>
          <a:xfrm>
            <a:off x="6300" y="0"/>
            <a:ext cx="12182525" cy="6852670"/>
          </a:xfrm>
          <a:prstGeom prst="rect">
            <a:avLst/>
          </a:prstGeom>
        </p:spPr>
      </p:pic>
    </p:spTree>
    <p:extLst>
      <p:ext uri="{BB962C8B-B14F-4D97-AF65-F5344CB8AC3E}">
        <p14:creationId xmlns:p14="http://schemas.microsoft.com/office/powerpoint/2010/main" val="30832424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1" y="6192688"/>
            <a:ext cx="12188824" cy="4114801"/>
          </a:xfrm>
        </p:spPr>
        <p:txBody>
          <a:bodyPr/>
          <a:lstStyle/>
          <a:p>
            <a:r>
              <a:rPr lang="en-GB" dirty="0">
                <a:hlinkClick r:id="rId2"/>
              </a:rPr>
              <a:t>https://</a:t>
            </a:r>
            <a:r>
              <a:rPr lang="en-GB" dirty="0" smtClean="0">
                <a:hlinkClick r:id="rId2"/>
              </a:rPr>
              <a:t>youtu.be/8yvEDqrc3XE</a:t>
            </a:r>
            <a:r>
              <a:rPr lang="en-GB" dirty="0" smtClean="0"/>
              <a:t>		</a:t>
            </a:r>
            <a:r>
              <a:rPr lang="en-GB" u="sng" dirty="0">
                <a:hlinkClick r:id="rId3"/>
              </a:rPr>
              <a:t>http://biology.allaboutbirds.org</a:t>
            </a:r>
            <a:endParaRPr lang="en-GB" dirty="0" smtClean="0"/>
          </a:p>
          <a:p>
            <a:endParaRPr lang="en-GB" dirty="0"/>
          </a:p>
        </p:txBody>
      </p:sp>
      <p:pic>
        <p:nvPicPr>
          <p:cNvPr id="4" name="Picture 3">
            <a:hlinkClick r:id="rId4"/>
          </p:cNvPr>
          <p:cNvPicPr>
            <a:picLocks noChangeAspect="1"/>
          </p:cNvPicPr>
          <p:nvPr/>
        </p:nvPicPr>
        <p:blipFill rotWithShape="1">
          <a:blip r:embed="rId5"/>
          <a:srcRect b="16217"/>
          <a:stretch/>
        </p:blipFill>
        <p:spPr>
          <a:xfrm>
            <a:off x="1125860" y="0"/>
            <a:ext cx="10096500" cy="6192688"/>
          </a:xfrm>
          <a:prstGeom prst="rect">
            <a:avLst/>
          </a:prstGeom>
        </p:spPr>
      </p:pic>
    </p:spTree>
    <p:extLst>
      <p:ext uri="{BB962C8B-B14F-4D97-AF65-F5344CB8AC3E}">
        <p14:creationId xmlns:p14="http://schemas.microsoft.com/office/powerpoint/2010/main" val="14333714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341884" y="13855"/>
            <a:ext cx="9344296" cy="7015545"/>
          </a:xfrm>
          <a:prstGeom prst="rect">
            <a:avLst/>
          </a:prstGeom>
        </p:spPr>
      </p:pic>
    </p:spTree>
    <p:extLst>
      <p:ext uri="{BB962C8B-B14F-4D97-AF65-F5344CB8AC3E}">
        <p14:creationId xmlns:p14="http://schemas.microsoft.com/office/powerpoint/2010/main" val="3021625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30059" y="-459432"/>
            <a:ext cx="9144001" cy="1371600"/>
          </a:xfrm>
        </p:spPr>
        <p:txBody>
          <a:bodyPr/>
          <a:lstStyle/>
          <a:p>
            <a:r>
              <a:rPr lang="en-GB" dirty="0" smtClean="0"/>
              <a:t>Isolating Mechanisms</a:t>
            </a:r>
            <a:endParaRPr lang="en-GB" dirty="0"/>
          </a:p>
        </p:txBody>
      </p:sp>
      <p:sp>
        <p:nvSpPr>
          <p:cNvPr id="3" name="Content Placeholder 2"/>
          <p:cNvSpPr>
            <a:spLocks noGrp="1"/>
          </p:cNvSpPr>
          <p:nvPr>
            <p:ph idx="1"/>
          </p:nvPr>
        </p:nvSpPr>
        <p:spPr>
          <a:xfrm>
            <a:off x="0" y="1124744"/>
            <a:ext cx="12188825" cy="5733256"/>
          </a:xfrm>
        </p:spPr>
        <p:txBody>
          <a:bodyPr>
            <a:normAutofit/>
          </a:bodyPr>
          <a:lstStyle/>
          <a:p>
            <a:pPr marL="0" indent="0">
              <a:buNone/>
            </a:pPr>
            <a:r>
              <a:rPr lang="en-GB" dirty="0"/>
              <a:t>There are various ways in which parts of populations can become isolated from each other so that they no longer interbreed. </a:t>
            </a:r>
            <a:endParaRPr lang="en-GB" dirty="0" smtClean="0"/>
          </a:p>
          <a:p>
            <a:r>
              <a:rPr lang="en-GB" dirty="0" smtClean="0"/>
              <a:t>Geographical – physical barrier	</a:t>
            </a:r>
            <a:endParaRPr lang="en-GB" dirty="0"/>
          </a:p>
          <a:p>
            <a:pPr lvl="0"/>
            <a:r>
              <a:rPr lang="en-GB" dirty="0" smtClean="0"/>
              <a:t>Ecological – different habitats	</a:t>
            </a:r>
            <a:endParaRPr lang="en-GB" dirty="0"/>
          </a:p>
          <a:p>
            <a:pPr lvl="0"/>
            <a:r>
              <a:rPr lang="en-GB" dirty="0" smtClean="0"/>
              <a:t>Seasonal – breed at different times of the year</a:t>
            </a:r>
            <a:endParaRPr lang="en-GB" dirty="0"/>
          </a:p>
          <a:p>
            <a:pPr lvl="0"/>
            <a:r>
              <a:rPr lang="en-GB" dirty="0" smtClean="0"/>
              <a:t>Behavioural – different courtship rituals</a:t>
            </a:r>
            <a:endParaRPr lang="en-GB" dirty="0"/>
          </a:p>
          <a:p>
            <a:pPr lvl="0"/>
            <a:r>
              <a:rPr lang="en-GB" dirty="0" smtClean="0"/>
              <a:t>Mechanical – lack of fit between reproductive organs</a:t>
            </a:r>
          </a:p>
          <a:p>
            <a:pPr lvl="0"/>
            <a:r>
              <a:rPr lang="en-GB" dirty="0" err="1" smtClean="0"/>
              <a:t>Gametic</a:t>
            </a:r>
            <a:r>
              <a:rPr lang="en-GB" dirty="0" smtClean="0"/>
              <a:t> – gametes are incompatible</a:t>
            </a:r>
            <a:endParaRPr lang="en-GB" dirty="0"/>
          </a:p>
        </p:txBody>
      </p:sp>
    </p:spTree>
    <p:extLst>
      <p:ext uri="{BB962C8B-B14F-4D97-AF65-F5344CB8AC3E}">
        <p14:creationId xmlns:p14="http://schemas.microsoft.com/office/powerpoint/2010/main" val="4153209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Rectangle 3"/>
          <p:cNvSpPr/>
          <p:nvPr/>
        </p:nvSpPr>
        <p:spPr>
          <a:xfrm>
            <a:off x="0" y="1"/>
            <a:ext cx="12188825" cy="6491842"/>
          </a:xfrm>
          <a:prstGeom prst="rect">
            <a:avLst/>
          </a:prstGeom>
        </p:spPr>
        <p:txBody>
          <a:bodyPr wrap="square">
            <a:spAutoFit/>
          </a:bodyPr>
          <a:lstStyle/>
          <a:p>
            <a:pPr marL="342900" lvl="0" indent="-342900">
              <a:lnSpc>
                <a:spcPct val="107000"/>
              </a:lnSpc>
              <a:spcAft>
                <a:spcPts val="0"/>
              </a:spcAft>
              <a:buFont typeface="Symbol" panose="05050102010706020507" pitchFamily="18" charset="2"/>
              <a:buChar char=""/>
            </a:pPr>
            <a:r>
              <a:rPr lang="en-GB" sz="2400" dirty="0">
                <a:ea typeface="Calibri" panose="020F0502020204030204" pitchFamily="34" charset="0"/>
                <a:cs typeface="Calibri" panose="020F0502020204030204" pitchFamily="34" charset="0"/>
              </a:rPr>
              <a:t>Geographical isolation		</a:t>
            </a:r>
            <a:r>
              <a:rPr lang="en-GB" sz="2400" dirty="0" smtClean="0">
                <a:ea typeface="Calibri" panose="020F0502020204030204" pitchFamily="34" charset="0"/>
                <a:cs typeface="Calibri" panose="020F0502020204030204" pitchFamily="34" charset="0"/>
              </a:rPr>
              <a:t>Male/female </a:t>
            </a:r>
            <a:r>
              <a:rPr lang="en-GB" sz="2400" dirty="0">
                <a:ea typeface="Calibri" panose="020F0502020204030204" pitchFamily="34" charset="0"/>
                <a:cs typeface="Calibri" panose="020F0502020204030204" pitchFamily="34" charset="0"/>
              </a:rPr>
              <a:t>gametes are </a:t>
            </a:r>
            <a:r>
              <a:rPr lang="en-GB" sz="2400" dirty="0" smtClean="0">
                <a:ea typeface="Calibri" panose="020F0502020204030204" pitchFamily="34" charset="0"/>
                <a:cs typeface="Calibri" panose="020F0502020204030204" pitchFamily="34" charset="0"/>
              </a:rPr>
              <a:t>									incompatible </a:t>
            </a:r>
            <a:r>
              <a:rPr lang="en-GB" sz="2400" dirty="0">
                <a:ea typeface="Calibri" panose="020F0502020204030204" pitchFamily="34" charset="0"/>
                <a:cs typeface="Calibri" panose="020F0502020204030204" pitchFamily="34" charset="0"/>
              </a:rPr>
              <a:t>with each other.  </a:t>
            </a:r>
            <a:endParaRPr lang="en-GB" sz="2400" dirty="0" smtClean="0">
              <a:ea typeface="Calibri" panose="020F0502020204030204" pitchFamily="34" charset="0"/>
              <a:cs typeface="Calibri" panose="020F0502020204030204" pitchFamily="34" charset="0"/>
            </a:endParaRPr>
          </a:p>
          <a:p>
            <a:pPr lvl="0">
              <a:lnSpc>
                <a:spcPct val="107000"/>
              </a:lnSpc>
              <a:spcAft>
                <a:spcPts val="0"/>
              </a:spcAft>
            </a:pPr>
            <a:r>
              <a:rPr lang="en-GB" sz="2400" dirty="0">
                <a:ea typeface="Calibri" panose="020F0502020204030204" pitchFamily="34" charset="0"/>
                <a:cs typeface="Calibri" panose="020F0502020204030204" pitchFamily="34" charset="0"/>
              </a:rPr>
              <a:t>	</a:t>
            </a:r>
            <a:endParaRPr lang="en-GB" sz="2400" dirty="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2400" dirty="0">
                <a:ea typeface="Calibri" panose="020F0502020204030204" pitchFamily="34" charset="0"/>
                <a:cs typeface="Calibri" panose="020F0502020204030204" pitchFamily="34" charset="0"/>
              </a:rPr>
              <a:t>Habitat/ecological isolation		</a:t>
            </a:r>
            <a:r>
              <a:rPr lang="en-GB" sz="2400" dirty="0" smtClean="0">
                <a:ea typeface="Calibri" panose="020F0502020204030204" pitchFamily="34" charset="0"/>
                <a:cs typeface="Calibri" panose="020F0502020204030204" pitchFamily="34" charset="0"/>
              </a:rPr>
              <a:t>No </a:t>
            </a:r>
            <a:r>
              <a:rPr lang="en-GB" sz="2400" dirty="0">
                <a:ea typeface="Calibri" panose="020F0502020204030204" pitchFamily="34" charset="0"/>
                <a:cs typeface="Calibri" panose="020F0502020204030204" pitchFamily="34" charset="0"/>
              </a:rPr>
              <a:t>longer respond to each other’s </a:t>
            </a:r>
            <a:r>
              <a:rPr lang="en-GB" sz="2400" dirty="0" smtClean="0">
                <a:ea typeface="Calibri" panose="020F0502020204030204" pitchFamily="34" charset="0"/>
                <a:cs typeface="Calibri" panose="020F0502020204030204" pitchFamily="34" charset="0"/>
              </a:rPr>
              <a:t>								reproductive </a:t>
            </a:r>
            <a:r>
              <a:rPr lang="en-GB" sz="2400" dirty="0">
                <a:ea typeface="Calibri" panose="020F0502020204030204" pitchFamily="34" charset="0"/>
                <a:cs typeface="Calibri" panose="020F0502020204030204" pitchFamily="34" charset="0"/>
              </a:rPr>
              <a:t>displays.	</a:t>
            </a:r>
            <a:endParaRPr lang="en-GB" sz="2400" dirty="0" smtClean="0">
              <a:ea typeface="Calibri" panose="020F0502020204030204" pitchFamily="34" charset="0"/>
              <a:cs typeface="Calibri" panose="020F0502020204030204" pitchFamily="34" charset="0"/>
            </a:endParaRPr>
          </a:p>
          <a:p>
            <a:pPr lvl="0">
              <a:lnSpc>
                <a:spcPct val="107000"/>
              </a:lnSpc>
              <a:spcAft>
                <a:spcPts val="0"/>
              </a:spcAft>
            </a:pPr>
            <a:endParaRPr lang="en-GB" sz="2400" dirty="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2400" dirty="0">
                <a:ea typeface="Calibri" panose="020F0502020204030204" pitchFamily="34" charset="0"/>
                <a:cs typeface="Calibri" panose="020F0502020204030204" pitchFamily="34" charset="0"/>
              </a:rPr>
              <a:t>Sexual/temporal isolation		</a:t>
            </a:r>
            <a:r>
              <a:rPr lang="en-GB" sz="2400" dirty="0" smtClean="0">
                <a:ea typeface="Calibri" panose="020F0502020204030204" pitchFamily="34" charset="0"/>
                <a:cs typeface="Calibri" panose="020F0502020204030204" pitchFamily="34" charset="0"/>
              </a:rPr>
              <a:t>Reproductive </a:t>
            </a:r>
            <a:r>
              <a:rPr lang="en-GB" sz="2400" dirty="0">
                <a:ea typeface="Calibri" panose="020F0502020204030204" pitchFamily="34" charset="0"/>
                <a:cs typeface="Calibri" panose="020F0502020204030204" pitchFamily="34" charset="0"/>
              </a:rPr>
              <a:t>organs no longer fit </a:t>
            </a:r>
            <a:r>
              <a:rPr lang="en-GB" sz="2400" dirty="0" smtClean="0">
                <a:ea typeface="Calibri" panose="020F0502020204030204" pitchFamily="34" charset="0"/>
                <a:cs typeface="Calibri" panose="020F0502020204030204" pitchFamily="34" charset="0"/>
              </a:rPr>
              <a:t>								together</a:t>
            </a:r>
            <a:r>
              <a:rPr lang="en-GB" sz="2400" dirty="0">
                <a:ea typeface="Calibri" panose="020F0502020204030204" pitchFamily="34" charset="0"/>
                <a:cs typeface="Calibri" panose="020F0502020204030204" pitchFamily="34" charset="0"/>
              </a:rPr>
              <a:t>. 			</a:t>
            </a:r>
            <a:endParaRPr lang="en-GB" sz="2400" dirty="0">
              <a:ea typeface="Calibri" panose="020F0502020204030204" pitchFamily="34" charset="0"/>
              <a:cs typeface="Times New Roman" panose="02020603050405020304" pitchFamily="18" charset="0"/>
            </a:endParaRPr>
          </a:p>
          <a:p>
            <a:pPr marL="228600">
              <a:lnSpc>
                <a:spcPct val="107000"/>
              </a:lnSpc>
              <a:spcAft>
                <a:spcPts val="0"/>
              </a:spcAft>
            </a:pPr>
            <a:r>
              <a:rPr lang="en-GB" sz="2400" dirty="0">
                <a:ea typeface="Calibri" panose="020F0502020204030204" pitchFamily="34" charset="0"/>
                <a:cs typeface="Calibri" panose="020F0502020204030204" pitchFamily="34" charset="0"/>
              </a:rPr>
              <a:t> </a:t>
            </a:r>
            <a:endParaRPr lang="en-GB" sz="2400" dirty="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2400" dirty="0">
                <a:ea typeface="Calibri" panose="020F0502020204030204" pitchFamily="34" charset="0"/>
                <a:cs typeface="Calibri" panose="020F0502020204030204" pitchFamily="34" charset="0"/>
              </a:rPr>
              <a:t>Mechanical isolation			Reproductively active at different times. 			</a:t>
            </a:r>
            <a:endParaRPr lang="en-GB" sz="2400" dirty="0">
              <a:ea typeface="Calibri" panose="020F0502020204030204" pitchFamily="34" charset="0"/>
              <a:cs typeface="Times New Roman" panose="02020603050405020304" pitchFamily="18" charset="0"/>
            </a:endParaRPr>
          </a:p>
          <a:p>
            <a:pPr marL="228600">
              <a:lnSpc>
                <a:spcPct val="107000"/>
              </a:lnSpc>
              <a:spcAft>
                <a:spcPts val="0"/>
              </a:spcAft>
            </a:pPr>
            <a:r>
              <a:rPr lang="en-GB" sz="2400" dirty="0">
                <a:ea typeface="Calibri" panose="020F0502020204030204" pitchFamily="34" charset="0"/>
                <a:cs typeface="Calibri" panose="020F0502020204030204" pitchFamily="34" charset="0"/>
              </a:rPr>
              <a:t> </a:t>
            </a:r>
            <a:endParaRPr lang="en-GB" sz="2400" dirty="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2400" dirty="0">
                <a:ea typeface="Calibri" panose="020F0502020204030204" pitchFamily="34" charset="0"/>
                <a:cs typeface="Calibri" panose="020F0502020204030204" pitchFamily="34" charset="0"/>
              </a:rPr>
              <a:t>Behavioural isolation			Occupy different habitats in the same area.			</a:t>
            </a:r>
            <a:endParaRPr lang="en-GB" sz="2400" dirty="0">
              <a:ea typeface="Calibri" panose="020F0502020204030204" pitchFamily="34" charset="0"/>
              <a:cs typeface="Times New Roman" panose="02020603050405020304" pitchFamily="18" charset="0"/>
            </a:endParaRPr>
          </a:p>
          <a:p>
            <a:pPr marL="228600">
              <a:lnSpc>
                <a:spcPct val="107000"/>
              </a:lnSpc>
              <a:spcAft>
                <a:spcPts val="800"/>
              </a:spcAft>
            </a:pPr>
            <a:r>
              <a:rPr lang="en-GB" sz="2400" dirty="0">
                <a:ea typeface="Calibri" panose="020F0502020204030204" pitchFamily="34" charset="0"/>
                <a:cs typeface="Calibri" panose="020F0502020204030204" pitchFamily="34" charset="0"/>
              </a:rPr>
              <a:t> </a:t>
            </a:r>
            <a:endParaRPr lang="en-GB" sz="2400" dirty="0">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pPr>
            <a:r>
              <a:rPr lang="en-GB" sz="2400" dirty="0" err="1">
                <a:ea typeface="Calibri" panose="020F0502020204030204" pitchFamily="34" charset="0"/>
              </a:rPr>
              <a:t>Gametic</a:t>
            </a:r>
            <a:r>
              <a:rPr lang="en-GB" sz="2400" dirty="0">
                <a:ea typeface="Calibri" panose="020F0502020204030204" pitchFamily="34" charset="0"/>
              </a:rPr>
              <a:t> isolation 			</a:t>
            </a:r>
            <a:r>
              <a:rPr lang="en-GB" sz="2400" dirty="0" smtClean="0">
                <a:ea typeface="Calibri" panose="020F0502020204030204" pitchFamily="34" charset="0"/>
              </a:rPr>
              <a:t>Divided </a:t>
            </a:r>
            <a:r>
              <a:rPr lang="en-GB" sz="2400" dirty="0">
                <a:ea typeface="Calibri" panose="020F0502020204030204" pitchFamily="34" charset="0"/>
              </a:rPr>
              <a:t>by a physical barrier.	</a:t>
            </a:r>
            <a:endParaRPr lang="en-GB" sz="2400" dirty="0"/>
          </a:p>
        </p:txBody>
      </p:sp>
      <p:cxnSp>
        <p:nvCxnSpPr>
          <p:cNvPr id="6" name="Straight Arrow Connector 5"/>
          <p:cNvCxnSpPr/>
          <p:nvPr/>
        </p:nvCxnSpPr>
        <p:spPr>
          <a:xfrm>
            <a:off x="4078188" y="260648"/>
            <a:ext cx="1656184" cy="5472608"/>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cxnSp>
        <p:nvCxnSpPr>
          <p:cNvPr id="9" name="Straight Arrow Connector 8"/>
          <p:cNvCxnSpPr/>
          <p:nvPr/>
        </p:nvCxnSpPr>
        <p:spPr>
          <a:xfrm>
            <a:off x="4222204" y="1752600"/>
            <a:ext cx="1368152" cy="2972544"/>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cxnSp>
        <p:nvCxnSpPr>
          <p:cNvPr id="12" name="Straight Arrow Connector 11"/>
          <p:cNvCxnSpPr/>
          <p:nvPr/>
        </p:nvCxnSpPr>
        <p:spPr>
          <a:xfrm>
            <a:off x="4366220" y="2636912"/>
            <a:ext cx="1152128" cy="1152128"/>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cxnSp>
        <p:nvCxnSpPr>
          <p:cNvPr id="15" name="Straight Arrow Connector 14"/>
          <p:cNvCxnSpPr/>
          <p:nvPr/>
        </p:nvCxnSpPr>
        <p:spPr>
          <a:xfrm flipV="1">
            <a:off x="3574132" y="2636912"/>
            <a:ext cx="1944216" cy="1152128"/>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cxnSp>
        <p:nvCxnSpPr>
          <p:cNvPr id="18" name="Straight Arrow Connector 17"/>
          <p:cNvCxnSpPr/>
          <p:nvPr/>
        </p:nvCxnSpPr>
        <p:spPr>
          <a:xfrm flipV="1">
            <a:off x="3574132" y="1412776"/>
            <a:ext cx="1944216" cy="3528392"/>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cxnSp>
        <p:nvCxnSpPr>
          <p:cNvPr id="21" name="Straight Arrow Connector 20"/>
          <p:cNvCxnSpPr/>
          <p:nvPr/>
        </p:nvCxnSpPr>
        <p:spPr>
          <a:xfrm flipV="1">
            <a:off x="3142084" y="381000"/>
            <a:ext cx="2376264" cy="5784304"/>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93007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6392" y="-1101"/>
            <a:ext cx="9125140" cy="6843855"/>
          </a:xfrm>
          <a:prstGeom prst="rect">
            <a:avLst/>
          </a:prstGeom>
        </p:spPr>
      </p:pic>
    </p:spTree>
    <p:extLst>
      <p:ext uri="{BB962C8B-B14F-4D97-AF65-F5344CB8AC3E}">
        <p14:creationId xmlns:p14="http://schemas.microsoft.com/office/powerpoint/2010/main" val="3566612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712" y="-171401"/>
            <a:ext cx="9404068" cy="7053051"/>
          </a:xfrm>
          <a:prstGeom prst="rect">
            <a:avLst/>
          </a:prstGeom>
        </p:spPr>
      </p:pic>
    </p:spTree>
    <p:extLst>
      <p:ext uri="{BB962C8B-B14F-4D97-AF65-F5344CB8AC3E}">
        <p14:creationId xmlns:p14="http://schemas.microsoft.com/office/powerpoint/2010/main" val="17566656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Reproductive Isolation</a:t>
            </a:r>
            <a:endParaRPr lang="en-GB" dirty="0"/>
          </a:p>
        </p:txBody>
      </p:sp>
      <p:sp>
        <p:nvSpPr>
          <p:cNvPr id="3" name="Content Placeholder 2"/>
          <p:cNvSpPr>
            <a:spLocks noGrp="1"/>
          </p:cNvSpPr>
          <p:nvPr>
            <p:ph idx="1"/>
          </p:nvPr>
        </p:nvSpPr>
        <p:spPr/>
        <p:txBody>
          <a:bodyPr/>
          <a:lstStyle/>
          <a:p>
            <a:pPr marL="0" indent="0">
              <a:buNone/>
            </a:pPr>
            <a:r>
              <a:rPr lang="en-GB" dirty="0"/>
              <a:t>P</a:t>
            </a:r>
            <a:r>
              <a:rPr lang="en-GB" dirty="0" smtClean="0"/>
              <a:t>roduce </a:t>
            </a:r>
            <a:r>
              <a:rPr lang="en-GB" dirty="0"/>
              <a:t>a concept map on reproductive isolation to summarise the different mechanisms by which it can </a:t>
            </a:r>
            <a:r>
              <a:rPr lang="en-GB" dirty="0" smtClean="0"/>
              <a:t>arise.</a:t>
            </a:r>
          </a:p>
          <a:p>
            <a:pPr marL="0" indent="0">
              <a:buNone/>
            </a:pPr>
            <a:r>
              <a:rPr lang="en-GB" dirty="0" smtClean="0"/>
              <a:t>Research </a:t>
            </a:r>
            <a:r>
              <a:rPr lang="en-GB" dirty="0"/>
              <a:t>and add examples for each </a:t>
            </a:r>
            <a:r>
              <a:rPr lang="en-GB" dirty="0" smtClean="0"/>
              <a:t>mechanism:</a:t>
            </a:r>
          </a:p>
          <a:p>
            <a:pPr lvl="0"/>
            <a:r>
              <a:rPr lang="en-GB" dirty="0" smtClean="0"/>
              <a:t>Geographical</a:t>
            </a:r>
            <a:endParaRPr lang="en-GB" dirty="0"/>
          </a:p>
          <a:p>
            <a:pPr lvl="0"/>
            <a:r>
              <a:rPr lang="en-GB" dirty="0" smtClean="0"/>
              <a:t>Ecological</a:t>
            </a:r>
            <a:endParaRPr lang="en-GB" dirty="0"/>
          </a:p>
          <a:p>
            <a:pPr lvl="0"/>
            <a:r>
              <a:rPr lang="en-GB" smtClean="0"/>
              <a:t>Seasonal/temporal</a:t>
            </a:r>
            <a:endParaRPr lang="en-GB" dirty="0"/>
          </a:p>
          <a:p>
            <a:pPr lvl="0"/>
            <a:r>
              <a:rPr lang="en-GB" dirty="0"/>
              <a:t>B</a:t>
            </a:r>
            <a:r>
              <a:rPr lang="en-GB" dirty="0" smtClean="0"/>
              <a:t>ehavioural</a:t>
            </a:r>
            <a:endParaRPr lang="en-GB" dirty="0"/>
          </a:p>
          <a:p>
            <a:pPr lvl="0"/>
            <a:r>
              <a:rPr lang="en-GB" dirty="0"/>
              <a:t>M</a:t>
            </a:r>
            <a:r>
              <a:rPr lang="en-GB" dirty="0" smtClean="0"/>
              <a:t>echanical</a:t>
            </a:r>
            <a:endParaRPr lang="en-GB" dirty="0"/>
          </a:p>
          <a:p>
            <a:endParaRPr lang="en-GB" dirty="0"/>
          </a:p>
        </p:txBody>
      </p:sp>
    </p:spTree>
    <p:extLst>
      <p:ext uri="{BB962C8B-B14F-4D97-AF65-F5344CB8AC3E}">
        <p14:creationId xmlns:p14="http://schemas.microsoft.com/office/powerpoint/2010/main" val="3599639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5" name="Picture 4"/>
          <p:cNvPicPr>
            <a:picLocks noChangeAspect="1"/>
          </p:cNvPicPr>
          <p:nvPr/>
        </p:nvPicPr>
        <p:blipFill>
          <a:blip r:embed="rId2"/>
          <a:stretch>
            <a:fillRect/>
          </a:stretch>
        </p:blipFill>
        <p:spPr>
          <a:xfrm>
            <a:off x="855662" y="133350"/>
            <a:ext cx="10477500" cy="6591300"/>
          </a:xfrm>
          <a:prstGeom prst="rect">
            <a:avLst/>
          </a:prstGeom>
        </p:spPr>
      </p:pic>
    </p:spTree>
    <p:extLst>
      <p:ext uri="{BB962C8B-B14F-4D97-AF65-F5344CB8AC3E}">
        <p14:creationId xmlns:p14="http://schemas.microsoft.com/office/powerpoint/2010/main" val="3676800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855662" y="147637"/>
            <a:ext cx="10477500" cy="6562725"/>
          </a:xfrm>
          <a:prstGeom prst="rect">
            <a:avLst/>
          </a:prstGeom>
        </p:spPr>
      </p:pic>
    </p:spTree>
    <p:extLst>
      <p:ext uri="{BB962C8B-B14F-4D97-AF65-F5344CB8AC3E}">
        <p14:creationId xmlns:p14="http://schemas.microsoft.com/office/powerpoint/2010/main" val="3201000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1522412" y="25973"/>
            <a:ext cx="9144001" cy="1371600"/>
          </a:xfrm>
        </p:spPr>
        <p:txBody>
          <a:bodyPr/>
          <a:lstStyle/>
          <a:p>
            <a:r>
              <a:rPr lang="en-GB" altLang="en-US" dirty="0" smtClean="0"/>
              <a:t>Temporal/Seasonal Isolation</a:t>
            </a:r>
            <a:endParaRPr lang="en-US" altLang="en-US" dirty="0"/>
          </a:p>
        </p:txBody>
      </p:sp>
      <p:sp>
        <p:nvSpPr>
          <p:cNvPr id="33795" name="Rectangle 3"/>
          <p:cNvSpPr>
            <a:spLocks noGrp="1" noChangeArrowheads="1"/>
          </p:cNvSpPr>
          <p:nvPr>
            <p:ph type="body" idx="1"/>
          </p:nvPr>
        </p:nvSpPr>
        <p:spPr/>
        <p:txBody>
          <a:bodyPr/>
          <a:lstStyle/>
          <a:p>
            <a:endParaRPr lang="en-GB" altLang="en-US"/>
          </a:p>
        </p:txBody>
      </p:sp>
      <p:pic>
        <p:nvPicPr>
          <p:cNvPr id="3379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2412" y="1546226"/>
            <a:ext cx="9144000" cy="5311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4042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844" y="188640"/>
            <a:ext cx="10477500" cy="6467475"/>
          </a:xfrm>
          <a:prstGeom prst="rect">
            <a:avLst/>
          </a:prstGeom>
        </p:spPr>
      </p:pic>
      <p:sp>
        <p:nvSpPr>
          <p:cNvPr id="9" name="Content Placeholder 8"/>
          <p:cNvSpPr>
            <a:spLocks noGrp="1"/>
          </p:cNvSpPr>
          <p:nvPr>
            <p:ph idx="1"/>
          </p:nvPr>
        </p:nvSpPr>
        <p:spPr/>
        <p:txBody>
          <a:bodyPr/>
          <a:lstStyle/>
          <a:p>
            <a:endParaRPr lang="en-GB"/>
          </a:p>
        </p:txBody>
      </p:sp>
    </p:spTree>
    <p:extLst>
      <p:ext uri="{BB962C8B-B14F-4D97-AF65-F5344CB8AC3E}">
        <p14:creationId xmlns:p14="http://schemas.microsoft.com/office/powerpoint/2010/main" val="1828104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1979612" y="-171450"/>
            <a:ext cx="8229600" cy="1143000"/>
          </a:xfrm>
        </p:spPr>
        <p:txBody>
          <a:bodyPr/>
          <a:lstStyle/>
          <a:p>
            <a:r>
              <a:rPr lang="en-GB" altLang="en-US"/>
              <a:t>Behavioural Isolation</a:t>
            </a:r>
            <a:endParaRPr lang="en-US" altLang="en-US"/>
          </a:p>
        </p:txBody>
      </p:sp>
      <p:sp>
        <p:nvSpPr>
          <p:cNvPr id="29699" name="Rectangle 3"/>
          <p:cNvSpPr>
            <a:spLocks noGrp="1" noChangeArrowheads="1"/>
          </p:cNvSpPr>
          <p:nvPr>
            <p:ph type="body" idx="1"/>
          </p:nvPr>
        </p:nvSpPr>
        <p:spPr>
          <a:xfrm>
            <a:off x="1947862" y="1021556"/>
            <a:ext cx="8435975" cy="4525963"/>
          </a:xfrm>
        </p:spPr>
        <p:txBody>
          <a:bodyPr/>
          <a:lstStyle/>
          <a:p>
            <a:r>
              <a:rPr lang="en-GB" altLang="en-US" dirty="0"/>
              <a:t>Courtship rituals which are not attractive to the main population of the species.</a:t>
            </a:r>
          </a:p>
          <a:p>
            <a:r>
              <a:rPr lang="en-US" altLang="en-US" dirty="0"/>
              <a:t>Bowerbirds construct elaborate bowers and decorate them with different colors in order to woo females.</a:t>
            </a:r>
            <a:endParaRPr lang="en-GB" altLang="en-US" dirty="0"/>
          </a:p>
          <a:p>
            <a:pPr>
              <a:buFontTx/>
              <a:buNone/>
            </a:pPr>
            <a:endParaRPr lang="en-US" altLang="en-US" dirty="0"/>
          </a:p>
        </p:txBody>
      </p:sp>
      <p:pic>
        <p:nvPicPr>
          <p:cNvPr id="29702" name="Picture 6" descr="Satin bowerbir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2412" y="3284539"/>
            <a:ext cx="4427538" cy="2998787"/>
          </a:xfrm>
          <a:prstGeom prst="rect">
            <a:avLst/>
          </a:prstGeom>
          <a:noFill/>
          <a:extLst>
            <a:ext uri="{909E8E84-426E-40DD-AFC4-6F175D3DCCD1}">
              <a14:hiddenFill xmlns:a14="http://schemas.microsoft.com/office/drawing/2010/main">
                <a:solidFill>
                  <a:srgbClr val="FFFFFF"/>
                </a:solidFill>
              </a14:hiddenFill>
            </a:ext>
          </a:extLst>
        </p:spPr>
      </p:pic>
      <p:pic>
        <p:nvPicPr>
          <p:cNvPr id="29704" name="Picture 8" descr="MacGregor's bowerbir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65850" y="3284538"/>
            <a:ext cx="4500562"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8082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Mechanical Isolation</a:t>
            </a:r>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 y="1785299"/>
            <a:ext cx="12188825" cy="5072702"/>
          </a:xfrm>
          <a:prstGeom prst="rect">
            <a:avLst/>
          </a:prstGeom>
        </p:spPr>
      </p:pic>
    </p:spTree>
    <p:extLst>
      <p:ext uri="{BB962C8B-B14F-4D97-AF65-F5344CB8AC3E}">
        <p14:creationId xmlns:p14="http://schemas.microsoft.com/office/powerpoint/2010/main" val="1382226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1522412" y="-52774"/>
            <a:ext cx="9144001" cy="1371600"/>
          </a:xfrm>
        </p:spPr>
        <p:txBody>
          <a:bodyPr/>
          <a:lstStyle/>
          <a:p>
            <a:r>
              <a:rPr lang="en-GB" altLang="en-US" dirty="0" smtClean="0"/>
              <a:t>Mechanical </a:t>
            </a:r>
            <a:r>
              <a:rPr lang="en-GB" altLang="en-US" dirty="0"/>
              <a:t>Isolation</a:t>
            </a:r>
            <a:endParaRPr lang="en-US" altLang="en-US" dirty="0"/>
          </a:p>
        </p:txBody>
      </p:sp>
      <p:sp>
        <p:nvSpPr>
          <p:cNvPr id="21507" name="Rectangle 3"/>
          <p:cNvSpPr>
            <a:spLocks noGrp="1" noChangeArrowheads="1"/>
          </p:cNvSpPr>
          <p:nvPr>
            <p:ph type="body" idx="1"/>
          </p:nvPr>
        </p:nvSpPr>
        <p:spPr>
          <a:xfrm>
            <a:off x="1979612" y="1600200"/>
            <a:ext cx="8229600" cy="5068888"/>
          </a:xfrm>
        </p:spPr>
        <p:txBody>
          <a:bodyPr/>
          <a:lstStyle/>
          <a:p>
            <a:pPr>
              <a:lnSpc>
                <a:spcPct val="90000"/>
              </a:lnSpc>
              <a:buFontTx/>
              <a:buNone/>
            </a:pPr>
            <a:r>
              <a:rPr lang="en-US" altLang="en-US" dirty="0" smtClean="0"/>
              <a:t>Lack </a:t>
            </a:r>
            <a:r>
              <a:rPr lang="en-US" altLang="en-US" dirty="0"/>
              <a:t>of “fit” between sexual organs:</a:t>
            </a:r>
          </a:p>
          <a:p>
            <a:pPr>
              <a:lnSpc>
                <a:spcPct val="90000"/>
              </a:lnSpc>
              <a:buFontTx/>
              <a:buNone/>
            </a:pPr>
            <a:endParaRPr lang="en-US" altLang="en-US" dirty="0"/>
          </a:p>
          <a:p>
            <a:pPr>
              <a:lnSpc>
                <a:spcPct val="90000"/>
              </a:lnSpc>
              <a:buFontTx/>
              <a:buNone/>
            </a:pPr>
            <a:endParaRPr lang="en-GB" altLang="en-US" dirty="0"/>
          </a:p>
          <a:p>
            <a:pPr>
              <a:lnSpc>
                <a:spcPct val="90000"/>
              </a:lnSpc>
              <a:buFontTx/>
              <a:buNone/>
            </a:pPr>
            <a:endParaRPr lang="en-US" altLang="en-US" dirty="0"/>
          </a:p>
          <a:p>
            <a:pPr>
              <a:lnSpc>
                <a:spcPct val="90000"/>
              </a:lnSpc>
              <a:buFontTx/>
              <a:buNone/>
            </a:pPr>
            <a:endParaRPr lang="en-US" altLang="en-US" dirty="0"/>
          </a:p>
          <a:p>
            <a:pPr>
              <a:lnSpc>
                <a:spcPct val="90000"/>
              </a:lnSpc>
              <a:buFontTx/>
              <a:buNone/>
            </a:pPr>
            <a:endParaRPr lang="en-US" altLang="en-US" dirty="0"/>
          </a:p>
          <a:p>
            <a:pPr>
              <a:lnSpc>
                <a:spcPct val="90000"/>
              </a:lnSpc>
              <a:buFontTx/>
              <a:buNone/>
            </a:pPr>
            <a:r>
              <a:rPr lang="en-US" altLang="en-US" dirty="0"/>
              <a:t>Damsel fly penises!</a:t>
            </a:r>
          </a:p>
          <a:p>
            <a:pPr>
              <a:lnSpc>
                <a:spcPct val="90000"/>
              </a:lnSpc>
              <a:buFontTx/>
              <a:buNone/>
            </a:pPr>
            <a:r>
              <a:rPr lang="en-US" altLang="en-US" dirty="0"/>
              <a:t> </a:t>
            </a:r>
          </a:p>
        </p:txBody>
      </p:sp>
      <p:pic>
        <p:nvPicPr>
          <p:cNvPr id="2150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2412" y="2420888"/>
            <a:ext cx="9144000" cy="2197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4717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261764" y="284161"/>
            <a:ext cx="9144001" cy="1371600"/>
          </a:xfrm>
        </p:spPr>
        <p:txBody>
          <a:bodyPr/>
          <a:lstStyle/>
          <a:p>
            <a:r>
              <a:rPr lang="en-GB" altLang="en-US" dirty="0" smtClean="0"/>
              <a:t>Mechanical</a:t>
            </a:r>
            <a:br>
              <a:rPr lang="en-GB" altLang="en-US" dirty="0" smtClean="0"/>
            </a:br>
            <a:r>
              <a:rPr lang="en-GB" altLang="en-US" dirty="0" smtClean="0"/>
              <a:t>Isolation</a:t>
            </a:r>
            <a:endParaRPr lang="en-GB" altLang="en-US" dirty="0"/>
          </a:p>
        </p:txBody>
      </p:sp>
      <p:sp>
        <p:nvSpPr>
          <p:cNvPr id="34819" name="Rectangle 3"/>
          <p:cNvSpPr>
            <a:spLocks noGrp="1" noChangeArrowheads="1"/>
          </p:cNvSpPr>
          <p:nvPr>
            <p:ph type="body" idx="1"/>
          </p:nvPr>
        </p:nvSpPr>
        <p:spPr/>
        <p:txBody>
          <a:bodyPr/>
          <a:lstStyle/>
          <a:p>
            <a:endParaRPr lang="en-GB" altLang="en-US"/>
          </a:p>
        </p:txBody>
      </p:sp>
      <p:pic>
        <p:nvPicPr>
          <p:cNvPr id="3482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4132" y="0"/>
            <a:ext cx="8964612" cy="69548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84283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9445" y="-685800"/>
            <a:ext cx="9144001" cy="1371600"/>
          </a:xfrm>
        </p:spPr>
        <p:txBody>
          <a:bodyPr/>
          <a:lstStyle/>
          <a:p>
            <a:r>
              <a:rPr lang="en-GB" dirty="0" smtClean="0"/>
              <a:t>Reproductive Isolation</a:t>
            </a:r>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t="5333" b="4004"/>
          <a:stretch/>
        </p:blipFill>
        <p:spPr>
          <a:xfrm>
            <a:off x="9903" y="685800"/>
            <a:ext cx="12143084" cy="6120680"/>
          </a:xfrm>
          <a:prstGeom prst="rect">
            <a:avLst/>
          </a:prstGeom>
        </p:spPr>
      </p:pic>
    </p:spTree>
    <p:extLst>
      <p:ext uri="{BB962C8B-B14F-4D97-AF65-F5344CB8AC3E}">
        <p14:creationId xmlns:p14="http://schemas.microsoft.com/office/powerpoint/2010/main" val="134422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333772" y="-531440"/>
            <a:ext cx="10945216" cy="8217489"/>
          </a:xfrm>
          <a:prstGeom prst="rect">
            <a:avLst/>
          </a:prstGeom>
        </p:spPr>
      </p:pic>
    </p:spTree>
    <p:extLst>
      <p:ext uri="{BB962C8B-B14F-4D97-AF65-F5344CB8AC3E}">
        <p14:creationId xmlns:p14="http://schemas.microsoft.com/office/powerpoint/2010/main" val="2462671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515277" y="0"/>
            <a:ext cx="8666562" cy="7029400"/>
          </a:xfrm>
          <a:prstGeom prst="rect">
            <a:avLst/>
          </a:prstGeom>
        </p:spPr>
      </p:pic>
    </p:spTree>
    <p:extLst>
      <p:ext uri="{BB962C8B-B14F-4D97-AF65-F5344CB8AC3E}">
        <p14:creationId xmlns:p14="http://schemas.microsoft.com/office/powerpoint/2010/main" val="1080240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n-GB" altLang="en-US" dirty="0" err="1"/>
              <a:t>Gametic</a:t>
            </a:r>
            <a:r>
              <a:rPr lang="en-GB" altLang="en-US" dirty="0"/>
              <a:t> </a:t>
            </a:r>
            <a:r>
              <a:rPr lang="en-GB" altLang="en-US" dirty="0" smtClean="0"/>
              <a:t>Isolation – Hybrid Species</a:t>
            </a:r>
            <a:endParaRPr lang="en-US" altLang="en-US" dirty="0"/>
          </a:p>
        </p:txBody>
      </p:sp>
      <p:sp>
        <p:nvSpPr>
          <p:cNvPr id="31747" name="Rectangle 3"/>
          <p:cNvSpPr>
            <a:spLocks noGrp="1" noChangeArrowheads="1"/>
          </p:cNvSpPr>
          <p:nvPr>
            <p:ph type="body" idx="1"/>
          </p:nvPr>
        </p:nvSpPr>
        <p:spPr/>
        <p:txBody>
          <a:bodyPr/>
          <a:lstStyle/>
          <a:p>
            <a:endParaRPr lang="en-GB" altLang="en-US"/>
          </a:p>
        </p:txBody>
      </p:sp>
      <p:pic>
        <p:nvPicPr>
          <p:cNvPr id="31749" name="Picture 5" descr="Helianthus annu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2413" y="1700213"/>
            <a:ext cx="3025775" cy="4005262"/>
          </a:xfrm>
          <a:prstGeom prst="rect">
            <a:avLst/>
          </a:prstGeom>
          <a:noFill/>
          <a:extLst>
            <a:ext uri="{909E8E84-426E-40DD-AFC4-6F175D3DCCD1}">
              <a14:hiddenFill xmlns:a14="http://schemas.microsoft.com/office/drawing/2010/main">
                <a:solidFill>
                  <a:srgbClr val="FFFFFF"/>
                </a:solidFill>
              </a14:hiddenFill>
            </a:ext>
          </a:extLst>
        </p:spPr>
      </p:pic>
      <p:pic>
        <p:nvPicPr>
          <p:cNvPr id="31751" name="Picture 7" descr="Helianthus petiolaru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40638" y="1773238"/>
            <a:ext cx="3025775" cy="4005262"/>
          </a:xfrm>
          <a:prstGeom prst="rect">
            <a:avLst/>
          </a:prstGeom>
          <a:noFill/>
          <a:extLst>
            <a:ext uri="{909E8E84-426E-40DD-AFC4-6F175D3DCCD1}">
              <a14:hiddenFill xmlns:a14="http://schemas.microsoft.com/office/drawing/2010/main">
                <a:solidFill>
                  <a:srgbClr val="FFFFFF"/>
                </a:solidFill>
              </a14:hiddenFill>
            </a:ext>
          </a:extLst>
        </p:spPr>
      </p:pic>
      <p:pic>
        <p:nvPicPr>
          <p:cNvPr id="31753" name="Picture 9" descr="Helianthus anomalu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83112" y="2852738"/>
            <a:ext cx="3024188" cy="40052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5272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2413" y="381000"/>
            <a:ext cx="3851919" cy="1371600"/>
          </a:xfrm>
        </p:spPr>
        <p:txBody>
          <a:bodyPr/>
          <a:lstStyle/>
          <a:p>
            <a:r>
              <a:rPr lang="en-GB" dirty="0" smtClean="0"/>
              <a:t>Sex and the Single Guppy</a:t>
            </a:r>
            <a:endParaRPr lang="en-GB" dirty="0"/>
          </a:p>
        </p:txBody>
      </p:sp>
      <p:sp>
        <p:nvSpPr>
          <p:cNvPr id="3" name="Content Placeholder 2"/>
          <p:cNvSpPr>
            <a:spLocks noGrp="1"/>
          </p:cNvSpPr>
          <p:nvPr>
            <p:ph idx="1"/>
          </p:nvPr>
        </p:nvSpPr>
        <p:spPr>
          <a:xfrm>
            <a:off x="12127" y="3619499"/>
            <a:ext cx="5362205" cy="4114801"/>
          </a:xfrm>
        </p:spPr>
        <p:txBody>
          <a:bodyPr/>
          <a:lstStyle/>
          <a:p>
            <a:r>
              <a:rPr lang="en-GB" dirty="0">
                <a:hlinkClick r:id="rId2"/>
              </a:rPr>
              <a:t>https://www.pbs.org/wgbh/evolution/sex/guppy/low_bandwidth.html</a:t>
            </a:r>
            <a:endParaRPr lang="en-GB" dirty="0" smtClean="0">
              <a:hlinkClick r:id="rId2"/>
            </a:endParaRPr>
          </a:p>
          <a:p>
            <a:endParaRPr lang="en-GB" dirty="0">
              <a:hlinkClick r:id="rId2"/>
            </a:endParaRPr>
          </a:p>
          <a:p>
            <a:r>
              <a:rPr lang="en-GB" dirty="0" smtClean="0">
                <a:hlinkClick r:id="rId2"/>
              </a:rPr>
              <a:t>https</a:t>
            </a:r>
            <a:r>
              <a:rPr lang="en-GB" dirty="0">
                <a:hlinkClick r:id="rId2"/>
              </a:rPr>
              <a:t>://</a:t>
            </a:r>
            <a:r>
              <a:rPr lang="en-GB" dirty="0" smtClean="0">
                <a:hlinkClick r:id="rId2"/>
              </a:rPr>
              <a:t>www.biologycorner.com/worksheets/guppy_teacher.html</a:t>
            </a:r>
            <a:r>
              <a:rPr lang="en-GB" dirty="0" smtClean="0"/>
              <a:t> </a:t>
            </a:r>
            <a:endParaRPr lang="en-GB" dirty="0"/>
          </a:p>
        </p:txBody>
      </p:sp>
      <p:pic>
        <p:nvPicPr>
          <p:cNvPr id="4" name="Picture 3"/>
          <p:cNvPicPr>
            <a:picLocks noChangeAspect="1"/>
          </p:cNvPicPr>
          <p:nvPr/>
        </p:nvPicPr>
        <p:blipFill>
          <a:blip r:embed="rId3"/>
          <a:stretch>
            <a:fillRect/>
          </a:stretch>
        </p:blipFill>
        <p:spPr>
          <a:xfrm>
            <a:off x="5302324" y="0"/>
            <a:ext cx="7648575" cy="7353300"/>
          </a:xfrm>
          <a:prstGeom prst="rect">
            <a:avLst/>
          </a:prstGeom>
        </p:spPr>
      </p:pic>
    </p:spTree>
    <p:extLst>
      <p:ext uri="{BB962C8B-B14F-4D97-AF65-F5344CB8AC3E}">
        <p14:creationId xmlns:p14="http://schemas.microsoft.com/office/powerpoint/2010/main" val="1872432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Endemism</a:t>
            </a:r>
            <a:endParaRPr lang="en-GB" dirty="0"/>
          </a:p>
        </p:txBody>
      </p:sp>
      <p:sp>
        <p:nvSpPr>
          <p:cNvPr id="3" name="Content Placeholder 2"/>
          <p:cNvSpPr>
            <a:spLocks noGrp="1"/>
          </p:cNvSpPr>
          <p:nvPr>
            <p:ph idx="1"/>
          </p:nvPr>
        </p:nvSpPr>
        <p:spPr/>
        <p:txBody>
          <a:bodyPr/>
          <a:lstStyle/>
          <a:p>
            <a:r>
              <a:rPr lang="en-GB" dirty="0" smtClean="0"/>
              <a:t>What is an endemic species?</a:t>
            </a:r>
          </a:p>
          <a:p>
            <a:r>
              <a:rPr lang="en-GB" dirty="0">
                <a:solidFill>
                  <a:schemeClr val="accent1"/>
                </a:solidFill>
              </a:rPr>
              <a:t>A species that evolves in geographical isolation and is only found in one place. </a:t>
            </a:r>
            <a:endParaRPr lang="en-GB" dirty="0" smtClean="0">
              <a:solidFill>
                <a:schemeClr val="accent1"/>
              </a:solidFill>
            </a:endParaRPr>
          </a:p>
          <a:p>
            <a:pPr marL="0" indent="0">
              <a:buNone/>
            </a:pPr>
            <a:endParaRPr lang="en-GB" dirty="0">
              <a:solidFill>
                <a:schemeClr val="accent1"/>
              </a:solidFill>
            </a:endParaRPr>
          </a:p>
          <a:p>
            <a:pPr marL="0" indent="0">
              <a:buNone/>
            </a:pPr>
            <a:endParaRPr lang="en-GB" dirty="0"/>
          </a:p>
        </p:txBody>
      </p:sp>
    </p:spTree>
    <p:extLst>
      <p:ext uri="{BB962C8B-B14F-4D97-AF65-F5344CB8AC3E}">
        <p14:creationId xmlns:p14="http://schemas.microsoft.com/office/powerpoint/2010/main" val="1545708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Match the Key Terms</a:t>
            </a:r>
            <a:endParaRPr lang="en-GB" dirty="0"/>
          </a:p>
        </p:txBody>
      </p:sp>
      <p:sp>
        <p:nvSpPr>
          <p:cNvPr id="3" name="Content Placeholder 2"/>
          <p:cNvSpPr>
            <a:spLocks noGrp="1"/>
          </p:cNvSpPr>
          <p:nvPr>
            <p:ph idx="1"/>
          </p:nvPr>
        </p:nvSpPr>
        <p:spPr/>
        <p:txBody>
          <a:bodyPr/>
          <a:lstStyle/>
          <a:p>
            <a:endParaRPr lang="en-GB"/>
          </a:p>
        </p:txBody>
      </p:sp>
      <p:sp>
        <p:nvSpPr>
          <p:cNvPr id="4" name="Rectangle 3"/>
          <p:cNvSpPr/>
          <p:nvPr/>
        </p:nvSpPr>
        <p:spPr>
          <a:xfrm>
            <a:off x="117748" y="1905000"/>
            <a:ext cx="12071077" cy="2170787"/>
          </a:xfrm>
          <a:prstGeom prst="rect">
            <a:avLst/>
          </a:prstGeom>
        </p:spPr>
        <p:txBody>
          <a:bodyPr wrap="square">
            <a:spAutoFit/>
          </a:bodyPr>
          <a:lstStyle/>
          <a:p>
            <a:pPr marL="342900" lvl="0" indent="-342900">
              <a:lnSpc>
                <a:spcPct val="107000"/>
              </a:lnSpc>
              <a:spcAft>
                <a:spcPts val="0"/>
              </a:spcAft>
              <a:buFont typeface="+mj-lt"/>
              <a:buAutoNum type="arabicPeriod"/>
            </a:pPr>
            <a:r>
              <a:rPr lang="en-GB" sz="2400" dirty="0">
                <a:ea typeface="Calibri" panose="020F0502020204030204" pitchFamily="34" charset="0"/>
                <a:cs typeface="Calibri" panose="020F0502020204030204" pitchFamily="34" charset="0"/>
              </a:rPr>
              <a:t>Biodiversity 		A. The loss of species. </a:t>
            </a:r>
            <a:endParaRPr lang="en-GB" sz="2400" dirty="0">
              <a:ea typeface="Calibri" panose="020F0502020204030204" pitchFamily="34" charset="0"/>
              <a:cs typeface="Times New Roman" panose="02020603050405020304" pitchFamily="18" charset="0"/>
            </a:endParaRPr>
          </a:p>
          <a:p>
            <a:pPr marL="342900" lvl="0" indent="-342900">
              <a:lnSpc>
                <a:spcPct val="107000"/>
              </a:lnSpc>
              <a:spcAft>
                <a:spcPts val="0"/>
              </a:spcAft>
              <a:buFont typeface="+mj-lt"/>
              <a:buAutoNum type="arabicPeriod"/>
            </a:pPr>
            <a:r>
              <a:rPr lang="en-GB" sz="2400" dirty="0">
                <a:ea typeface="Calibri" panose="020F0502020204030204" pitchFamily="34" charset="0"/>
                <a:cs typeface="Calibri" panose="020F0502020204030204" pitchFamily="34" charset="0"/>
              </a:rPr>
              <a:t>Adaptive radiation 	B. The emergence of numerous species from a </a:t>
            </a:r>
            <a:r>
              <a:rPr lang="en-GB" sz="2400" dirty="0" smtClean="0">
                <a:ea typeface="Calibri" panose="020F0502020204030204" pitchFamily="34" charset="0"/>
                <a:cs typeface="Calibri" panose="020F0502020204030204" pitchFamily="34" charset="0"/>
              </a:rPr>
              <a:t>						common </a:t>
            </a:r>
            <a:r>
              <a:rPr lang="en-GB" sz="2400" dirty="0">
                <a:ea typeface="Calibri" panose="020F0502020204030204" pitchFamily="34" charset="0"/>
                <a:cs typeface="Calibri" panose="020F0502020204030204" pitchFamily="34" charset="0"/>
              </a:rPr>
              <a:t>introduced ancestor.</a:t>
            </a:r>
            <a:endParaRPr lang="en-GB" sz="2400" dirty="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2400" dirty="0">
                <a:ea typeface="Calibri" panose="020F0502020204030204" pitchFamily="34" charset="0"/>
                <a:cs typeface="Calibri" panose="020F0502020204030204" pitchFamily="34" charset="0"/>
              </a:rPr>
              <a:t>Extinction 		C. A measure of the number of species on the planet. </a:t>
            </a:r>
            <a:endParaRPr lang="en-GB" sz="2400" dirty="0" smtClean="0">
              <a:ea typeface="Calibri" panose="020F0502020204030204" pitchFamily="34" charset="0"/>
              <a:cs typeface="Calibri" panose="020F0502020204030204" pitchFamily="34" charset="0"/>
            </a:endParaRPr>
          </a:p>
          <a:p>
            <a:pPr lvl="0">
              <a:lnSpc>
                <a:spcPct val="107000"/>
              </a:lnSpc>
              <a:spcAft>
                <a:spcPts val="800"/>
              </a:spcAft>
            </a:pPr>
            <a:r>
              <a:rPr lang="en-GB" sz="2400" dirty="0" smtClean="0">
                <a:solidFill>
                  <a:schemeClr val="accent1"/>
                </a:solidFill>
                <a:effectLst/>
                <a:ea typeface="Calibri" panose="020F0502020204030204" pitchFamily="34" charset="0"/>
                <a:cs typeface="Calibri" panose="020F0502020204030204" pitchFamily="34" charset="0"/>
              </a:rPr>
              <a:t>Answer: 1C, 2B, 3A</a:t>
            </a:r>
            <a:endParaRPr lang="en-GB" sz="2400" dirty="0">
              <a:solidFill>
                <a:schemeClr val="accent1"/>
              </a:solidFill>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08532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11887" y="-685800"/>
            <a:ext cx="12194167" cy="9155182"/>
          </a:xfrm>
          <a:prstGeom prst="rect">
            <a:avLst/>
          </a:prstGeom>
        </p:spPr>
      </p:pic>
      <p:sp>
        <p:nvSpPr>
          <p:cNvPr id="5" name="Title 1"/>
          <p:cNvSpPr txBox="1">
            <a:spLocks/>
          </p:cNvSpPr>
          <p:nvPr/>
        </p:nvSpPr>
        <p:spPr>
          <a:xfrm>
            <a:off x="1629916" y="-685800"/>
            <a:ext cx="9144001" cy="1371600"/>
          </a:xfrm>
          <a:prstGeom prst="rect">
            <a:avLst/>
          </a:prstGeom>
          <a:ln>
            <a:noFill/>
          </a:ln>
        </p:spPr>
        <p:txBody>
          <a:bodyPr vert="horz" lIns="91440" tIns="45720" rIns="91440" bIns="45720" rtlCol="0" anchor="b">
            <a:normAutofit/>
          </a:bodyPr>
          <a:lstStyle>
            <a:lvl1pPr algn="l" defTabSz="914400" rtl="0" eaLnBrk="1" latinLnBrk="0" hangingPunct="1">
              <a:lnSpc>
                <a:spcPct val="90000"/>
              </a:lnSpc>
              <a:spcBef>
                <a:spcPct val="0"/>
              </a:spcBef>
              <a:buNone/>
              <a:defRPr sz="3600" b="1" kern="1200" cap="none" spc="0" baseline="0">
                <a:ln w="9525">
                  <a:noFill/>
                  <a:prstDash val="solid"/>
                </a:ln>
                <a:solidFill>
                  <a:schemeClr val="accent5"/>
                </a:solidFill>
                <a:effectLst/>
                <a:latin typeface="+mj-lt"/>
                <a:ea typeface="+mj-ea"/>
                <a:cs typeface="+mj-cs"/>
              </a:defRPr>
            </a:lvl1pPr>
          </a:lstStyle>
          <a:p>
            <a:r>
              <a:rPr lang="en-GB" dirty="0" smtClean="0">
                <a:solidFill>
                  <a:schemeClr val="bg1"/>
                </a:solidFill>
              </a:rPr>
              <a:t>Adaptive Radiation </a:t>
            </a:r>
            <a:endParaRPr lang="en-GB" dirty="0">
              <a:solidFill>
                <a:schemeClr val="bg1"/>
              </a:solidFill>
            </a:endParaRPr>
          </a:p>
        </p:txBody>
      </p:sp>
      <p:sp>
        <p:nvSpPr>
          <p:cNvPr id="6" name="Content Placeholder 2"/>
          <p:cNvSpPr txBox="1">
            <a:spLocks/>
          </p:cNvSpPr>
          <p:nvPr/>
        </p:nvSpPr>
        <p:spPr>
          <a:xfrm>
            <a:off x="6233677" y="0"/>
            <a:ext cx="4824536" cy="4114801"/>
          </a:xfrm>
          <a:prstGeom prst="rect">
            <a:avLst/>
          </a:prstGeom>
        </p:spPr>
        <p:txBody>
          <a:bodyPr vert="horz" lIns="91440" tIns="45720" rIns="91440" bIns="45720" rtlCol="0">
            <a:normAutofit/>
          </a:bodyPr>
          <a:lstStyle>
            <a:lvl1pPr marL="223838" indent="-223838" algn="l" defTabSz="914400" rtl="0" eaLnBrk="1" latinLnBrk="0" hangingPunct="1">
              <a:lnSpc>
                <a:spcPct val="90000"/>
              </a:lnSpc>
              <a:spcBef>
                <a:spcPts val="1800"/>
              </a:spcBef>
              <a:buClr>
                <a:schemeClr val="accent1"/>
              </a:buClr>
              <a:buSzPct val="100000"/>
              <a:buFont typeface="Arial" pitchFamily="34" charset="0"/>
              <a:buChar char="•"/>
              <a:defRPr sz="2400" kern="1200">
                <a:solidFill>
                  <a:schemeClr val="tx1"/>
                </a:solidFill>
                <a:latin typeface="+mn-lt"/>
                <a:ea typeface="+mn-ea"/>
                <a:cs typeface="+mn-cs"/>
              </a:defRPr>
            </a:lvl1pPr>
            <a:lvl2pPr marL="463550" indent="-231775" algn="l" defTabSz="914400" rtl="0" eaLnBrk="1" latinLnBrk="0" hangingPunct="1">
              <a:lnSpc>
                <a:spcPct val="90000"/>
              </a:lnSpc>
              <a:spcBef>
                <a:spcPts val="1200"/>
              </a:spcBef>
              <a:buClr>
                <a:schemeClr val="accent1"/>
              </a:buClr>
              <a:buSzPct val="100000"/>
              <a:buFont typeface="Arial" pitchFamily="34" charset="0"/>
              <a:buChar char="•"/>
              <a:defRPr sz="2000" kern="1200">
                <a:solidFill>
                  <a:schemeClr val="tx1"/>
                </a:solidFill>
                <a:latin typeface="+mn-lt"/>
                <a:ea typeface="+mn-ea"/>
                <a:cs typeface="+mn-cs"/>
              </a:defRPr>
            </a:lvl2pPr>
            <a:lvl3pPr marL="682625" indent="-219075" algn="l" defTabSz="914400" rtl="0" eaLnBrk="1" latinLnBrk="0" hangingPunct="1">
              <a:lnSpc>
                <a:spcPct val="90000"/>
              </a:lnSpc>
              <a:spcBef>
                <a:spcPts val="600"/>
              </a:spcBef>
              <a:buClr>
                <a:schemeClr val="accent1"/>
              </a:buClr>
              <a:buSzPct val="100000"/>
              <a:buFont typeface="Arial" pitchFamily="34" charset="0"/>
              <a:buChar char="•"/>
              <a:defRPr sz="1800" kern="1200">
                <a:solidFill>
                  <a:schemeClr val="tx1"/>
                </a:solidFill>
                <a:latin typeface="+mn-lt"/>
                <a:ea typeface="+mn-ea"/>
                <a:cs typeface="+mn-cs"/>
              </a:defRPr>
            </a:lvl3pPr>
            <a:lvl4pPr marL="857250" indent="-174625" algn="l" defTabSz="914400" rtl="0" eaLnBrk="1" latinLnBrk="0" hangingPunct="1">
              <a:lnSpc>
                <a:spcPct val="90000"/>
              </a:lnSpc>
              <a:spcBef>
                <a:spcPts val="600"/>
              </a:spcBef>
              <a:buClr>
                <a:schemeClr val="accent1"/>
              </a:buClr>
              <a:buSzPct val="100000"/>
              <a:buFont typeface="Arial" pitchFamily="34" charset="0"/>
              <a:buChar char="•"/>
              <a:defRPr sz="1800" kern="1200">
                <a:solidFill>
                  <a:schemeClr val="tx1"/>
                </a:solidFill>
                <a:latin typeface="+mn-lt"/>
                <a:ea typeface="+mn-ea"/>
                <a:cs typeface="+mn-cs"/>
              </a:defRPr>
            </a:lvl4pPr>
            <a:lvl5pPr marL="1030288" indent="-173038" algn="l" defTabSz="914400" rtl="0" eaLnBrk="1" latinLnBrk="0" hangingPunct="1">
              <a:lnSpc>
                <a:spcPct val="90000"/>
              </a:lnSpc>
              <a:spcBef>
                <a:spcPts val="600"/>
              </a:spcBef>
              <a:buClr>
                <a:schemeClr val="accent1"/>
              </a:buClr>
              <a:buSzPct val="100000"/>
              <a:buFont typeface="Arial" pitchFamily="34" charset="0"/>
              <a:buChar char="•"/>
              <a:defRPr sz="1800" kern="1200">
                <a:solidFill>
                  <a:schemeClr val="tx1"/>
                </a:solidFill>
                <a:latin typeface="+mn-lt"/>
                <a:ea typeface="+mn-ea"/>
                <a:cs typeface="+mn-cs"/>
              </a:defRPr>
            </a:lvl5pPr>
            <a:lvl6pPr marL="1207008" indent="-173736" algn="l" defTabSz="914400" rtl="0" eaLnBrk="1" latinLnBrk="0" hangingPunct="1">
              <a:spcBef>
                <a:spcPts val="600"/>
              </a:spcBef>
              <a:buClr>
                <a:schemeClr val="accent1"/>
              </a:buClr>
              <a:buFont typeface="Arial" pitchFamily="34" charset="0"/>
              <a:buChar char="•"/>
              <a:defRPr sz="1800" kern="1200">
                <a:solidFill>
                  <a:schemeClr val="tx1"/>
                </a:solidFill>
                <a:latin typeface="+mn-lt"/>
                <a:ea typeface="+mn-ea"/>
                <a:cs typeface="+mn-cs"/>
              </a:defRPr>
            </a:lvl6pPr>
            <a:lvl7pPr marL="1380744" indent="-173736" algn="l" defTabSz="914400" rtl="0" eaLnBrk="1" latinLnBrk="0" hangingPunct="1">
              <a:spcBef>
                <a:spcPts val="600"/>
              </a:spcBef>
              <a:buClr>
                <a:schemeClr val="accent1"/>
              </a:buClr>
              <a:buFont typeface="Arial" pitchFamily="34" charset="0"/>
              <a:buChar char="•"/>
              <a:defRPr sz="1800" kern="1200">
                <a:solidFill>
                  <a:schemeClr val="tx1"/>
                </a:solidFill>
                <a:latin typeface="+mn-lt"/>
                <a:ea typeface="+mn-ea"/>
                <a:cs typeface="+mn-cs"/>
              </a:defRPr>
            </a:lvl7pPr>
            <a:lvl8pPr marL="1554480" indent="-173736" algn="l" defTabSz="914400" rtl="0" eaLnBrk="1" latinLnBrk="0" hangingPunct="1">
              <a:spcBef>
                <a:spcPts val="600"/>
              </a:spcBef>
              <a:buClr>
                <a:schemeClr val="accent1"/>
              </a:buClr>
              <a:buFont typeface="Arial" pitchFamily="34" charset="0"/>
              <a:buChar char="•"/>
              <a:defRPr sz="1800" kern="1200">
                <a:solidFill>
                  <a:schemeClr val="tx1"/>
                </a:solidFill>
                <a:latin typeface="+mn-lt"/>
                <a:ea typeface="+mn-ea"/>
                <a:cs typeface="+mn-cs"/>
              </a:defRPr>
            </a:lvl8pPr>
            <a:lvl9pPr marL="1728216" indent="-173736" algn="l" defTabSz="914400" rtl="0" eaLnBrk="1" latinLnBrk="0" hangingPunct="1">
              <a:spcBef>
                <a:spcPts val="600"/>
              </a:spcBef>
              <a:buClr>
                <a:schemeClr val="accent1"/>
              </a:buClr>
              <a:buFont typeface="Arial" pitchFamily="34" charset="0"/>
              <a:buChar char="•"/>
              <a:defRPr sz="1800" kern="1200">
                <a:solidFill>
                  <a:schemeClr val="tx1"/>
                </a:solidFill>
                <a:latin typeface="+mn-lt"/>
                <a:ea typeface="+mn-ea"/>
                <a:cs typeface="+mn-cs"/>
              </a:defRPr>
            </a:lvl9pPr>
          </a:lstStyle>
          <a:p>
            <a:r>
              <a:rPr lang="en-GB" dirty="0" smtClean="0">
                <a:solidFill>
                  <a:schemeClr val="bg1"/>
                </a:solidFill>
              </a:rPr>
              <a:t>The emergence of numerous species from a common introduced ancestor.</a:t>
            </a:r>
            <a:endParaRPr lang="en-GB" dirty="0">
              <a:solidFill>
                <a:schemeClr val="bg1"/>
              </a:solidFill>
            </a:endParaRPr>
          </a:p>
        </p:txBody>
      </p:sp>
    </p:spTree>
    <p:extLst>
      <p:ext uri="{BB962C8B-B14F-4D97-AF65-F5344CB8AC3E}">
        <p14:creationId xmlns:p14="http://schemas.microsoft.com/office/powerpoint/2010/main" val="20632247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Adaptive Radiation</a:t>
            </a:r>
            <a:endParaRPr lang="en-GB" dirty="0"/>
          </a:p>
        </p:txBody>
      </p:sp>
      <p:sp>
        <p:nvSpPr>
          <p:cNvPr id="3" name="Content Placeholder 2"/>
          <p:cNvSpPr>
            <a:spLocks noGrp="1"/>
          </p:cNvSpPr>
          <p:nvPr>
            <p:ph idx="1"/>
          </p:nvPr>
        </p:nvSpPr>
        <p:spPr/>
        <p:txBody>
          <a:bodyPr/>
          <a:lstStyle/>
          <a:p>
            <a:r>
              <a:rPr lang="en-GB" dirty="0"/>
              <a:t>Explain what marsupials are and how Australian marsupials have evolved through adaptive radiation. </a:t>
            </a:r>
          </a:p>
          <a:p>
            <a:pPr lvl="0"/>
            <a:r>
              <a:rPr lang="en-GB" dirty="0">
                <a:solidFill>
                  <a:schemeClr val="accent1"/>
                </a:solidFill>
              </a:rPr>
              <a:t>Marsupials – mammals that protect their young in pouches. </a:t>
            </a:r>
          </a:p>
          <a:p>
            <a:pPr lvl="0"/>
            <a:r>
              <a:rPr lang="en-GB" dirty="0">
                <a:solidFill>
                  <a:schemeClr val="accent1"/>
                </a:solidFill>
              </a:rPr>
              <a:t>When the </a:t>
            </a:r>
            <a:r>
              <a:rPr lang="en-GB" dirty="0" err="1">
                <a:solidFill>
                  <a:schemeClr val="accent1"/>
                </a:solidFill>
              </a:rPr>
              <a:t>Austrialian</a:t>
            </a:r>
            <a:r>
              <a:rPr lang="en-GB" dirty="0">
                <a:solidFill>
                  <a:schemeClr val="accent1"/>
                </a:solidFill>
              </a:rPr>
              <a:t> continent separated from the mainland the marsupials evolved into a number of different species all able to fill a range of niches. </a:t>
            </a:r>
          </a:p>
          <a:p>
            <a:endParaRPr lang="en-GB" dirty="0"/>
          </a:p>
        </p:txBody>
      </p:sp>
    </p:spTree>
    <p:extLst>
      <p:ext uri="{BB962C8B-B14F-4D97-AF65-F5344CB8AC3E}">
        <p14:creationId xmlns:p14="http://schemas.microsoft.com/office/powerpoint/2010/main" val="3498869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1197868" y="116632"/>
            <a:ext cx="9144000" cy="6858000"/>
          </a:xfrm>
          <a:prstGeom prst="rect">
            <a:avLst/>
          </a:prstGeom>
        </p:spPr>
      </p:pic>
    </p:spTree>
    <p:extLst>
      <p:ext uri="{BB962C8B-B14F-4D97-AF65-F5344CB8AC3E}">
        <p14:creationId xmlns:p14="http://schemas.microsoft.com/office/powerpoint/2010/main" val="6034806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GB" altLang="en-US"/>
              <a:t>Allopatric</a:t>
            </a:r>
            <a:endParaRPr lang="en-US" altLang="en-US"/>
          </a:p>
        </p:txBody>
      </p:sp>
      <p:sp>
        <p:nvSpPr>
          <p:cNvPr id="10243" name="Rectangle 3"/>
          <p:cNvSpPr>
            <a:spLocks noGrp="1" noChangeArrowheads="1"/>
          </p:cNvSpPr>
          <p:nvPr>
            <p:ph type="body" idx="1"/>
          </p:nvPr>
        </p:nvSpPr>
        <p:spPr>
          <a:xfrm>
            <a:off x="1522413" y="1904999"/>
            <a:ext cx="9900591" cy="4114801"/>
          </a:xfrm>
        </p:spPr>
        <p:txBody>
          <a:bodyPr/>
          <a:lstStyle/>
          <a:p>
            <a:r>
              <a:rPr lang="en-US" altLang="en-US"/>
              <a:t>(</a:t>
            </a:r>
            <a:r>
              <a:rPr lang="en-US" altLang="en-US" dirty="0" err="1"/>
              <a:t>allo</a:t>
            </a:r>
            <a:r>
              <a:rPr lang="en-US" altLang="en-US" dirty="0"/>
              <a:t> = other, </a:t>
            </a:r>
            <a:r>
              <a:rPr lang="en-US" altLang="en-US" dirty="0" err="1"/>
              <a:t>patric</a:t>
            </a:r>
            <a:r>
              <a:rPr lang="en-US" altLang="en-US" dirty="0"/>
              <a:t> = place)</a:t>
            </a:r>
          </a:p>
          <a:p>
            <a:r>
              <a:rPr lang="en-US" altLang="en-US" dirty="0"/>
              <a:t>New species formed from geographically isolated populations.</a:t>
            </a:r>
            <a:br>
              <a:rPr lang="en-US" altLang="en-US" dirty="0"/>
            </a:br>
            <a:endParaRPr lang="en-US" altLang="en-US" dirty="0"/>
          </a:p>
        </p:txBody>
      </p:sp>
      <p:pic>
        <p:nvPicPr>
          <p:cNvPr id="10246" name="Picture 6" descr="allopatric speci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6125" y="3860800"/>
            <a:ext cx="4894262" cy="2217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7851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GB" altLang="en-US"/>
              <a:t>Sympatric</a:t>
            </a:r>
            <a:endParaRPr lang="en-US" altLang="en-US"/>
          </a:p>
        </p:txBody>
      </p:sp>
      <p:sp>
        <p:nvSpPr>
          <p:cNvPr id="11267" name="Rectangle 3"/>
          <p:cNvSpPr>
            <a:spLocks noGrp="1" noChangeArrowheads="1"/>
          </p:cNvSpPr>
          <p:nvPr>
            <p:ph type="body" idx="1"/>
          </p:nvPr>
        </p:nvSpPr>
        <p:spPr>
          <a:xfrm>
            <a:off x="1522413" y="1904999"/>
            <a:ext cx="10188623" cy="4114801"/>
          </a:xfrm>
        </p:spPr>
        <p:txBody>
          <a:bodyPr/>
          <a:lstStyle/>
          <a:p>
            <a:r>
              <a:rPr lang="en-US" altLang="en-US" dirty="0"/>
              <a:t>(</a:t>
            </a:r>
            <a:r>
              <a:rPr lang="en-US" altLang="en-US" dirty="0" err="1"/>
              <a:t>sym</a:t>
            </a:r>
            <a:r>
              <a:rPr lang="en-US" altLang="en-US" dirty="0"/>
              <a:t> = same, </a:t>
            </a:r>
            <a:r>
              <a:rPr lang="en-US" altLang="en-US" dirty="0" err="1"/>
              <a:t>patric</a:t>
            </a:r>
            <a:r>
              <a:rPr lang="en-US" altLang="en-US" dirty="0"/>
              <a:t> = place)</a:t>
            </a:r>
          </a:p>
          <a:p>
            <a:r>
              <a:rPr lang="en-US" altLang="en-US" dirty="0"/>
              <a:t>New species formed within the range of the ancestral population.</a:t>
            </a:r>
            <a:br>
              <a:rPr lang="en-US" altLang="en-US" dirty="0"/>
            </a:br>
            <a:endParaRPr lang="en-US" altLang="en-US" dirty="0"/>
          </a:p>
        </p:txBody>
      </p:sp>
      <p:pic>
        <p:nvPicPr>
          <p:cNvPr id="11270" name="Picture 6" descr="sympatric speci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2388" y="3500439"/>
            <a:ext cx="4894263" cy="22177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39759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p:txBody>
          <a:bodyPr/>
          <a:lstStyle/>
          <a:p>
            <a:endParaRPr lang="en-GB" altLang="en-US"/>
          </a:p>
        </p:txBody>
      </p:sp>
      <p:pic>
        <p:nvPicPr>
          <p:cNvPr id="7173" name="Picture 5" descr="Speciation through geographic isol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276" y="0"/>
            <a:ext cx="5084762" cy="14368463"/>
          </a:xfrm>
          <a:prstGeom prst="rect">
            <a:avLst/>
          </a:prstGeom>
          <a:solidFill>
            <a:schemeClr val="tx1"/>
          </a:solidFill>
          <a:extLst/>
        </p:spPr>
      </p:pic>
      <p:sp>
        <p:nvSpPr>
          <p:cNvPr id="7174" name="Rectangle 6"/>
          <p:cNvSpPr>
            <a:spLocks noGrp="1" noChangeArrowheads="1"/>
          </p:cNvSpPr>
          <p:nvPr>
            <p:ph type="title"/>
          </p:nvPr>
        </p:nvSpPr>
        <p:spPr/>
        <p:txBody>
          <a:bodyPr/>
          <a:lstStyle/>
          <a:p>
            <a:endParaRPr lang="en-GB" altLang="en-US" dirty="0"/>
          </a:p>
        </p:txBody>
      </p:sp>
      <p:pic>
        <p:nvPicPr>
          <p:cNvPr id="5" name="Picture 4" descr="Speciation through geographic isol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4063" y="-7482506"/>
            <a:ext cx="5084762" cy="14368463"/>
          </a:xfrm>
          <a:prstGeom prst="rect">
            <a:avLst/>
          </a:prstGeom>
          <a:solidFill>
            <a:schemeClr val="tx1"/>
          </a:solidFill>
          <a:extLst/>
        </p:spPr>
      </p:pic>
    </p:spTree>
    <p:extLst>
      <p:ext uri="{BB962C8B-B14F-4D97-AF65-F5344CB8AC3E}">
        <p14:creationId xmlns:p14="http://schemas.microsoft.com/office/powerpoint/2010/main" val="3629911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1522412" y="257175"/>
            <a:ext cx="9144001" cy="1371600"/>
          </a:xfrm>
        </p:spPr>
        <p:txBody>
          <a:bodyPr/>
          <a:lstStyle/>
          <a:p>
            <a:r>
              <a:rPr lang="en-GB" altLang="en-US" dirty="0"/>
              <a:t>Allopatric Speciation</a:t>
            </a:r>
            <a:endParaRPr lang="en-US" altLang="en-US" dirty="0"/>
          </a:p>
        </p:txBody>
      </p:sp>
      <p:sp>
        <p:nvSpPr>
          <p:cNvPr id="12291" name="Rectangle 3"/>
          <p:cNvSpPr>
            <a:spLocks noGrp="1" noChangeArrowheads="1"/>
          </p:cNvSpPr>
          <p:nvPr>
            <p:ph type="body" idx="1"/>
          </p:nvPr>
        </p:nvSpPr>
        <p:spPr/>
        <p:txBody>
          <a:bodyPr/>
          <a:lstStyle/>
          <a:p>
            <a:endParaRPr lang="en-GB" altLang="en-US"/>
          </a:p>
        </p:txBody>
      </p:sp>
      <p:pic>
        <p:nvPicPr>
          <p:cNvPr id="1229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2412" y="1628775"/>
            <a:ext cx="9144000" cy="3784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0833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04" y="-531440"/>
            <a:ext cx="4320480" cy="2100669"/>
          </a:xfrm>
        </p:spPr>
        <p:txBody>
          <a:bodyPr>
            <a:normAutofit/>
          </a:bodyPr>
          <a:lstStyle/>
          <a:p>
            <a:r>
              <a:rPr lang="en-GB" dirty="0" smtClean="0"/>
              <a:t>Allopatric and Sympatric Speciation </a:t>
            </a:r>
            <a:endParaRPr lang="en-GB" dirty="0"/>
          </a:p>
        </p:txBody>
      </p:sp>
      <p:sp>
        <p:nvSpPr>
          <p:cNvPr id="3" name="Content Placeholder 2"/>
          <p:cNvSpPr>
            <a:spLocks noGrp="1"/>
          </p:cNvSpPr>
          <p:nvPr>
            <p:ph idx="1"/>
          </p:nvPr>
        </p:nvSpPr>
        <p:spPr>
          <a:xfrm>
            <a:off x="19218" y="1700808"/>
            <a:ext cx="4480578" cy="5157192"/>
          </a:xfrm>
        </p:spPr>
        <p:txBody>
          <a:bodyPr>
            <a:normAutofit lnSpcReduction="10000"/>
          </a:bodyPr>
          <a:lstStyle/>
          <a:p>
            <a:r>
              <a:rPr lang="en-GB" dirty="0"/>
              <a:t>Explain what happens during allopatric speciation. (3 marks)</a:t>
            </a:r>
          </a:p>
          <a:p>
            <a:r>
              <a:rPr lang="en-GB" dirty="0">
                <a:solidFill>
                  <a:schemeClr val="accent1"/>
                </a:solidFill>
              </a:rPr>
              <a:t>Some sort of physical mechanism, such as a mountain range or a river; separates two halves of a population. </a:t>
            </a:r>
            <a:endParaRPr lang="en-GB" dirty="0" smtClean="0">
              <a:solidFill>
                <a:schemeClr val="accent1"/>
              </a:solidFill>
            </a:endParaRPr>
          </a:p>
          <a:p>
            <a:r>
              <a:rPr lang="en-GB" dirty="0" smtClean="0">
                <a:solidFill>
                  <a:schemeClr val="accent1"/>
                </a:solidFill>
              </a:rPr>
              <a:t>If </a:t>
            </a:r>
            <a:r>
              <a:rPr lang="en-GB" dirty="0">
                <a:solidFill>
                  <a:schemeClr val="accent1"/>
                </a:solidFill>
              </a:rPr>
              <a:t>the two halves change in different ways, due to natural selection, they may become reproductively isolated and hence separate species. </a:t>
            </a:r>
          </a:p>
          <a:p>
            <a:endParaRPr lang="en-GB" dirty="0"/>
          </a:p>
        </p:txBody>
      </p:sp>
      <p:pic>
        <p:nvPicPr>
          <p:cNvPr id="4" name="Picture 3"/>
          <p:cNvPicPr>
            <a:picLocks noChangeAspect="1"/>
          </p:cNvPicPr>
          <p:nvPr/>
        </p:nvPicPr>
        <p:blipFill>
          <a:blip r:embed="rId2"/>
          <a:stretch>
            <a:fillRect/>
          </a:stretch>
        </p:blipFill>
        <p:spPr>
          <a:xfrm>
            <a:off x="4499795" y="-16094"/>
            <a:ext cx="7675331" cy="6862866"/>
          </a:xfrm>
          <a:prstGeom prst="rect">
            <a:avLst/>
          </a:prstGeom>
        </p:spPr>
      </p:pic>
    </p:spTree>
    <p:extLst>
      <p:ext uri="{BB962C8B-B14F-4D97-AF65-F5344CB8AC3E}">
        <p14:creationId xmlns:p14="http://schemas.microsoft.com/office/powerpoint/2010/main" val="1549984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5" name="Picture 4"/>
          <p:cNvPicPr>
            <a:picLocks noChangeAspect="1"/>
          </p:cNvPicPr>
          <p:nvPr/>
        </p:nvPicPr>
        <p:blipFill>
          <a:blip r:embed="rId2"/>
          <a:stretch>
            <a:fillRect/>
          </a:stretch>
        </p:blipFill>
        <p:spPr>
          <a:xfrm>
            <a:off x="-21932" y="-171400"/>
            <a:ext cx="9716743" cy="7295172"/>
          </a:xfrm>
          <a:prstGeom prst="rect">
            <a:avLst/>
          </a:prstGeom>
        </p:spPr>
      </p:pic>
    </p:spTree>
    <p:extLst>
      <p:ext uri="{BB962C8B-B14F-4D97-AF65-F5344CB8AC3E}">
        <p14:creationId xmlns:p14="http://schemas.microsoft.com/office/powerpoint/2010/main" val="2839522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518348" y="278291"/>
            <a:ext cx="4978400" cy="1143000"/>
          </a:xfrm>
        </p:spPr>
        <p:txBody>
          <a:bodyPr>
            <a:normAutofit fontScale="90000"/>
          </a:bodyPr>
          <a:lstStyle/>
          <a:p>
            <a:r>
              <a:rPr lang="en-GB" altLang="en-US" sz="4000" dirty="0" smtClean="0"/>
              <a:t>Sympatric Speciation in Apple </a:t>
            </a:r>
            <a:r>
              <a:rPr lang="en-GB" altLang="en-US" sz="4000" dirty="0"/>
              <a:t>maggot flies</a:t>
            </a:r>
            <a:endParaRPr lang="en-US" altLang="en-US" sz="4000" dirty="0"/>
          </a:p>
        </p:txBody>
      </p:sp>
      <p:sp>
        <p:nvSpPr>
          <p:cNvPr id="14339" name="Rectangle 3"/>
          <p:cNvSpPr>
            <a:spLocks noGrp="1" noChangeArrowheads="1"/>
          </p:cNvSpPr>
          <p:nvPr>
            <p:ph type="body" idx="1"/>
          </p:nvPr>
        </p:nvSpPr>
        <p:spPr>
          <a:xfrm>
            <a:off x="1979612" y="3141663"/>
            <a:ext cx="8229600" cy="2984500"/>
          </a:xfrm>
        </p:spPr>
        <p:txBody>
          <a:bodyPr/>
          <a:lstStyle/>
          <a:p>
            <a:pPr>
              <a:buFontTx/>
              <a:buNone/>
            </a:pPr>
            <a:r>
              <a:rPr lang="en-GB" altLang="en-US"/>
              <a:t>Apples					Hawthorns</a:t>
            </a:r>
            <a:endParaRPr lang="en-US" altLang="en-US"/>
          </a:p>
        </p:txBody>
      </p:sp>
      <p:pic>
        <p:nvPicPr>
          <p:cNvPr id="14343"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1088" y="-1287463"/>
            <a:ext cx="47625" cy="9525"/>
          </a:xfrm>
          <a:prstGeom prst="rect">
            <a:avLst/>
          </a:prstGeom>
          <a:noFill/>
          <a:extLst>
            <a:ext uri="{909E8E84-426E-40DD-AFC4-6F175D3DCCD1}">
              <a14:hiddenFill xmlns:a14="http://schemas.microsoft.com/office/drawing/2010/main">
                <a:solidFill>
                  <a:srgbClr val="FFFFFF"/>
                </a:solidFill>
              </a14:hiddenFill>
            </a:ext>
          </a:extLst>
        </p:spPr>
      </p:pic>
      <p:pic>
        <p:nvPicPr>
          <p:cNvPr id="14345"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2412" y="3716339"/>
            <a:ext cx="3779838" cy="2606675"/>
          </a:xfrm>
          <a:prstGeom prst="rect">
            <a:avLst/>
          </a:prstGeom>
          <a:noFill/>
          <a:extLst>
            <a:ext uri="{909E8E84-426E-40DD-AFC4-6F175D3DCCD1}">
              <a14:hiddenFill xmlns:a14="http://schemas.microsoft.com/office/drawing/2010/main">
                <a:solidFill>
                  <a:srgbClr val="FFFFFF"/>
                </a:solidFill>
              </a14:hiddenFill>
            </a:ext>
          </a:extLst>
        </p:spPr>
      </p:pic>
      <p:pic>
        <p:nvPicPr>
          <p:cNvPr id="14347" name="Picture 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1088" y="-1287463"/>
            <a:ext cx="47625" cy="9525"/>
          </a:xfrm>
          <a:prstGeom prst="rect">
            <a:avLst/>
          </a:prstGeom>
          <a:noFill/>
          <a:extLst>
            <a:ext uri="{909E8E84-426E-40DD-AFC4-6F175D3DCCD1}">
              <a14:hiddenFill xmlns:a14="http://schemas.microsoft.com/office/drawing/2010/main">
                <a:solidFill>
                  <a:srgbClr val="FFFFFF"/>
                </a:solidFill>
              </a14:hiddenFill>
            </a:ext>
          </a:extLst>
        </p:spPr>
      </p:pic>
      <p:pic>
        <p:nvPicPr>
          <p:cNvPr id="14349" name="Picture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21500" y="3716338"/>
            <a:ext cx="3744912" cy="2582862"/>
          </a:xfrm>
          <a:prstGeom prst="rect">
            <a:avLst/>
          </a:prstGeom>
          <a:noFill/>
          <a:extLst>
            <a:ext uri="{909E8E84-426E-40DD-AFC4-6F175D3DCCD1}">
              <a14:hiddenFill xmlns:a14="http://schemas.microsoft.com/office/drawing/2010/main">
                <a:solidFill>
                  <a:srgbClr val="FFFFFF"/>
                </a:solidFill>
              </a14:hiddenFill>
            </a:ext>
          </a:extLst>
        </p:spPr>
      </p:pic>
      <p:pic>
        <p:nvPicPr>
          <p:cNvPr id="14352" name="Picture 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1088" y="-1287463"/>
            <a:ext cx="47625" cy="9525"/>
          </a:xfrm>
          <a:prstGeom prst="rect">
            <a:avLst/>
          </a:prstGeom>
          <a:noFill/>
          <a:extLst>
            <a:ext uri="{909E8E84-426E-40DD-AFC4-6F175D3DCCD1}">
              <a14:hiddenFill xmlns:a14="http://schemas.microsoft.com/office/drawing/2010/main">
                <a:solidFill>
                  <a:srgbClr val="FFFFFF"/>
                </a:solidFill>
              </a14:hiddenFill>
            </a:ext>
          </a:extLst>
        </p:spPr>
      </p:pic>
      <p:pic>
        <p:nvPicPr>
          <p:cNvPr id="14355" name="Picture 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1088" y="-1287463"/>
            <a:ext cx="47625" cy="9525"/>
          </a:xfrm>
          <a:prstGeom prst="rect">
            <a:avLst/>
          </a:prstGeom>
          <a:noFill/>
          <a:extLst>
            <a:ext uri="{909E8E84-426E-40DD-AFC4-6F175D3DCCD1}">
              <a14:hiddenFill xmlns:a14="http://schemas.microsoft.com/office/drawing/2010/main">
                <a:solidFill>
                  <a:srgbClr val="FFFFFF"/>
                </a:solidFill>
              </a14:hiddenFill>
            </a:ext>
          </a:extLst>
        </p:spPr>
      </p:pic>
      <p:pic>
        <p:nvPicPr>
          <p:cNvPr id="14362" name="Picture 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0925" y="-601663"/>
            <a:ext cx="266700" cy="9525"/>
          </a:xfrm>
          <a:prstGeom prst="rect">
            <a:avLst/>
          </a:prstGeom>
          <a:noFill/>
          <a:extLst>
            <a:ext uri="{909E8E84-426E-40DD-AFC4-6F175D3DCCD1}">
              <a14:hiddenFill xmlns:a14="http://schemas.microsoft.com/office/drawing/2010/main">
                <a:solidFill>
                  <a:srgbClr val="FFFFFF"/>
                </a:solidFill>
              </a14:hiddenFill>
            </a:ext>
          </a:extLst>
        </p:spPr>
      </p:pic>
      <p:pic>
        <p:nvPicPr>
          <p:cNvPr id="14366" name="Picture 3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0613" y="306388"/>
            <a:ext cx="9525" cy="57150"/>
          </a:xfrm>
          <a:prstGeom prst="rect">
            <a:avLst/>
          </a:prstGeom>
          <a:noFill/>
          <a:extLst>
            <a:ext uri="{909E8E84-426E-40DD-AFC4-6F175D3DCCD1}">
              <a14:hiddenFill xmlns:a14="http://schemas.microsoft.com/office/drawing/2010/main">
                <a:solidFill>
                  <a:srgbClr val="FFFFFF"/>
                </a:solidFill>
              </a14:hiddenFill>
            </a:ext>
          </a:extLst>
        </p:spPr>
      </p:pic>
      <p:pic>
        <p:nvPicPr>
          <p:cNvPr id="14368" name="Picture 3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0925" y="669926"/>
            <a:ext cx="266700" cy="9525"/>
          </a:xfrm>
          <a:prstGeom prst="rect">
            <a:avLst/>
          </a:prstGeom>
          <a:noFill/>
          <a:extLst>
            <a:ext uri="{909E8E84-426E-40DD-AFC4-6F175D3DCCD1}">
              <a14:hiddenFill xmlns:a14="http://schemas.microsoft.com/office/drawing/2010/main">
                <a:solidFill>
                  <a:srgbClr val="FFFFFF"/>
                </a:solidFill>
              </a14:hiddenFill>
            </a:ext>
          </a:extLst>
        </p:spPr>
      </p:pic>
      <p:pic>
        <p:nvPicPr>
          <p:cNvPr id="14372" name="Picture 3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0613" y="1579563"/>
            <a:ext cx="9525" cy="57150"/>
          </a:xfrm>
          <a:prstGeom prst="rect">
            <a:avLst/>
          </a:prstGeom>
          <a:noFill/>
          <a:extLst>
            <a:ext uri="{909E8E84-426E-40DD-AFC4-6F175D3DCCD1}">
              <a14:hiddenFill xmlns:a14="http://schemas.microsoft.com/office/drawing/2010/main">
                <a:solidFill>
                  <a:srgbClr val="FFFFFF"/>
                </a:solidFill>
              </a14:hiddenFill>
            </a:ext>
          </a:extLst>
        </p:spPr>
      </p:pic>
      <p:pic>
        <p:nvPicPr>
          <p:cNvPr id="14374" name="Picture 3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0925" y="1943101"/>
            <a:ext cx="266700" cy="9525"/>
          </a:xfrm>
          <a:prstGeom prst="rect">
            <a:avLst/>
          </a:prstGeom>
          <a:noFill/>
          <a:extLst>
            <a:ext uri="{909E8E84-426E-40DD-AFC4-6F175D3DCCD1}">
              <a14:hiddenFill xmlns:a14="http://schemas.microsoft.com/office/drawing/2010/main">
                <a:solidFill>
                  <a:srgbClr val="FFFFFF"/>
                </a:solidFill>
              </a14:hiddenFill>
            </a:ext>
          </a:extLst>
        </p:spPr>
      </p:pic>
      <p:pic>
        <p:nvPicPr>
          <p:cNvPr id="14378" name="Picture 4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0613" y="2852738"/>
            <a:ext cx="9525" cy="57150"/>
          </a:xfrm>
          <a:prstGeom prst="rect">
            <a:avLst/>
          </a:prstGeom>
          <a:noFill/>
          <a:extLst>
            <a:ext uri="{909E8E84-426E-40DD-AFC4-6F175D3DCCD1}">
              <a14:hiddenFill xmlns:a14="http://schemas.microsoft.com/office/drawing/2010/main">
                <a:solidFill>
                  <a:srgbClr val="FFFFFF"/>
                </a:solidFill>
              </a14:hiddenFill>
            </a:ext>
          </a:extLst>
        </p:spPr>
      </p:pic>
      <p:pic>
        <p:nvPicPr>
          <p:cNvPr id="14380" name="Picture 4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0925" y="3214689"/>
            <a:ext cx="266700" cy="9525"/>
          </a:xfrm>
          <a:prstGeom prst="rect">
            <a:avLst/>
          </a:prstGeom>
          <a:noFill/>
          <a:extLst>
            <a:ext uri="{909E8E84-426E-40DD-AFC4-6F175D3DCCD1}">
              <a14:hiddenFill xmlns:a14="http://schemas.microsoft.com/office/drawing/2010/main">
                <a:solidFill>
                  <a:srgbClr val="FFFFFF"/>
                </a:solidFill>
              </a14:hiddenFill>
            </a:ext>
          </a:extLst>
        </p:spPr>
      </p:pic>
      <p:pic>
        <p:nvPicPr>
          <p:cNvPr id="14384" name="Picture 4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0613" y="4124325"/>
            <a:ext cx="9525" cy="57150"/>
          </a:xfrm>
          <a:prstGeom prst="rect">
            <a:avLst/>
          </a:prstGeom>
          <a:noFill/>
          <a:extLst>
            <a:ext uri="{909E8E84-426E-40DD-AFC4-6F175D3DCCD1}">
              <a14:hiddenFill xmlns:a14="http://schemas.microsoft.com/office/drawing/2010/main">
                <a:solidFill>
                  <a:srgbClr val="FFFFFF"/>
                </a:solidFill>
              </a14:hiddenFill>
            </a:ext>
          </a:extLst>
        </p:spPr>
      </p:pic>
      <p:pic>
        <p:nvPicPr>
          <p:cNvPr id="14386" name="Picture 5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0925" y="4487864"/>
            <a:ext cx="266700" cy="9525"/>
          </a:xfrm>
          <a:prstGeom prst="rect">
            <a:avLst/>
          </a:prstGeom>
          <a:noFill/>
          <a:extLst>
            <a:ext uri="{909E8E84-426E-40DD-AFC4-6F175D3DCCD1}">
              <a14:hiddenFill xmlns:a14="http://schemas.microsoft.com/office/drawing/2010/main">
                <a:solidFill>
                  <a:srgbClr val="FFFFFF"/>
                </a:solidFill>
              </a14:hiddenFill>
            </a:ext>
          </a:extLst>
        </p:spPr>
      </p:pic>
      <p:pic>
        <p:nvPicPr>
          <p:cNvPr id="14390" name="Picture 5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0613" y="5397500"/>
            <a:ext cx="9525" cy="57150"/>
          </a:xfrm>
          <a:prstGeom prst="rect">
            <a:avLst/>
          </a:prstGeom>
          <a:noFill/>
          <a:extLst>
            <a:ext uri="{909E8E84-426E-40DD-AFC4-6F175D3DCCD1}">
              <a14:hiddenFill xmlns:a14="http://schemas.microsoft.com/office/drawing/2010/main">
                <a:solidFill>
                  <a:srgbClr val="FFFFFF"/>
                </a:solidFill>
              </a14:hiddenFill>
            </a:ext>
          </a:extLst>
        </p:spPr>
      </p:pic>
      <p:pic>
        <p:nvPicPr>
          <p:cNvPr id="14392" name="Picture 5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0925" y="5761039"/>
            <a:ext cx="266700" cy="9525"/>
          </a:xfrm>
          <a:prstGeom prst="rect">
            <a:avLst/>
          </a:prstGeom>
          <a:noFill/>
          <a:extLst>
            <a:ext uri="{909E8E84-426E-40DD-AFC4-6F175D3DCCD1}">
              <a14:hiddenFill xmlns:a14="http://schemas.microsoft.com/office/drawing/2010/main">
                <a:solidFill>
                  <a:srgbClr val="FFFFFF"/>
                </a:solidFill>
              </a14:hiddenFill>
            </a:ext>
          </a:extLst>
        </p:spPr>
      </p:pic>
      <p:pic>
        <p:nvPicPr>
          <p:cNvPr id="14396" name="Picture 6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0613" y="6669088"/>
            <a:ext cx="9525" cy="57150"/>
          </a:xfrm>
          <a:prstGeom prst="rect">
            <a:avLst/>
          </a:prstGeom>
          <a:noFill/>
          <a:extLst>
            <a:ext uri="{909E8E84-426E-40DD-AFC4-6F175D3DCCD1}">
              <a14:hiddenFill xmlns:a14="http://schemas.microsoft.com/office/drawing/2010/main">
                <a:solidFill>
                  <a:srgbClr val="FFFFFF"/>
                </a:solidFill>
              </a14:hiddenFill>
            </a:ext>
          </a:extLst>
        </p:spPr>
      </p:pic>
      <p:pic>
        <p:nvPicPr>
          <p:cNvPr id="14398" name="Picture 6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0925" y="7032625"/>
            <a:ext cx="266700" cy="9525"/>
          </a:xfrm>
          <a:prstGeom prst="rect">
            <a:avLst/>
          </a:prstGeom>
          <a:noFill/>
          <a:extLst>
            <a:ext uri="{909E8E84-426E-40DD-AFC4-6F175D3DCCD1}">
              <a14:hiddenFill xmlns:a14="http://schemas.microsoft.com/office/drawing/2010/main">
                <a:solidFill>
                  <a:srgbClr val="FFFFFF"/>
                </a:solidFill>
              </a14:hiddenFill>
            </a:ext>
          </a:extLst>
        </p:spPr>
      </p:pic>
      <p:pic>
        <p:nvPicPr>
          <p:cNvPr id="14402" name="Picture 6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0613" y="7942263"/>
            <a:ext cx="9525" cy="57150"/>
          </a:xfrm>
          <a:prstGeom prst="rect">
            <a:avLst/>
          </a:prstGeom>
          <a:noFill/>
          <a:extLst>
            <a:ext uri="{909E8E84-426E-40DD-AFC4-6F175D3DCCD1}">
              <a14:hiddenFill xmlns:a14="http://schemas.microsoft.com/office/drawing/2010/main">
                <a:solidFill>
                  <a:srgbClr val="FFFFFF"/>
                </a:solidFill>
              </a14:hiddenFill>
            </a:ext>
          </a:extLst>
        </p:spPr>
      </p:pic>
      <p:pic>
        <p:nvPicPr>
          <p:cNvPr id="14404" name="Picture 6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0925" y="8632825"/>
            <a:ext cx="266700" cy="9525"/>
          </a:xfrm>
          <a:prstGeom prst="rect">
            <a:avLst/>
          </a:prstGeom>
          <a:noFill/>
          <a:extLst>
            <a:ext uri="{909E8E84-426E-40DD-AFC4-6F175D3DCCD1}">
              <a14:hiddenFill xmlns:a14="http://schemas.microsoft.com/office/drawing/2010/main">
                <a:solidFill>
                  <a:srgbClr val="FFFFFF"/>
                </a:solidFill>
              </a14:hiddenFill>
            </a:ext>
          </a:extLst>
        </p:spPr>
      </p:pic>
      <p:pic>
        <p:nvPicPr>
          <p:cNvPr id="14407" name="Picture 7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2412" y="9510713"/>
            <a:ext cx="4286250" cy="9525"/>
          </a:xfrm>
          <a:prstGeom prst="rect">
            <a:avLst/>
          </a:prstGeom>
          <a:noFill/>
          <a:extLst>
            <a:ext uri="{909E8E84-426E-40DD-AFC4-6F175D3DCCD1}">
              <a14:hiddenFill xmlns:a14="http://schemas.microsoft.com/office/drawing/2010/main">
                <a:solidFill>
                  <a:srgbClr val="FFFFFF"/>
                </a:solidFill>
              </a14:hiddenFill>
            </a:ext>
          </a:extLst>
        </p:spPr>
      </p:pic>
      <p:pic>
        <p:nvPicPr>
          <p:cNvPr id="14409" name="Picture 7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42087" y="-1173163"/>
            <a:ext cx="1047750" cy="9525"/>
          </a:xfrm>
          <a:prstGeom prst="rect">
            <a:avLst/>
          </a:prstGeom>
          <a:noFill/>
          <a:extLst>
            <a:ext uri="{909E8E84-426E-40DD-AFC4-6F175D3DCCD1}">
              <a14:hiddenFill xmlns:a14="http://schemas.microsoft.com/office/drawing/2010/main">
                <a:solidFill>
                  <a:srgbClr val="FFFFFF"/>
                </a:solidFill>
              </a14:hiddenFill>
            </a:ext>
          </a:extLst>
        </p:spPr>
      </p:pic>
      <p:pic>
        <p:nvPicPr>
          <p:cNvPr id="14477" name="Picture 14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2412" y="1"/>
            <a:ext cx="3779838" cy="2606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7446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1521" y="-99392"/>
            <a:ext cx="11737304" cy="1143000"/>
          </a:xfrm>
        </p:spPr>
        <p:txBody>
          <a:bodyPr/>
          <a:lstStyle/>
          <a:p>
            <a:r>
              <a:rPr lang="en-GB" altLang="en-US" dirty="0"/>
              <a:t>Sympatric </a:t>
            </a:r>
            <a:r>
              <a:rPr lang="en-GB" altLang="en-US" dirty="0" smtClean="0"/>
              <a:t>Speciation in Apple Maggot Flies</a:t>
            </a:r>
            <a:endParaRPr lang="en-US" altLang="en-US" dirty="0"/>
          </a:p>
        </p:txBody>
      </p:sp>
      <p:sp>
        <p:nvSpPr>
          <p:cNvPr id="15363" name="Rectangle 3"/>
          <p:cNvSpPr>
            <a:spLocks noGrp="1" noChangeArrowheads="1"/>
          </p:cNvSpPr>
          <p:nvPr>
            <p:ph type="body" idx="1"/>
          </p:nvPr>
        </p:nvSpPr>
        <p:spPr>
          <a:xfrm>
            <a:off x="1" y="1268760"/>
            <a:ext cx="12188824" cy="5949950"/>
          </a:xfrm>
        </p:spPr>
        <p:txBody>
          <a:bodyPr>
            <a:normAutofit/>
          </a:bodyPr>
          <a:lstStyle/>
          <a:p>
            <a:pPr>
              <a:lnSpc>
                <a:spcPct val="90000"/>
              </a:lnSpc>
            </a:pPr>
            <a:r>
              <a:rPr lang="en-US" altLang="en-US" dirty="0"/>
              <a:t>200 years ago, the ancestors of apple maggot flies laid their eggs only on hawthorns—but today, these flies lay eggs on hawthorns (which are native to America) and domestic apples (which were introduced to America by immigrants and bred). </a:t>
            </a:r>
          </a:p>
          <a:p>
            <a:pPr>
              <a:lnSpc>
                <a:spcPct val="90000"/>
              </a:lnSpc>
            </a:pPr>
            <a:r>
              <a:rPr lang="en-US" altLang="en-US" dirty="0"/>
              <a:t>Females generally choose to lay their eggs on the type of fruit they grew up in, and males tend to look for mates on the type of fruit they grew up in. </a:t>
            </a:r>
          </a:p>
          <a:p>
            <a:pPr>
              <a:lnSpc>
                <a:spcPct val="90000"/>
              </a:lnSpc>
            </a:pPr>
            <a:r>
              <a:rPr lang="en-US" altLang="en-US" dirty="0"/>
              <a:t>So hawthorn flies generally end up mating with other hawthorn flies and apple flies generally end up mating with other apple flies. </a:t>
            </a:r>
          </a:p>
        </p:txBody>
      </p:sp>
      <p:pic>
        <p:nvPicPr>
          <p:cNvPr id="2" name="Picture 1"/>
          <p:cNvPicPr>
            <a:picLocks noChangeAspect="1"/>
          </p:cNvPicPr>
          <p:nvPr/>
        </p:nvPicPr>
        <p:blipFill>
          <a:blip r:embed="rId3"/>
          <a:stretch>
            <a:fillRect/>
          </a:stretch>
        </p:blipFill>
        <p:spPr>
          <a:xfrm>
            <a:off x="6670476" y="4529470"/>
            <a:ext cx="3996333" cy="2328530"/>
          </a:xfrm>
          <a:prstGeom prst="rect">
            <a:avLst/>
          </a:prstGeom>
        </p:spPr>
      </p:pic>
    </p:spTree>
    <p:extLst>
      <p:ext uri="{BB962C8B-B14F-4D97-AF65-F5344CB8AC3E}">
        <p14:creationId xmlns:p14="http://schemas.microsoft.com/office/powerpoint/2010/main" val="1015661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endParaRPr lang="en-GB" altLang="en-US"/>
          </a:p>
        </p:txBody>
      </p:sp>
      <p:sp>
        <p:nvSpPr>
          <p:cNvPr id="13315" name="Rectangle 3"/>
          <p:cNvSpPr>
            <a:spLocks noGrp="1" noChangeArrowheads="1"/>
          </p:cNvSpPr>
          <p:nvPr>
            <p:ph type="body" idx="1"/>
          </p:nvPr>
        </p:nvSpPr>
        <p:spPr>
          <a:xfrm>
            <a:off x="1773238" y="188914"/>
            <a:ext cx="8748713" cy="4968875"/>
          </a:xfrm>
        </p:spPr>
        <p:txBody>
          <a:bodyPr>
            <a:normAutofit/>
          </a:bodyPr>
          <a:lstStyle/>
          <a:p>
            <a:r>
              <a:rPr lang="en-US" altLang="en-US" dirty="0"/>
              <a:t>Gene flow has been reduced between flies that feed </a:t>
            </a:r>
            <a:r>
              <a:rPr lang="en-US" altLang="en-US" dirty="0" smtClean="0"/>
              <a:t>on different </a:t>
            </a:r>
            <a:r>
              <a:rPr lang="en-US" altLang="en-US" dirty="0"/>
              <a:t>food varieties, even though they both live in the same geographic area. </a:t>
            </a:r>
          </a:p>
        </p:txBody>
      </p:sp>
      <p:pic>
        <p:nvPicPr>
          <p:cNvPr id="1331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2412" y="1527176"/>
            <a:ext cx="9144000" cy="5330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9320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endParaRPr lang="en-GB" altLang="en-US"/>
          </a:p>
        </p:txBody>
      </p:sp>
      <p:sp>
        <p:nvSpPr>
          <p:cNvPr id="18435" name="Rectangle 3"/>
          <p:cNvSpPr>
            <a:spLocks noGrp="1" noChangeArrowheads="1"/>
          </p:cNvSpPr>
          <p:nvPr>
            <p:ph type="body" idx="1"/>
          </p:nvPr>
        </p:nvSpPr>
        <p:spPr>
          <a:xfrm>
            <a:off x="-1" y="26888"/>
            <a:ext cx="12188825" cy="4114801"/>
          </a:xfrm>
        </p:spPr>
        <p:txBody>
          <a:bodyPr/>
          <a:lstStyle/>
          <a:p>
            <a:r>
              <a:rPr lang="en-US" altLang="en-US" dirty="0"/>
              <a:t>This means that gene flow between parts of the population that mate on different types of fruit is reduced. This host shift from hawthorns to apples may be the first step toward sympatric speciation—in fewer than 200 years, some genetic differences between these two groups of flies have evolved.</a:t>
            </a:r>
          </a:p>
          <a:p>
            <a:pPr>
              <a:buFontTx/>
              <a:buNone/>
            </a:pPr>
            <a:endParaRPr lang="en-US" altLang="en-US" dirty="0"/>
          </a:p>
        </p:txBody>
      </p:sp>
      <p:pic>
        <p:nvPicPr>
          <p:cNvPr id="2" name="Picture 1"/>
          <p:cNvPicPr>
            <a:picLocks noChangeAspect="1"/>
          </p:cNvPicPr>
          <p:nvPr/>
        </p:nvPicPr>
        <p:blipFill>
          <a:blip r:embed="rId2"/>
          <a:stretch>
            <a:fillRect/>
          </a:stretch>
        </p:blipFill>
        <p:spPr>
          <a:xfrm>
            <a:off x="1522413" y="1561535"/>
            <a:ext cx="9144793" cy="5328366"/>
          </a:xfrm>
          <a:prstGeom prst="rect">
            <a:avLst/>
          </a:prstGeom>
        </p:spPr>
      </p:pic>
    </p:spTree>
    <p:extLst>
      <p:ext uri="{BB962C8B-B14F-4D97-AF65-F5344CB8AC3E}">
        <p14:creationId xmlns:p14="http://schemas.microsoft.com/office/powerpoint/2010/main" val="11631836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endParaRPr lang="en-GB" altLang="en-US"/>
          </a:p>
        </p:txBody>
      </p:sp>
      <p:sp>
        <p:nvSpPr>
          <p:cNvPr id="9219" name="Rectangle 3"/>
          <p:cNvSpPr>
            <a:spLocks noGrp="1" noChangeArrowheads="1"/>
          </p:cNvSpPr>
          <p:nvPr>
            <p:ph type="body" idx="1"/>
          </p:nvPr>
        </p:nvSpPr>
        <p:spPr/>
        <p:txBody>
          <a:bodyPr/>
          <a:lstStyle/>
          <a:p>
            <a:endParaRPr lang="en-GB" altLang="en-US"/>
          </a:p>
        </p:txBody>
      </p:sp>
      <p:pic>
        <p:nvPicPr>
          <p:cNvPr id="922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98787" y="0"/>
            <a:ext cx="54625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66523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522413" y="-171400"/>
            <a:ext cx="9782866" cy="7344816"/>
          </a:xfrm>
          <a:prstGeom prst="rect">
            <a:avLst/>
          </a:prstGeom>
        </p:spPr>
      </p:pic>
    </p:spTree>
    <p:extLst>
      <p:ext uri="{BB962C8B-B14F-4D97-AF65-F5344CB8AC3E}">
        <p14:creationId xmlns:p14="http://schemas.microsoft.com/office/powerpoint/2010/main" val="1084247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133972" y="0"/>
            <a:ext cx="8096250" cy="6619875"/>
          </a:xfrm>
          <a:prstGeom prst="rect">
            <a:avLst/>
          </a:prstGeom>
        </p:spPr>
      </p:pic>
    </p:spTree>
    <p:extLst>
      <p:ext uri="{BB962C8B-B14F-4D97-AF65-F5344CB8AC3E}">
        <p14:creationId xmlns:p14="http://schemas.microsoft.com/office/powerpoint/2010/main" val="42181128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2413" y="-685800"/>
            <a:ext cx="9144001" cy="1371600"/>
          </a:xfrm>
        </p:spPr>
        <p:txBody>
          <a:bodyPr/>
          <a:lstStyle/>
          <a:p>
            <a:r>
              <a:rPr lang="en-GB" dirty="0" smtClean="0"/>
              <a:t>Allopatric and Sympatric Speciation</a:t>
            </a:r>
            <a:endParaRPr lang="en-GB" dirty="0"/>
          </a:p>
        </p:txBody>
      </p:sp>
      <p:sp>
        <p:nvSpPr>
          <p:cNvPr id="3" name="Content Placeholder 2"/>
          <p:cNvSpPr>
            <a:spLocks noGrp="1"/>
          </p:cNvSpPr>
          <p:nvPr>
            <p:ph idx="1"/>
          </p:nvPr>
        </p:nvSpPr>
        <p:spPr>
          <a:xfrm>
            <a:off x="9609" y="691980"/>
            <a:ext cx="12179215" cy="5975176"/>
          </a:xfrm>
        </p:spPr>
        <p:txBody>
          <a:bodyPr>
            <a:normAutofit/>
          </a:bodyPr>
          <a:lstStyle/>
          <a:p>
            <a:pPr marL="0" indent="0">
              <a:buNone/>
            </a:pPr>
            <a:r>
              <a:rPr lang="en-GB" dirty="0"/>
              <a:t>Explain the difference between allopatric and sympatric speciation. </a:t>
            </a:r>
          </a:p>
          <a:p>
            <a:pPr lvl="0"/>
            <a:r>
              <a:rPr lang="en-GB" dirty="0">
                <a:solidFill>
                  <a:schemeClr val="accent1"/>
                </a:solidFill>
              </a:rPr>
              <a:t>Allopatric – speciation that occurs when populations are physically or geographically separated. </a:t>
            </a:r>
          </a:p>
          <a:p>
            <a:pPr lvl="0"/>
            <a:r>
              <a:rPr lang="en-GB" dirty="0">
                <a:solidFill>
                  <a:schemeClr val="accent1"/>
                </a:solidFill>
              </a:rPr>
              <a:t>Sympatric – speciation that occurs when two parts of a population become reproductively isolated in the same place. </a:t>
            </a:r>
          </a:p>
          <a:p>
            <a:pPr marL="0" indent="0">
              <a:buNone/>
            </a:pPr>
            <a:r>
              <a:rPr lang="en-GB" dirty="0" smtClean="0"/>
              <a:t>Explain </a:t>
            </a:r>
            <a:r>
              <a:rPr lang="en-GB" dirty="0"/>
              <a:t>what happens during allopatric speciation. (3 marks)</a:t>
            </a:r>
          </a:p>
          <a:p>
            <a:pPr lvl="0"/>
            <a:r>
              <a:rPr lang="en-GB" dirty="0">
                <a:solidFill>
                  <a:schemeClr val="accent1"/>
                </a:solidFill>
              </a:rPr>
              <a:t>Some sort of physical mechanism, such as a mountain range or a river</a:t>
            </a:r>
          </a:p>
          <a:p>
            <a:pPr lvl="0"/>
            <a:r>
              <a:rPr lang="en-GB" dirty="0">
                <a:solidFill>
                  <a:schemeClr val="accent1"/>
                </a:solidFill>
              </a:rPr>
              <a:t>Separates two halves of a population. </a:t>
            </a:r>
          </a:p>
          <a:p>
            <a:pPr lvl="0"/>
            <a:r>
              <a:rPr lang="en-GB" dirty="0">
                <a:solidFill>
                  <a:schemeClr val="accent1"/>
                </a:solidFill>
              </a:rPr>
              <a:t>If the two halves change in different ways, due to natural selection, they may become reproductively isolated and hence separate species. </a:t>
            </a:r>
          </a:p>
          <a:p>
            <a:endParaRPr lang="en-GB" dirty="0"/>
          </a:p>
        </p:txBody>
      </p:sp>
    </p:spTree>
    <p:extLst>
      <p:ext uri="{BB962C8B-B14F-4D97-AF65-F5344CB8AC3E}">
        <p14:creationId xmlns:p14="http://schemas.microsoft.com/office/powerpoint/2010/main" val="238449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0" y="0"/>
            <a:ext cx="12287099" cy="6857999"/>
          </a:xfrm>
        </p:spPr>
        <p:txBody>
          <a:bodyPr>
            <a:normAutofit/>
          </a:bodyPr>
          <a:lstStyle/>
          <a:p>
            <a:r>
              <a:rPr lang="en-GB" dirty="0"/>
              <a:t>Which of the following shows the correct sequence describing speciation? 	(1 mark)</a:t>
            </a:r>
          </a:p>
          <a:p>
            <a:pPr marL="0" indent="0">
              <a:buNone/>
            </a:pPr>
            <a:r>
              <a:rPr lang="en-GB" sz="2200" dirty="0"/>
              <a:t>A	geographical isolation - selection – reproductive isolation – allopatric speciation</a:t>
            </a:r>
          </a:p>
          <a:p>
            <a:pPr marL="0" indent="0">
              <a:buNone/>
            </a:pPr>
            <a:r>
              <a:rPr lang="en-GB" sz="2200" dirty="0"/>
              <a:t>B	selection – geographical isolation – reproductive isolation – allopatric speciation</a:t>
            </a:r>
          </a:p>
          <a:p>
            <a:pPr marL="0" indent="0">
              <a:buNone/>
            </a:pPr>
            <a:r>
              <a:rPr lang="en-GB" sz="2200" dirty="0"/>
              <a:t>C	geographical isolation – selection – reproductive isolation – sympatric speciation</a:t>
            </a:r>
          </a:p>
          <a:p>
            <a:pPr marL="0" indent="0">
              <a:buNone/>
            </a:pPr>
            <a:r>
              <a:rPr lang="en-GB" sz="2200" dirty="0"/>
              <a:t>D	selection – geographical isolation – reproductive isolation – sympatric speciation</a:t>
            </a:r>
          </a:p>
          <a:p>
            <a:r>
              <a:rPr lang="en-GB" dirty="0">
                <a:solidFill>
                  <a:schemeClr val="accent1"/>
                </a:solidFill>
              </a:rPr>
              <a:t>Answer: A</a:t>
            </a:r>
          </a:p>
          <a:p>
            <a:endParaRPr lang="en-GB" dirty="0"/>
          </a:p>
        </p:txBody>
      </p:sp>
    </p:spTree>
    <p:extLst>
      <p:ext uri="{BB962C8B-B14F-4D97-AF65-F5344CB8AC3E}">
        <p14:creationId xmlns:p14="http://schemas.microsoft.com/office/powerpoint/2010/main" val="36968633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23114" y="0"/>
            <a:ext cx="11302102" cy="4114801"/>
          </a:xfrm>
        </p:spPr>
        <p:txBody>
          <a:bodyPr/>
          <a:lstStyle/>
          <a:p>
            <a:r>
              <a:rPr lang="en-GB" dirty="0"/>
              <a:t>A new species of mosquito has evolved in the London Underground. Explain whether this is sympatric or allopatric speciation. (2 marks)</a:t>
            </a:r>
          </a:p>
          <a:p>
            <a:r>
              <a:rPr lang="en-GB" dirty="0">
                <a:solidFill>
                  <a:schemeClr val="accent1"/>
                </a:solidFill>
              </a:rPr>
              <a:t>Sympatric because they are in the same place. </a:t>
            </a:r>
          </a:p>
        </p:txBody>
      </p:sp>
      <p:pic>
        <p:nvPicPr>
          <p:cNvPr id="4" name="Picture 3"/>
          <p:cNvPicPr>
            <a:picLocks noChangeAspect="1"/>
          </p:cNvPicPr>
          <p:nvPr/>
        </p:nvPicPr>
        <p:blipFill>
          <a:blip r:embed="rId2"/>
          <a:stretch>
            <a:fillRect/>
          </a:stretch>
        </p:blipFill>
        <p:spPr>
          <a:xfrm>
            <a:off x="2885086" y="1707806"/>
            <a:ext cx="6418653" cy="4813990"/>
          </a:xfrm>
          <a:prstGeom prst="rect">
            <a:avLst/>
          </a:prstGeom>
        </p:spPr>
      </p:pic>
    </p:spTree>
    <p:extLst>
      <p:ext uri="{BB962C8B-B14F-4D97-AF65-F5344CB8AC3E}">
        <p14:creationId xmlns:p14="http://schemas.microsoft.com/office/powerpoint/2010/main" val="797649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9836" y="-459432"/>
            <a:ext cx="9144001" cy="1371600"/>
          </a:xfrm>
        </p:spPr>
        <p:txBody>
          <a:bodyPr/>
          <a:lstStyle/>
          <a:p>
            <a:r>
              <a:rPr lang="en-GB" dirty="0" smtClean="0"/>
              <a:t>Allopatric and Sympatric Speciation</a:t>
            </a:r>
            <a:endParaRPr lang="en-GB" dirty="0"/>
          </a:p>
        </p:txBody>
      </p:sp>
      <p:sp>
        <p:nvSpPr>
          <p:cNvPr id="3" name="Content Placeholder 2"/>
          <p:cNvSpPr>
            <a:spLocks noGrp="1"/>
          </p:cNvSpPr>
          <p:nvPr>
            <p:ph idx="1"/>
          </p:nvPr>
        </p:nvSpPr>
        <p:spPr>
          <a:xfrm>
            <a:off x="0" y="1124744"/>
            <a:ext cx="12188825" cy="5832648"/>
          </a:xfrm>
        </p:spPr>
        <p:txBody>
          <a:bodyPr>
            <a:normAutofit/>
          </a:bodyPr>
          <a:lstStyle/>
          <a:p>
            <a:pPr marL="0" indent="0">
              <a:buNone/>
            </a:pPr>
            <a:r>
              <a:rPr lang="en-GB" dirty="0"/>
              <a:t>Compare and contrast allopatric and sympatric speciation</a:t>
            </a:r>
            <a:r>
              <a:rPr lang="en-GB" dirty="0" smtClean="0"/>
              <a:t>. (4 marks)</a:t>
            </a:r>
          </a:p>
          <a:p>
            <a:pPr marL="0" indent="0">
              <a:buNone/>
            </a:pPr>
            <a:r>
              <a:rPr lang="en-GB" dirty="0">
                <a:solidFill>
                  <a:schemeClr val="accent1"/>
                </a:solidFill>
              </a:rPr>
              <a:t>Similarities </a:t>
            </a:r>
          </a:p>
          <a:p>
            <a:r>
              <a:rPr lang="en-GB" dirty="0">
                <a:solidFill>
                  <a:schemeClr val="accent1"/>
                </a:solidFill>
              </a:rPr>
              <a:t>R</a:t>
            </a:r>
            <a:r>
              <a:rPr lang="en-GB" dirty="0" smtClean="0">
                <a:solidFill>
                  <a:schemeClr val="accent1"/>
                </a:solidFill>
              </a:rPr>
              <a:t>eproductive </a:t>
            </a:r>
            <a:r>
              <a:rPr lang="en-GB" dirty="0">
                <a:solidFill>
                  <a:schemeClr val="accent1"/>
                </a:solidFill>
              </a:rPr>
              <a:t>isolation </a:t>
            </a:r>
            <a:r>
              <a:rPr lang="en-GB" dirty="0" smtClean="0">
                <a:solidFill>
                  <a:schemeClr val="accent1"/>
                </a:solidFill>
              </a:rPr>
              <a:t> </a:t>
            </a:r>
            <a:endParaRPr lang="en-GB" dirty="0">
              <a:solidFill>
                <a:schemeClr val="accent1"/>
              </a:solidFill>
            </a:endParaRPr>
          </a:p>
          <a:p>
            <a:r>
              <a:rPr lang="en-GB" dirty="0">
                <a:solidFill>
                  <a:schemeClr val="accent1"/>
                </a:solidFill>
              </a:rPr>
              <a:t>O</a:t>
            </a:r>
            <a:r>
              <a:rPr lang="en-GB" dirty="0" smtClean="0">
                <a:solidFill>
                  <a:schemeClr val="accent1"/>
                </a:solidFill>
              </a:rPr>
              <a:t>ne </a:t>
            </a:r>
            <a:r>
              <a:rPr lang="en-GB" dirty="0">
                <a:solidFill>
                  <a:schemeClr val="accent1"/>
                </a:solidFill>
              </a:rPr>
              <a:t>original population / from existing species / h</a:t>
            </a:r>
            <a:r>
              <a:rPr lang="en-GB" dirty="0" smtClean="0">
                <a:solidFill>
                  <a:schemeClr val="accent1"/>
                </a:solidFill>
              </a:rPr>
              <a:t>ave </a:t>
            </a:r>
            <a:r>
              <a:rPr lang="en-GB" dirty="0">
                <a:solidFill>
                  <a:schemeClr val="accent1"/>
                </a:solidFill>
              </a:rPr>
              <a:t>a common </a:t>
            </a:r>
            <a:r>
              <a:rPr lang="en-GB" dirty="0" smtClean="0">
                <a:solidFill>
                  <a:schemeClr val="accent1"/>
                </a:solidFill>
              </a:rPr>
              <a:t>ancestor </a:t>
            </a:r>
            <a:endParaRPr lang="en-GB" dirty="0">
              <a:solidFill>
                <a:schemeClr val="accent1"/>
              </a:solidFill>
            </a:endParaRPr>
          </a:p>
          <a:p>
            <a:r>
              <a:rPr lang="en-GB" dirty="0">
                <a:solidFill>
                  <a:schemeClr val="accent1"/>
                </a:solidFill>
              </a:rPr>
              <a:t>A</a:t>
            </a:r>
            <a:r>
              <a:rPr lang="en-GB" dirty="0" smtClean="0">
                <a:solidFill>
                  <a:schemeClr val="accent1"/>
                </a:solidFill>
              </a:rPr>
              <a:t>bsence </a:t>
            </a:r>
            <a:r>
              <a:rPr lang="en-GB" dirty="0">
                <a:solidFill>
                  <a:schemeClr val="accent1"/>
                </a:solidFill>
              </a:rPr>
              <a:t>of gene flow / genetic differences accumulate </a:t>
            </a:r>
          </a:p>
          <a:p>
            <a:pPr marL="0" indent="0">
              <a:buNone/>
            </a:pPr>
            <a:r>
              <a:rPr lang="en-GB" dirty="0">
                <a:solidFill>
                  <a:schemeClr val="accent1"/>
                </a:solidFill>
              </a:rPr>
              <a:t>Differences </a:t>
            </a:r>
            <a:endParaRPr lang="en-GB" dirty="0" smtClean="0">
              <a:solidFill>
                <a:schemeClr val="accent1"/>
              </a:solidFill>
            </a:endParaRPr>
          </a:p>
          <a:p>
            <a:r>
              <a:rPr lang="en-GB" dirty="0">
                <a:solidFill>
                  <a:schemeClr val="accent1"/>
                </a:solidFill>
              </a:rPr>
              <a:t>A</a:t>
            </a:r>
            <a:r>
              <a:rPr lang="en-GB" dirty="0" smtClean="0">
                <a:solidFill>
                  <a:schemeClr val="accent1"/>
                </a:solidFill>
              </a:rPr>
              <a:t>llopatric </a:t>
            </a:r>
            <a:r>
              <a:rPr lang="en-GB" dirty="0">
                <a:solidFill>
                  <a:schemeClr val="accent1"/>
                </a:solidFill>
              </a:rPr>
              <a:t>requires geographic isolation / </a:t>
            </a:r>
            <a:r>
              <a:rPr lang="en-GB" dirty="0" smtClean="0">
                <a:solidFill>
                  <a:schemeClr val="accent1"/>
                </a:solidFill>
              </a:rPr>
              <a:t>sympatric </a:t>
            </a:r>
            <a:r>
              <a:rPr lang="en-GB" dirty="0">
                <a:solidFill>
                  <a:schemeClr val="accent1"/>
                </a:solidFill>
              </a:rPr>
              <a:t>in same geographic </a:t>
            </a:r>
            <a:r>
              <a:rPr lang="en-GB" dirty="0" smtClean="0">
                <a:solidFill>
                  <a:schemeClr val="accent1"/>
                </a:solidFill>
              </a:rPr>
              <a:t>area</a:t>
            </a:r>
            <a:endParaRPr lang="en-GB" dirty="0">
              <a:solidFill>
                <a:schemeClr val="accent1"/>
              </a:solidFill>
            </a:endParaRPr>
          </a:p>
          <a:p>
            <a:r>
              <a:rPr lang="en-GB" dirty="0">
                <a:solidFill>
                  <a:schemeClr val="accent1"/>
                </a:solidFill>
              </a:rPr>
              <a:t>S</a:t>
            </a:r>
            <a:r>
              <a:rPr lang="en-GB" dirty="0" smtClean="0">
                <a:solidFill>
                  <a:schemeClr val="accent1"/>
                </a:solidFill>
              </a:rPr>
              <a:t>ympatric </a:t>
            </a:r>
            <a:r>
              <a:rPr lang="en-GB" dirty="0">
                <a:solidFill>
                  <a:schemeClr val="accent1"/>
                </a:solidFill>
              </a:rPr>
              <a:t>caused by different food / </a:t>
            </a:r>
            <a:r>
              <a:rPr lang="en-GB" dirty="0" smtClean="0">
                <a:solidFill>
                  <a:schemeClr val="accent1"/>
                </a:solidFill>
              </a:rPr>
              <a:t>behavioural </a:t>
            </a:r>
            <a:r>
              <a:rPr lang="en-GB" dirty="0">
                <a:solidFill>
                  <a:schemeClr val="accent1"/>
                </a:solidFill>
              </a:rPr>
              <a:t>/ anatomical / physiological / seasonal / </a:t>
            </a:r>
            <a:r>
              <a:rPr lang="en-GB" dirty="0" smtClean="0">
                <a:solidFill>
                  <a:schemeClr val="accent1"/>
                </a:solidFill>
              </a:rPr>
              <a:t>temporal </a:t>
            </a:r>
            <a:r>
              <a:rPr lang="en-GB" dirty="0">
                <a:solidFill>
                  <a:schemeClr val="accent1"/>
                </a:solidFill>
              </a:rPr>
              <a:t>isolation </a:t>
            </a:r>
          </a:p>
          <a:p>
            <a:r>
              <a:rPr lang="en-GB" dirty="0">
                <a:solidFill>
                  <a:schemeClr val="accent1"/>
                </a:solidFill>
              </a:rPr>
              <a:t>S</a:t>
            </a:r>
            <a:r>
              <a:rPr lang="en-GB" dirty="0" smtClean="0">
                <a:solidFill>
                  <a:schemeClr val="accent1"/>
                </a:solidFill>
              </a:rPr>
              <a:t>ympatric </a:t>
            </a:r>
            <a:r>
              <a:rPr lang="en-GB" dirty="0">
                <a:solidFill>
                  <a:schemeClr val="accent1"/>
                </a:solidFill>
              </a:rPr>
              <a:t>results from ploidy 	</a:t>
            </a:r>
          </a:p>
          <a:p>
            <a:endParaRPr lang="en-GB" dirty="0"/>
          </a:p>
        </p:txBody>
      </p:sp>
    </p:spTree>
    <p:extLst>
      <p:ext uri="{BB962C8B-B14F-4D97-AF65-F5344CB8AC3E}">
        <p14:creationId xmlns:p14="http://schemas.microsoft.com/office/powerpoint/2010/main" val="2729244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979612" y="44450"/>
            <a:ext cx="8229600" cy="1143000"/>
          </a:xfrm>
        </p:spPr>
        <p:txBody>
          <a:bodyPr/>
          <a:lstStyle/>
          <a:p>
            <a:r>
              <a:rPr lang="en-GB" altLang="en-US"/>
              <a:t>Evidence for Speciation</a:t>
            </a:r>
            <a:endParaRPr lang="en-US" altLang="en-US"/>
          </a:p>
        </p:txBody>
      </p:sp>
      <p:sp>
        <p:nvSpPr>
          <p:cNvPr id="19459" name="Rectangle 3"/>
          <p:cNvSpPr>
            <a:spLocks noGrp="1" noChangeArrowheads="1"/>
          </p:cNvSpPr>
          <p:nvPr>
            <p:ph type="body" idx="1"/>
          </p:nvPr>
        </p:nvSpPr>
        <p:spPr/>
        <p:txBody>
          <a:bodyPr/>
          <a:lstStyle/>
          <a:p>
            <a:endParaRPr lang="en-GB" altLang="en-US"/>
          </a:p>
        </p:txBody>
      </p:sp>
      <p:pic>
        <p:nvPicPr>
          <p:cNvPr id="19461" name="Picture 5" descr="Spotted owl ran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2413" y="1295620"/>
            <a:ext cx="8532440" cy="5562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3877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1" y="0"/>
            <a:ext cx="12188824" cy="6957391"/>
          </a:xfrm>
        </p:spPr>
        <p:txBody>
          <a:bodyPr>
            <a:normAutofit/>
          </a:bodyPr>
          <a:lstStyle/>
          <a:p>
            <a:r>
              <a:rPr lang="en-GB" dirty="0"/>
              <a:t>The Orkneys are a group of islands in the north of the British Isles, between Scotland </a:t>
            </a:r>
            <a:r>
              <a:rPr lang="en-GB" dirty="0" smtClean="0"/>
              <a:t>and Norway</a:t>
            </a:r>
            <a:r>
              <a:rPr lang="en-GB" dirty="0"/>
              <a:t>. There are populations of voles on several of these islands. A vole is a </a:t>
            </a:r>
            <a:r>
              <a:rPr lang="en-GB" dirty="0" smtClean="0"/>
              <a:t>small mouse-like </a:t>
            </a:r>
            <a:r>
              <a:rPr lang="en-GB" dirty="0"/>
              <a:t>rodent. Similar voles, classified as belonging to the same species, are found on the Scottish mainland. The Orkney voles are much larger than those found on the mainland; they </a:t>
            </a:r>
            <a:r>
              <a:rPr lang="en-GB" dirty="0" smtClean="0"/>
              <a:t>also have </a:t>
            </a:r>
            <a:r>
              <a:rPr lang="en-GB" dirty="0"/>
              <a:t>a different coat colour. Biochemical analysis of blood proteins and DNA fragments from Orkney voles and mainland voles reveals more fundamental differences between the </a:t>
            </a:r>
            <a:r>
              <a:rPr lang="en-GB" dirty="0" smtClean="0"/>
              <a:t>populations.</a:t>
            </a:r>
            <a:endParaRPr lang="en-GB" dirty="0"/>
          </a:p>
          <a:p>
            <a:pPr marL="0" indent="0">
              <a:buNone/>
            </a:pPr>
            <a:r>
              <a:rPr lang="en-GB" dirty="0" smtClean="0"/>
              <a:t>Explain </a:t>
            </a:r>
            <a:r>
              <a:rPr lang="en-GB" dirty="0"/>
              <a:t>how both isolation and natural selection have produced these differences. (7 marks)</a:t>
            </a:r>
          </a:p>
          <a:p>
            <a:r>
              <a:rPr lang="en-GB" dirty="0">
                <a:solidFill>
                  <a:schemeClr val="accent1"/>
                </a:solidFill>
              </a:rPr>
              <a:t>Environment on Orkney and on the mainland different; colder / windier / more exposed </a:t>
            </a:r>
            <a:r>
              <a:rPr lang="en-GB" dirty="0" smtClean="0">
                <a:solidFill>
                  <a:schemeClr val="accent1"/>
                </a:solidFill>
              </a:rPr>
              <a:t>/ less </a:t>
            </a:r>
            <a:r>
              <a:rPr lang="en-GB" dirty="0">
                <a:solidFill>
                  <a:schemeClr val="accent1"/>
                </a:solidFill>
              </a:rPr>
              <a:t>fertile / other example; fewer / different, predators on islands; larger voles are, </a:t>
            </a:r>
            <a:r>
              <a:rPr lang="en-GB" dirty="0" smtClean="0">
                <a:solidFill>
                  <a:schemeClr val="accent1"/>
                </a:solidFill>
              </a:rPr>
              <a:t>more vulnerable </a:t>
            </a:r>
            <a:r>
              <a:rPr lang="en-GB" dirty="0">
                <a:solidFill>
                  <a:schemeClr val="accent1"/>
                </a:solidFill>
              </a:rPr>
              <a:t>to predators / less vulnerable to cold; differences between the </a:t>
            </a:r>
            <a:r>
              <a:rPr lang="en-GB" dirty="0" smtClean="0">
                <a:solidFill>
                  <a:schemeClr val="accent1"/>
                </a:solidFill>
              </a:rPr>
              <a:t>populations arose </a:t>
            </a:r>
            <a:r>
              <a:rPr lang="en-GB" dirty="0">
                <a:solidFill>
                  <a:schemeClr val="accent1"/>
                </a:solidFill>
              </a:rPr>
              <a:t>by mutation; during meiosis; variants best fitted to survive in each environment </a:t>
            </a:r>
            <a:r>
              <a:rPr lang="en-GB" dirty="0" smtClean="0">
                <a:solidFill>
                  <a:schemeClr val="accent1"/>
                </a:solidFill>
              </a:rPr>
              <a:t>left more </a:t>
            </a:r>
            <a:r>
              <a:rPr lang="en-GB" dirty="0">
                <a:solidFill>
                  <a:schemeClr val="accent1"/>
                </a:solidFill>
              </a:rPr>
              <a:t>offspring; Orkney voles descended from a small population; differences may have</a:t>
            </a:r>
            <a:br>
              <a:rPr lang="en-GB" dirty="0">
                <a:solidFill>
                  <a:schemeClr val="accent1"/>
                </a:solidFill>
              </a:rPr>
            </a:br>
            <a:r>
              <a:rPr lang="en-GB" dirty="0">
                <a:solidFill>
                  <a:schemeClr val="accent1"/>
                </a:solidFill>
              </a:rPr>
              <a:t>arisen by chance; population on Orkney reproductively isolated; [7 max]</a:t>
            </a:r>
          </a:p>
          <a:p>
            <a:endParaRPr lang="en-GB" dirty="0"/>
          </a:p>
        </p:txBody>
      </p:sp>
    </p:spTree>
    <p:extLst>
      <p:ext uri="{BB962C8B-B14F-4D97-AF65-F5344CB8AC3E}">
        <p14:creationId xmlns:p14="http://schemas.microsoft.com/office/powerpoint/2010/main" val="2348495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1" y="0"/>
            <a:ext cx="12188824" cy="6957391"/>
          </a:xfrm>
        </p:spPr>
        <p:txBody>
          <a:bodyPr>
            <a:normAutofit/>
          </a:bodyPr>
          <a:lstStyle/>
          <a:p>
            <a:r>
              <a:rPr lang="en-GB" dirty="0"/>
              <a:t>The Orkneys are a group of islands in the north of the British Isles, between Scotland </a:t>
            </a:r>
            <a:r>
              <a:rPr lang="en-GB" dirty="0" smtClean="0"/>
              <a:t>and Norway</a:t>
            </a:r>
            <a:r>
              <a:rPr lang="en-GB" dirty="0"/>
              <a:t>. There are populations of voles on several of these islands. A vole is a </a:t>
            </a:r>
            <a:r>
              <a:rPr lang="en-GB" dirty="0" smtClean="0"/>
              <a:t>small mouse-like </a:t>
            </a:r>
            <a:r>
              <a:rPr lang="en-GB" dirty="0"/>
              <a:t>rodent. Similar voles, classified as belonging to the same species, are found on the Scottish mainland. The Orkney voles are much larger than those found on the mainland; they </a:t>
            </a:r>
            <a:r>
              <a:rPr lang="en-GB" dirty="0" smtClean="0"/>
              <a:t>also have </a:t>
            </a:r>
            <a:r>
              <a:rPr lang="en-GB" dirty="0"/>
              <a:t>a different coat colour. Biochemical analysis of blood proteins and DNA fragments from Orkney voles and mainland voles reveals more fundamental differences between the </a:t>
            </a:r>
            <a:r>
              <a:rPr lang="en-GB" dirty="0" smtClean="0"/>
              <a:t>populations.</a:t>
            </a:r>
            <a:endParaRPr lang="en-GB" dirty="0"/>
          </a:p>
          <a:p>
            <a:pPr marL="0" indent="0">
              <a:buNone/>
            </a:pPr>
            <a:r>
              <a:rPr lang="en-GB" dirty="0" smtClean="0"/>
              <a:t>Discuss </a:t>
            </a:r>
            <a:r>
              <a:rPr lang="en-GB" dirty="0"/>
              <a:t>the idea that voles from Orkney and the Scottish mainland belong to different species (5 </a:t>
            </a:r>
            <a:r>
              <a:rPr lang="en-GB" dirty="0" smtClean="0"/>
              <a:t>marks)</a:t>
            </a:r>
            <a:endParaRPr lang="en-GB" dirty="0"/>
          </a:p>
          <a:p>
            <a:r>
              <a:rPr lang="en-GB" dirty="0">
                <a:solidFill>
                  <a:schemeClr val="accent1"/>
                </a:solidFill>
              </a:rPr>
              <a:t>A</a:t>
            </a:r>
            <a:r>
              <a:rPr lang="en-GB" dirty="0" smtClean="0">
                <a:solidFill>
                  <a:schemeClr val="accent1"/>
                </a:solidFill>
              </a:rPr>
              <a:t> </a:t>
            </a:r>
            <a:r>
              <a:rPr lang="en-GB" dirty="0">
                <a:solidFill>
                  <a:schemeClr val="accent1"/>
                </a:solidFill>
              </a:rPr>
              <a:t>species is a group of similar organisms; can interbreed freely; Orkney voles similar </a:t>
            </a:r>
            <a:r>
              <a:rPr lang="en-GB" dirty="0" smtClean="0">
                <a:solidFill>
                  <a:schemeClr val="accent1"/>
                </a:solidFill>
              </a:rPr>
              <a:t>to mainland </a:t>
            </a:r>
            <a:r>
              <a:rPr lang="en-GB" dirty="0">
                <a:solidFill>
                  <a:schemeClr val="accent1"/>
                </a:solidFill>
              </a:rPr>
              <a:t>one, so should be regarded as same species; but have </a:t>
            </a:r>
            <a:r>
              <a:rPr lang="en-GB" dirty="0" smtClean="0">
                <a:solidFill>
                  <a:schemeClr val="accent1"/>
                </a:solidFill>
              </a:rPr>
              <a:t>distinctive characteristics</a:t>
            </a:r>
            <a:r>
              <a:rPr lang="en-GB" dirty="0">
                <a:solidFill>
                  <a:schemeClr val="accent1"/>
                </a:solidFill>
              </a:rPr>
              <a:t>, so can be regarded as different species; unknown if they could </a:t>
            </a:r>
            <a:r>
              <a:rPr lang="en-GB" dirty="0" smtClean="0">
                <a:solidFill>
                  <a:schemeClr val="accent1"/>
                </a:solidFill>
              </a:rPr>
              <a:t>produce fully </a:t>
            </a:r>
            <a:r>
              <a:rPr lang="en-GB" dirty="0">
                <a:solidFill>
                  <a:schemeClr val="accent1"/>
                </a:solidFill>
              </a:rPr>
              <a:t>fertile offspring if crossed; prefer to mate within their own population; to be certain </a:t>
            </a:r>
            <a:r>
              <a:rPr lang="en-GB" dirty="0" smtClean="0">
                <a:solidFill>
                  <a:schemeClr val="accent1"/>
                </a:solidFill>
              </a:rPr>
              <a:t>if two </a:t>
            </a:r>
            <a:r>
              <a:rPr lang="en-GB" dirty="0">
                <a:solidFill>
                  <a:schemeClr val="accent1"/>
                </a:solidFill>
              </a:rPr>
              <a:t>species or one carry out a breeding experiment; for two generations; to see if </a:t>
            </a:r>
            <a:r>
              <a:rPr lang="en-GB" dirty="0" smtClean="0">
                <a:solidFill>
                  <a:schemeClr val="accent1"/>
                </a:solidFill>
              </a:rPr>
              <a:t>fertile offspring </a:t>
            </a:r>
            <a:r>
              <a:rPr lang="en-GB" dirty="0">
                <a:solidFill>
                  <a:schemeClr val="accent1"/>
                </a:solidFill>
              </a:rPr>
              <a:t>are produced;</a:t>
            </a:r>
          </a:p>
          <a:p>
            <a:endParaRPr lang="en-GB" dirty="0"/>
          </a:p>
        </p:txBody>
      </p:sp>
    </p:spTree>
    <p:extLst>
      <p:ext uri="{BB962C8B-B14F-4D97-AF65-F5344CB8AC3E}">
        <p14:creationId xmlns:p14="http://schemas.microsoft.com/office/powerpoint/2010/main" val="1358278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Cichlids</a:t>
            </a:r>
            <a:endParaRPr lang="en-GB" dirty="0"/>
          </a:p>
        </p:txBody>
      </p:sp>
      <p:sp>
        <p:nvSpPr>
          <p:cNvPr id="3" name="Content Placeholder 2"/>
          <p:cNvSpPr>
            <a:spLocks noGrp="1"/>
          </p:cNvSpPr>
          <p:nvPr>
            <p:ph idx="1"/>
          </p:nvPr>
        </p:nvSpPr>
        <p:spPr>
          <a:xfrm>
            <a:off x="-98276" y="1844824"/>
            <a:ext cx="5036037" cy="4114801"/>
          </a:xfrm>
        </p:spPr>
        <p:txBody>
          <a:bodyPr/>
          <a:lstStyle/>
          <a:p>
            <a:r>
              <a:rPr lang="en-GB" dirty="0" smtClean="0"/>
              <a:t>Sympatric </a:t>
            </a:r>
            <a:r>
              <a:rPr lang="en-GB" dirty="0"/>
              <a:t>speciation, allopatric speciation and adaptive radiation in cichlids in the African </a:t>
            </a:r>
            <a:r>
              <a:rPr lang="en-GB" dirty="0" smtClean="0"/>
              <a:t>lakes.</a:t>
            </a:r>
          </a:p>
          <a:p>
            <a:r>
              <a:rPr lang="en-GB" dirty="0" smtClean="0">
                <a:hlinkClick r:id="rId2"/>
              </a:rPr>
              <a:t>https</a:t>
            </a:r>
            <a:r>
              <a:rPr lang="en-GB" dirty="0">
                <a:hlinkClick r:id="rId2"/>
              </a:rPr>
              <a:t>://</a:t>
            </a:r>
            <a:r>
              <a:rPr lang="en-GB" dirty="0" smtClean="0">
                <a:hlinkClick r:id="rId2"/>
              </a:rPr>
              <a:t>www.bbc.co.uk/programmes/p00379zw</a:t>
            </a:r>
            <a:r>
              <a:rPr lang="en-GB" dirty="0" smtClean="0"/>
              <a:t> </a:t>
            </a:r>
            <a:endParaRPr lang="en-GB" dirty="0"/>
          </a:p>
        </p:txBody>
      </p:sp>
      <p:pic>
        <p:nvPicPr>
          <p:cNvPr id="4" name="Picture 3"/>
          <p:cNvPicPr>
            <a:picLocks noChangeAspect="1"/>
          </p:cNvPicPr>
          <p:nvPr/>
        </p:nvPicPr>
        <p:blipFill>
          <a:blip r:embed="rId3"/>
          <a:stretch>
            <a:fillRect/>
          </a:stretch>
        </p:blipFill>
        <p:spPr>
          <a:xfrm>
            <a:off x="4937762" y="0"/>
            <a:ext cx="7236295" cy="6523574"/>
          </a:xfrm>
          <a:prstGeom prst="rect">
            <a:avLst/>
          </a:prstGeom>
        </p:spPr>
      </p:pic>
    </p:spTree>
    <p:extLst>
      <p:ext uri="{BB962C8B-B14F-4D97-AF65-F5344CB8AC3E}">
        <p14:creationId xmlns:p14="http://schemas.microsoft.com/office/powerpoint/2010/main" val="1255949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1522414" y="1904999"/>
            <a:ext cx="3707902" cy="4114801"/>
          </a:xfrm>
        </p:spPr>
        <p:txBody>
          <a:bodyPr/>
          <a:lstStyle/>
          <a:p>
            <a:pPr marL="0" indent="0">
              <a:buNone/>
            </a:pPr>
            <a:r>
              <a:rPr lang="en-GB" dirty="0" smtClean="0"/>
              <a:t>Each </a:t>
            </a:r>
            <a:r>
              <a:rPr lang="en-GB" dirty="0" err="1" smtClean="0"/>
              <a:t>cichilid</a:t>
            </a:r>
            <a:r>
              <a:rPr lang="en-GB" dirty="0" smtClean="0"/>
              <a:t> species has its own niche.</a:t>
            </a:r>
            <a:endParaRPr lang="en-GB" dirty="0"/>
          </a:p>
        </p:txBody>
      </p:sp>
      <p:pic>
        <p:nvPicPr>
          <p:cNvPr id="4" name="Picture 3"/>
          <p:cNvPicPr>
            <a:picLocks noChangeAspect="1"/>
          </p:cNvPicPr>
          <p:nvPr/>
        </p:nvPicPr>
        <p:blipFill>
          <a:blip r:embed="rId2"/>
          <a:stretch>
            <a:fillRect/>
          </a:stretch>
        </p:blipFill>
        <p:spPr>
          <a:xfrm>
            <a:off x="6860233" y="-922"/>
            <a:ext cx="5328592" cy="6929931"/>
          </a:xfrm>
          <a:prstGeom prst="rect">
            <a:avLst/>
          </a:prstGeom>
        </p:spPr>
      </p:pic>
    </p:spTree>
    <p:extLst>
      <p:ext uri="{BB962C8B-B14F-4D97-AF65-F5344CB8AC3E}">
        <p14:creationId xmlns:p14="http://schemas.microsoft.com/office/powerpoint/2010/main" val="3099164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Cichlids</a:t>
            </a:r>
            <a:endParaRPr lang="en-GB" dirty="0"/>
          </a:p>
        </p:txBody>
      </p:sp>
      <p:sp>
        <p:nvSpPr>
          <p:cNvPr id="3" name="Content Placeholder 2"/>
          <p:cNvSpPr>
            <a:spLocks noGrp="1"/>
          </p:cNvSpPr>
          <p:nvPr>
            <p:ph idx="1"/>
          </p:nvPr>
        </p:nvSpPr>
        <p:spPr>
          <a:xfrm>
            <a:off x="0" y="2060848"/>
            <a:ext cx="7625909" cy="4114801"/>
          </a:xfrm>
        </p:spPr>
        <p:txBody>
          <a:bodyPr>
            <a:normAutofit/>
          </a:bodyPr>
          <a:lstStyle/>
          <a:p>
            <a:r>
              <a:rPr lang="en-GB" dirty="0"/>
              <a:t>D</a:t>
            </a:r>
            <a:r>
              <a:rPr lang="en-GB" dirty="0" smtClean="0"/>
              <a:t>ivide </a:t>
            </a:r>
            <a:r>
              <a:rPr lang="en-GB" dirty="0"/>
              <a:t>a large piece of paper into four and label the quarters with ‘niche’, ‘allopatric speciation’, ‘sympatric speciation’ and ‘adaptive radiation’. </a:t>
            </a:r>
          </a:p>
          <a:p>
            <a:r>
              <a:rPr lang="en-GB" dirty="0" smtClean="0"/>
              <a:t>Read </a:t>
            </a:r>
            <a:r>
              <a:rPr lang="en-GB" dirty="0"/>
              <a:t>Section 3.2.5 in the Student Book on cichlid evolution or do </a:t>
            </a:r>
            <a:r>
              <a:rPr lang="en-GB" dirty="0" smtClean="0"/>
              <a:t>your own </a:t>
            </a:r>
            <a:r>
              <a:rPr lang="en-GB" dirty="0"/>
              <a:t>research. </a:t>
            </a:r>
            <a:endParaRPr lang="en-GB" dirty="0" smtClean="0"/>
          </a:p>
          <a:p>
            <a:r>
              <a:rPr lang="en-GB" dirty="0" smtClean="0"/>
              <a:t>For </a:t>
            </a:r>
            <a:r>
              <a:rPr lang="en-GB" dirty="0"/>
              <a:t>each of the four key terms, </a:t>
            </a:r>
            <a:r>
              <a:rPr lang="en-GB" dirty="0" smtClean="0"/>
              <a:t>you </a:t>
            </a:r>
            <a:r>
              <a:rPr lang="en-GB" dirty="0"/>
              <a:t>should find and describe examples that apply to cichlids in the African lakes.</a:t>
            </a:r>
          </a:p>
        </p:txBody>
      </p:sp>
      <p:pic>
        <p:nvPicPr>
          <p:cNvPr id="4" name="Picture 3"/>
          <p:cNvPicPr>
            <a:picLocks noChangeAspect="1"/>
          </p:cNvPicPr>
          <p:nvPr/>
        </p:nvPicPr>
        <p:blipFill>
          <a:blip r:embed="rId2"/>
          <a:stretch>
            <a:fillRect/>
          </a:stretch>
        </p:blipFill>
        <p:spPr>
          <a:xfrm>
            <a:off x="7625910" y="3836"/>
            <a:ext cx="4562915" cy="6854164"/>
          </a:xfrm>
          <a:prstGeom prst="rect">
            <a:avLst/>
          </a:prstGeom>
        </p:spPr>
      </p:pic>
    </p:spTree>
    <p:extLst>
      <p:ext uri="{BB962C8B-B14F-4D97-AF65-F5344CB8AC3E}">
        <p14:creationId xmlns:p14="http://schemas.microsoft.com/office/powerpoint/2010/main" val="2570684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 y="0"/>
            <a:ext cx="12188825" cy="6567040"/>
          </a:xfrm>
          <a:prstGeom prst="rect">
            <a:avLst/>
          </a:prstGeom>
        </p:spPr>
      </p:pic>
    </p:spTree>
    <p:extLst>
      <p:ext uri="{BB962C8B-B14F-4D97-AF65-F5344CB8AC3E}">
        <p14:creationId xmlns:p14="http://schemas.microsoft.com/office/powerpoint/2010/main" val="2588871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0471" y="426"/>
            <a:ext cx="12168353" cy="6680177"/>
          </a:xfrm>
          <a:prstGeom prst="rect">
            <a:avLst/>
          </a:prstGeom>
        </p:spPr>
      </p:pic>
    </p:spTree>
    <p:extLst>
      <p:ext uri="{BB962C8B-B14F-4D97-AF65-F5344CB8AC3E}">
        <p14:creationId xmlns:p14="http://schemas.microsoft.com/office/powerpoint/2010/main" val="2732470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Trcq3-92NwU"/>
          <p:cNvPicPr>
            <a:picLocks noGrp="1" noRot="1" noChangeAspect="1"/>
          </p:cNvPicPr>
          <p:nvPr>
            <p:ph idx="1"/>
            <a:videoFile r:link="rId1"/>
          </p:nvPr>
        </p:nvPicPr>
        <p:blipFill>
          <a:blip r:embed="rId3"/>
          <a:stretch>
            <a:fillRect/>
          </a:stretch>
        </p:blipFill>
        <p:spPr>
          <a:xfrm>
            <a:off x="-16117" y="0"/>
            <a:ext cx="12204942" cy="6865280"/>
          </a:xfrm>
          <a:prstGeom prst="rect">
            <a:avLst/>
          </a:prstGeom>
        </p:spPr>
      </p:pic>
    </p:spTree>
    <p:extLst>
      <p:ext uri="{BB962C8B-B14F-4D97-AF65-F5344CB8AC3E}">
        <p14:creationId xmlns:p14="http://schemas.microsoft.com/office/powerpoint/2010/main" val="2486653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277988" y="-29166"/>
            <a:ext cx="5688632" cy="7275351"/>
          </a:xfrm>
          <a:prstGeom prst="rect">
            <a:avLst/>
          </a:prstGeom>
        </p:spPr>
      </p:pic>
    </p:spTree>
    <p:extLst>
      <p:ext uri="{BB962C8B-B14F-4D97-AF65-F5344CB8AC3E}">
        <p14:creationId xmlns:p14="http://schemas.microsoft.com/office/powerpoint/2010/main" val="2540506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117748" y="5844501"/>
            <a:ext cx="12817424" cy="3935314"/>
          </a:xfrm>
        </p:spPr>
        <p:txBody>
          <a:bodyPr/>
          <a:lstStyle/>
          <a:p>
            <a:r>
              <a:rPr lang="en-GB" dirty="0">
                <a:hlinkClick r:id="rId2"/>
              </a:rPr>
              <a:t>http://</a:t>
            </a:r>
            <a:r>
              <a:rPr lang="en-GB" dirty="0" smtClean="0">
                <a:hlinkClick r:id="rId2"/>
              </a:rPr>
              <a:t>www.biologyinmotion.com/evol/index.html</a:t>
            </a:r>
          </a:p>
          <a:p>
            <a:r>
              <a:rPr lang="en-GB" dirty="0" smtClean="0">
                <a:hlinkClick r:id="rId2"/>
              </a:rPr>
              <a:t>https</a:t>
            </a:r>
            <a:r>
              <a:rPr lang="en-GB" dirty="0">
                <a:hlinkClick r:id="rId2"/>
              </a:rPr>
              <a:t>://</a:t>
            </a:r>
            <a:r>
              <a:rPr lang="en-GB" dirty="0" smtClean="0">
                <a:hlinkClick r:id="rId2"/>
              </a:rPr>
              <a:t>www.biologycorner.com/worksheets/evolutionlab.html</a:t>
            </a:r>
            <a:r>
              <a:rPr lang="en-GB" dirty="0" smtClean="0"/>
              <a:t> </a:t>
            </a:r>
            <a:endParaRPr lang="en-GB" dirty="0"/>
          </a:p>
        </p:txBody>
      </p:sp>
      <p:pic>
        <p:nvPicPr>
          <p:cNvPr id="4" name="Picture 3">
            <a:hlinkClick r:id="rId3"/>
          </p:cNvPr>
          <p:cNvPicPr>
            <a:picLocks noChangeAspect="1"/>
          </p:cNvPicPr>
          <p:nvPr/>
        </p:nvPicPr>
        <p:blipFill>
          <a:blip r:embed="rId4"/>
          <a:stretch>
            <a:fillRect/>
          </a:stretch>
        </p:blipFill>
        <p:spPr>
          <a:xfrm>
            <a:off x="3286100" y="24726"/>
            <a:ext cx="7096125" cy="5819775"/>
          </a:xfrm>
          <a:prstGeom prst="rect">
            <a:avLst/>
          </a:prstGeom>
        </p:spPr>
      </p:pic>
    </p:spTree>
    <p:extLst>
      <p:ext uri="{BB962C8B-B14F-4D97-AF65-F5344CB8AC3E}">
        <p14:creationId xmlns:p14="http://schemas.microsoft.com/office/powerpoint/2010/main" val="217438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189756" y="6440558"/>
            <a:ext cx="9134391" cy="4114801"/>
          </a:xfrm>
        </p:spPr>
        <p:txBody>
          <a:bodyPr/>
          <a:lstStyle/>
          <a:p>
            <a:r>
              <a:rPr lang="en-GB" dirty="0">
                <a:hlinkClick r:id="rId2"/>
              </a:rPr>
              <a:t>https://</a:t>
            </a:r>
            <a:r>
              <a:rPr lang="en-GB" dirty="0" smtClean="0">
                <a:hlinkClick r:id="rId2"/>
              </a:rPr>
              <a:t>ats.doit.wisc.edu/biology/ev/sp/t2.htm</a:t>
            </a:r>
            <a:r>
              <a:rPr lang="en-GB" dirty="0" smtClean="0"/>
              <a:t> </a:t>
            </a:r>
            <a:endParaRPr lang="en-GB" dirty="0"/>
          </a:p>
        </p:txBody>
      </p:sp>
      <p:pic>
        <p:nvPicPr>
          <p:cNvPr id="4" name="Picture 3"/>
          <p:cNvPicPr>
            <a:picLocks noChangeAspect="1"/>
          </p:cNvPicPr>
          <p:nvPr/>
        </p:nvPicPr>
        <p:blipFill>
          <a:blip r:embed="rId3"/>
          <a:stretch>
            <a:fillRect/>
          </a:stretch>
        </p:blipFill>
        <p:spPr>
          <a:xfrm>
            <a:off x="909836" y="-1279"/>
            <a:ext cx="10126861" cy="6440558"/>
          </a:xfrm>
          <a:prstGeom prst="rect">
            <a:avLst/>
          </a:prstGeom>
        </p:spPr>
      </p:pic>
    </p:spTree>
    <p:extLst>
      <p:ext uri="{BB962C8B-B14F-4D97-AF65-F5344CB8AC3E}">
        <p14:creationId xmlns:p14="http://schemas.microsoft.com/office/powerpoint/2010/main" val="613233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1340" y="-685800"/>
            <a:ext cx="7356470" cy="1371600"/>
          </a:xfrm>
        </p:spPr>
        <p:txBody>
          <a:bodyPr>
            <a:normAutofit/>
          </a:bodyPr>
          <a:lstStyle/>
          <a:p>
            <a:r>
              <a:rPr lang="en-GB" dirty="0" smtClean="0">
                <a:hlinkClick r:id="rId2"/>
              </a:rPr>
              <a:t>Speciation – Further Reading</a:t>
            </a:r>
            <a:endParaRPr lang="en-GB" dirty="0"/>
          </a:p>
        </p:txBody>
      </p:sp>
      <p:sp>
        <p:nvSpPr>
          <p:cNvPr id="3" name="Content Placeholder 2"/>
          <p:cNvSpPr>
            <a:spLocks noGrp="1"/>
          </p:cNvSpPr>
          <p:nvPr>
            <p:ph idx="1"/>
          </p:nvPr>
        </p:nvSpPr>
        <p:spPr/>
        <p:txBody>
          <a:bodyPr/>
          <a:lstStyle/>
          <a:p>
            <a:endParaRPr lang="en-GB"/>
          </a:p>
        </p:txBody>
      </p:sp>
      <p:pic>
        <p:nvPicPr>
          <p:cNvPr id="4" name="Picture 3">
            <a:hlinkClick r:id="rId2"/>
          </p:cNvPr>
          <p:cNvPicPr>
            <a:picLocks noChangeAspect="1"/>
          </p:cNvPicPr>
          <p:nvPr/>
        </p:nvPicPr>
        <p:blipFill>
          <a:blip r:embed="rId3"/>
          <a:stretch>
            <a:fillRect/>
          </a:stretch>
        </p:blipFill>
        <p:spPr>
          <a:xfrm>
            <a:off x="97509" y="980728"/>
            <a:ext cx="10645262" cy="5699198"/>
          </a:xfrm>
          <a:prstGeom prst="rect">
            <a:avLst/>
          </a:prstGeom>
        </p:spPr>
      </p:pic>
    </p:spTree>
    <p:extLst>
      <p:ext uri="{BB962C8B-B14F-4D97-AF65-F5344CB8AC3E}">
        <p14:creationId xmlns:p14="http://schemas.microsoft.com/office/powerpoint/2010/main" val="1054237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
            <a:hlinkClick r:id="rId2"/>
          </p:cNvPr>
          <p:cNvPicPr>
            <a:picLocks noChangeAspect="1"/>
          </p:cNvPicPr>
          <p:nvPr/>
        </p:nvPicPr>
        <p:blipFill>
          <a:blip r:embed="rId3"/>
          <a:stretch>
            <a:fillRect/>
          </a:stretch>
        </p:blipFill>
        <p:spPr>
          <a:xfrm>
            <a:off x="0" y="0"/>
            <a:ext cx="12171075" cy="4782251"/>
          </a:xfrm>
          <a:prstGeom prst="rect">
            <a:avLst/>
          </a:prstGeom>
        </p:spPr>
      </p:pic>
      <p:sp>
        <p:nvSpPr>
          <p:cNvPr id="6" name="Content Placeholder 5"/>
          <p:cNvSpPr>
            <a:spLocks noGrp="1"/>
          </p:cNvSpPr>
          <p:nvPr>
            <p:ph idx="1"/>
          </p:nvPr>
        </p:nvSpPr>
        <p:spPr>
          <a:xfrm>
            <a:off x="1413892" y="4941168"/>
            <a:ext cx="9134391" cy="4114801"/>
          </a:xfrm>
        </p:spPr>
        <p:txBody>
          <a:bodyPr/>
          <a:lstStyle/>
          <a:p>
            <a:r>
              <a:rPr lang="en-GB" dirty="0">
                <a:hlinkClick r:id="rId2"/>
              </a:rPr>
              <a:t>https</a:t>
            </a:r>
            <a:r>
              <a:rPr lang="en-GB">
                <a:hlinkClick r:id="rId2"/>
              </a:rPr>
              <a:t>://</a:t>
            </a:r>
            <a:r>
              <a:rPr lang="en-GB" smtClean="0">
                <a:hlinkClick r:id="rId2"/>
              </a:rPr>
              <a:t>evolution.berkeley.edu/evolibrary/article/evo_40</a:t>
            </a:r>
            <a:r>
              <a:rPr lang="en-GB" smtClean="0"/>
              <a:t> </a:t>
            </a:r>
            <a:endParaRPr lang="en-GB" dirty="0"/>
          </a:p>
        </p:txBody>
      </p:sp>
    </p:spTree>
    <p:extLst>
      <p:ext uri="{BB962C8B-B14F-4D97-AF65-F5344CB8AC3E}">
        <p14:creationId xmlns:p14="http://schemas.microsoft.com/office/powerpoint/2010/main" val="12653553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53" y="-9245"/>
            <a:ext cx="6382392" cy="4114801"/>
          </a:xfrm>
        </p:spPr>
        <p:txBody>
          <a:bodyPr>
            <a:normAutofit lnSpcReduction="10000"/>
          </a:bodyPr>
          <a:lstStyle/>
          <a:p>
            <a:r>
              <a:rPr lang="en-GB" dirty="0" smtClean="0"/>
              <a:t>Explain how two species of African elephant could evolve from a common ancestor. (3 marks)</a:t>
            </a:r>
          </a:p>
          <a:p>
            <a:r>
              <a:rPr lang="en-GB" dirty="0" smtClean="0">
                <a:solidFill>
                  <a:schemeClr val="accent1"/>
                </a:solidFill>
              </a:rPr>
              <a:t>Two populations are geographically isolated from each other. </a:t>
            </a:r>
          </a:p>
          <a:p>
            <a:r>
              <a:rPr lang="en-GB" dirty="0" smtClean="0">
                <a:solidFill>
                  <a:schemeClr val="accent1"/>
                </a:solidFill>
              </a:rPr>
              <a:t>Therefore reduced gene flow between the two populations. </a:t>
            </a:r>
          </a:p>
          <a:p>
            <a:r>
              <a:rPr lang="en-GB" dirty="0" smtClean="0">
                <a:solidFill>
                  <a:schemeClr val="accent1"/>
                </a:solidFill>
              </a:rPr>
              <a:t>Which leads to allopatric speciation. </a:t>
            </a:r>
          </a:p>
          <a:p>
            <a:r>
              <a:rPr lang="en-GB" dirty="0" smtClean="0">
                <a:solidFill>
                  <a:schemeClr val="accent1"/>
                </a:solidFill>
              </a:rPr>
              <a:t>Different selection pressures leading to natural selection. </a:t>
            </a:r>
          </a:p>
          <a:p>
            <a:endParaRPr lang="en-GB" dirty="0"/>
          </a:p>
        </p:txBody>
      </p:sp>
      <p:pic>
        <p:nvPicPr>
          <p:cNvPr id="5" name="Picture 4"/>
          <p:cNvPicPr>
            <a:picLocks noChangeAspect="1"/>
          </p:cNvPicPr>
          <p:nvPr/>
        </p:nvPicPr>
        <p:blipFill>
          <a:blip r:embed="rId2"/>
          <a:stretch>
            <a:fillRect/>
          </a:stretch>
        </p:blipFill>
        <p:spPr>
          <a:xfrm>
            <a:off x="6473825" y="0"/>
            <a:ext cx="5715000" cy="4286250"/>
          </a:xfrm>
          <a:prstGeom prst="rect">
            <a:avLst/>
          </a:prstGeom>
        </p:spPr>
      </p:pic>
    </p:spTree>
    <p:extLst>
      <p:ext uri="{BB962C8B-B14F-4D97-AF65-F5344CB8AC3E}">
        <p14:creationId xmlns:p14="http://schemas.microsoft.com/office/powerpoint/2010/main" val="21916547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60" y="-685800"/>
            <a:ext cx="10666414" cy="1371600"/>
          </a:xfrm>
        </p:spPr>
        <p:txBody>
          <a:bodyPr/>
          <a:lstStyle/>
          <a:p>
            <a:r>
              <a:rPr lang="en-GB" dirty="0" smtClean="0"/>
              <a:t>Natural Selection and Speciation Summary</a:t>
            </a:r>
            <a:endParaRPr lang="en-GB" dirty="0"/>
          </a:p>
        </p:txBody>
      </p:sp>
      <p:sp>
        <p:nvSpPr>
          <p:cNvPr id="3" name="Content Placeholder 2"/>
          <p:cNvSpPr>
            <a:spLocks noGrp="1"/>
          </p:cNvSpPr>
          <p:nvPr>
            <p:ph idx="1"/>
          </p:nvPr>
        </p:nvSpPr>
        <p:spPr>
          <a:xfrm>
            <a:off x="0" y="685800"/>
            <a:ext cx="9694812" cy="6055568"/>
          </a:xfrm>
        </p:spPr>
        <p:txBody>
          <a:bodyPr>
            <a:normAutofit lnSpcReduction="10000"/>
          </a:bodyPr>
          <a:lstStyle/>
          <a:p>
            <a:pPr lvl="0"/>
            <a:r>
              <a:rPr lang="en-GB" dirty="0"/>
              <a:t>Natural selection brings about genetic changes in _____________________ when genetic variation results in differential _________________________ success within a population. </a:t>
            </a:r>
          </a:p>
          <a:p>
            <a:pPr lvl="0"/>
            <a:r>
              <a:rPr lang="en-GB" dirty="0"/>
              <a:t>Natural selection can be __________________________ or stabilising. </a:t>
            </a:r>
          </a:p>
          <a:p>
            <a:pPr lvl="0"/>
            <a:r>
              <a:rPr lang="en-GB" dirty="0"/>
              <a:t>Natural selection has resulted in the development of bacterial populations that are _______________________ to one or more antibiotics. </a:t>
            </a:r>
          </a:p>
          <a:p>
            <a:pPr lvl="0"/>
            <a:r>
              <a:rPr lang="en-GB" dirty="0"/>
              <a:t>If two or more groups from a population become reproductively isolated, natural selection can bring about _____________________________. </a:t>
            </a:r>
          </a:p>
          <a:p>
            <a:pPr lvl="0"/>
            <a:r>
              <a:rPr lang="en-GB" dirty="0"/>
              <a:t>Reproductive __________________________________ may occur through geographical separation of groups, leading to ________________________ speciation, or without geographical separation of groups, leading to _________________ speciation. </a:t>
            </a:r>
          </a:p>
          <a:p>
            <a:endParaRPr lang="en-GB" dirty="0"/>
          </a:p>
        </p:txBody>
      </p:sp>
      <p:sp>
        <p:nvSpPr>
          <p:cNvPr id="4" name="Text Box 2"/>
          <p:cNvSpPr txBox="1">
            <a:spLocks noChangeArrowheads="1"/>
          </p:cNvSpPr>
          <p:nvPr/>
        </p:nvSpPr>
        <p:spPr bwMode="auto">
          <a:xfrm>
            <a:off x="9550796" y="980728"/>
            <a:ext cx="2538957" cy="317180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marL="342900" lvl="0" indent="-342900">
              <a:lnSpc>
                <a:spcPct val="107000"/>
              </a:lnSpc>
              <a:spcAft>
                <a:spcPts val="0"/>
              </a:spcAft>
              <a:buFont typeface="Symbol" panose="05050102010706020507" pitchFamily="18" charset="2"/>
              <a:buChar char=""/>
            </a:pPr>
            <a:r>
              <a:rPr lang="en-GB" sz="2400" dirty="0">
                <a:solidFill>
                  <a:schemeClr val="bg1"/>
                </a:solidFill>
                <a:effectLst/>
                <a:ea typeface="Calibri" panose="020F0502020204030204" pitchFamily="34" charset="0"/>
                <a:cs typeface="Times New Roman" panose="02020603050405020304" pitchFamily="18" charset="0"/>
              </a:rPr>
              <a:t>Allopatric</a:t>
            </a:r>
          </a:p>
          <a:p>
            <a:pPr marL="342900" lvl="0" indent="-342900">
              <a:lnSpc>
                <a:spcPct val="107000"/>
              </a:lnSpc>
              <a:spcAft>
                <a:spcPts val="0"/>
              </a:spcAft>
              <a:buFont typeface="Symbol" panose="05050102010706020507" pitchFamily="18" charset="2"/>
              <a:buChar char=""/>
            </a:pPr>
            <a:r>
              <a:rPr lang="en-GB" sz="2400" dirty="0">
                <a:solidFill>
                  <a:schemeClr val="bg1"/>
                </a:solidFill>
                <a:effectLst/>
                <a:ea typeface="Calibri" panose="020F0502020204030204" pitchFamily="34" charset="0"/>
                <a:cs typeface="Times New Roman" panose="02020603050405020304" pitchFamily="18" charset="0"/>
              </a:rPr>
              <a:t>Directional</a:t>
            </a:r>
          </a:p>
          <a:p>
            <a:pPr marL="342900" lvl="0" indent="-342900">
              <a:lnSpc>
                <a:spcPct val="107000"/>
              </a:lnSpc>
              <a:spcAft>
                <a:spcPts val="0"/>
              </a:spcAft>
              <a:buFont typeface="Symbol" panose="05050102010706020507" pitchFamily="18" charset="2"/>
              <a:buChar char=""/>
            </a:pPr>
            <a:r>
              <a:rPr lang="en-GB" sz="2400" dirty="0">
                <a:solidFill>
                  <a:schemeClr val="bg1"/>
                </a:solidFill>
                <a:effectLst/>
                <a:ea typeface="Calibri" panose="020F0502020204030204" pitchFamily="34" charset="0"/>
                <a:cs typeface="Times New Roman" panose="02020603050405020304" pitchFamily="18" charset="0"/>
              </a:rPr>
              <a:t>Isolation</a:t>
            </a:r>
          </a:p>
          <a:p>
            <a:pPr marL="342900" lvl="0" indent="-342900">
              <a:lnSpc>
                <a:spcPct val="107000"/>
              </a:lnSpc>
              <a:spcAft>
                <a:spcPts val="0"/>
              </a:spcAft>
              <a:buFont typeface="Symbol" panose="05050102010706020507" pitchFamily="18" charset="2"/>
              <a:buChar char=""/>
            </a:pPr>
            <a:r>
              <a:rPr lang="en-GB" sz="2400" dirty="0">
                <a:solidFill>
                  <a:schemeClr val="bg1"/>
                </a:solidFill>
                <a:effectLst/>
                <a:ea typeface="Calibri" panose="020F0502020204030204" pitchFamily="34" charset="0"/>
                <a:cs typeface="Times New Roman" panose="02020603050405020304" pitchFamily="18" charset="0"/>
              </a:rPr>
              <a:t>Populations</a:t>
            </a:r>
          </a:p>
          <a:p>
            <a:pPr marL="342900" lvl="0" indent="-342900">
              <a:lnSpc>
                <a:spcPct val="107000"/>
              </a:lnSpc>
              <a:spcAft>
                <a:spcPts val="0"/>
              </a:spcAft>
              <a:buFont typeface="Symbol" panose="05050102010706020507" pitchFamily="18" charset="2"/>
              <a:buChar char=""/>
            </a:pPr>
            <a:r>
              <a:rPr lang="en-GB" sz="2400" dirty="0">
                <a:solidFill>
                  <a:schemeClr val="bg1"/>
                </a:solidFill>
                <a:effectLst/>
                <a:ea typeface="Calibri" panose="020F0502020204030204" pitchFamily="34" charset="0"/>
                <a:cs typeface="Times New Roman" panose="02020603050405020304" pitchFamily="18" charset="0"/>
              </a:rPr>
              <a:t>Reproductive</a:t>
            </a:r>
          </a:p>
          <a:p>
            <a:pPr marL="342900" lvl="0" indent="-342900">
              <a:lnSpc>
                <a:spcPct val="107000"/>
              </a:lnSpc>
              <a:spcAft>
                <a:spcPts val="0"/>
              </a:spcAft>
              <a:buFont typeface="Symbol" panose="05050102010706020507" pitchFamily="18" charset="2"/>
              <a:buChar char=""/>
            </a:pPr>
            <a:r>
              <a:rPr lang="en-GB" sz="2400" dirty="0">
                <a:solidFill>
                  <a:schemeClr val="bg1"/>
                </a:solidFill>
                <a:effectLst/>
                <a:ea typeface="Calibri" panose="020F0502020204030204" pitchFamily="34" charset="0"/>
                <a:cs typeface="Times New Roman" panose="02020603050405020304" pitchFamily="18" charset="0"/>
              </a:rPr>
              <a:t>Resistant</a:t>
            </a:r>
          </a:p>
          <a:p>
            <a:pPr marL="342900" lvl="0" indent="-342900">
              <a:lnSpc>
                <a:spcPct val="107000"/>
              </a:lnSpc>
              <a:spcAft>
                <a:spcPts val="0"/>
              </a:spcAft>
              <a:buFont typeface="Symbol" panose="05050102010706020507" pitchFamily="18" charset="2"/>
              <a:buChar char=""/>
            </a:pPr>
            <a:r>
              <a:rPr lang="en-GB" sz="2400" dirty="0">
                <a:solidFill>
                  <a:schemeClr val="bg1"/>
                </a:solidFill>
                <a:effectLst/>
                <a:ea typeface="Calibri" panose="020F0502020204030204" pitchFamily="34" charset="0"/>
                <a:cs typeface="Times New Roman" panose="02020603050405020304" pitchFamily="18" charset="0"/>
              </a:rPr>
              <a:t>Speciation</a:t>
            </a:r>
          </a:p>
          <a:p>
            <a:pPr marL="342900" lvl="0" indent="-342900">
              <a:lnSpc>
                <a:spcPct val="107000"/>
              </a:lnSpc>
              <a:spcAft>
                <a:spcPts val="800"/>
              </a:spcAft>
              <a:buFont typeface="Symbol" panose="05050102010706020507" pitchFamily="18" charset="2"/>
              <a:buChar char=""/>
            </a:pPr>
            <a:r>
              <a:rPr lang="en-GB" sz="2400" dirty="0">
                <a:solidFill>
                  <a:schemeClr val="bg1"/>
                </a:solidFill>
                <a:effectLst/>
                <a:ea typeface="Calibri" panose="020F0502020204030204" pitchFamily="34" charset="0"/>
                <a:cs typeface="Times New Roman" panose="02020603050405020304" pitchFamily="18" charset="0"/>
              </a:rPr>
              <a:t>Sympatric</a:t>
            </a:r>
          </a:p>
        </p:txBody>
      </p:sp>
    </p:spTree>
    <p:extLst>
      <p:ext uri="{BB962C8B-B14F-4D97-AF65-F5344CB8AC3E}">
        <p14:creationId xmlns:p14="http://schemas.microsoft.com/office/powerpoint/2010/main" val="2638333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85800"/>
            <a:ext cx="10332642" cy="1371600"/>
          </a:xfrm>
        </p:spPr>
        <p:txBody>
          <a:bodyPr/>
          <a:lstStyle/>
          <a:p>
            <a:r>
              <a:rPr lang="en-GB" dirty="0" smtClean="0"/>
              <a:t>Natural Selection and Speciation Summary</a:t>
            </a:r>
            <a:endParaRPr lang="en-GB" dirty="0"/>
          </a:p>
        </p:txBody>
      </p:sp>
      <p:sp>
        <p:nvSpPr>
          <p:cNvPr id="3" name="Content Placeholder 2"/>
          <p:cNvSpPr>
            <a:spLocks noGrp="1"/>
          </p:cNvSpPr>
          <p:nvPr>
            <p:ph idx="1"/>
          </p:nvPr>
        </p:nvSpPr>
        <p:spPr>
          <a:xfrm>
            <a:off x="19389" y="662913"/>
            <a:ext cx="12169436" cy="6195087"/>
          </a:xfrm>
        </p:spPr>
        <p:txBody>
          <a:bodyPr>
            <a:normAutofit/>
          </a:bodyPr>
          <a:lstStyle/>
          <a:p>
            <a:pPr lvl="0"/>
            <a:r>
              <a:rPr lang="en-GB" dirty="0"/>
              <a:t>Natural selection brings about genetic changes in _____</a:t>
            </a:r>
            <a:r>
              <a:rPr lang="en-GB" dirty="0">
                <a:solidFill>
                  <a:schemeClr val="accent1"/>
                </a:solidFill>
              </a:rPr>
              <a:t>populations</a:t>
            </a:r>
            <a:r>
              <a:rPr lang="en-GB" dirty="0"/>
              <a:t>____________ when genetic variation results in differential ___________</a:t>
            </a:r>
            <a:r>
              <a:rPr lang="en-GB" dirty="0">
                <a:solidFill>
                  <a:schemeClr val="accent1"/>
                </a:solidFill>
              </a:rPr>
              <a:t>reproductive</a:t>
            </a:r>
            <a:r>
              <a:rPr lang="en-GB" dirty="0"/>
              <a:t>_______ success within a population. </a:t>
            </a:r>
          </a:p>
          <a:p>
            <a:pPr lvl="0"/>
            <a:r>
              <a:rPr lang="en-GB" dirty="0"/>
              <a:t>Natural selection can be ____________</a:t>
            </a:r>
            <a:r>
              <a:rPr lang="en-GB" dirty="0">
                <a:solidFill>
                  <a:schemeClr val="accent1"/>
                </a:solidFill>
              </a:rPr>
              <a:t>directional</a:t>
            </a:r>
            <a:r>
              <a:rPr lang="en-GB" dirty="0"/>
              <a:t>_______________ or stabilising. </a:t>
            </a:r>
          </a:p>
          <a:p>
            <a:pPr lvl="0"/>
            <a:r>
              <a:rPr lang="en-GB" dirty="0"/>
              <a:t>Natural selection has resulted in the development of bacterial populations that are ___________</a:t>
            </a:r>
            <a:r>
              <a:rPr lang="en-GB" dirty="0">
                <a:solidFill>
                  <a:schemeClr val="accent1"/>
                </a:solidFill>
              </a:rPr>
              <a:t>resistant</a:t>
            </a:r>
            <a:r>
              <a:rPr lang="en-GB" dirty="0"/>
              <a:t>____________ to one or more antibiotics. </a:t>
            </a:r>
          </a:p>
          <a:p>
            <a:pPr lvl="0"/>
            <a:r>
              <a:rPr lang="en-GB" dirty="0"/>
              <a:t>If two or more groups from a population become reproductively isolated, natural selection can bring about ____________</a:t>
            </a:r>
            <a:r>
              <a:rPr lang="en-GB" dirty="0">
                <a:solidFill>
                  <a:schemeClr val="accent1"/>
                </a:solidFill>
              </a:rPr>
              <a:t>speciation</a:t>
            </a:r>
            <a:r>
              <a:rPr lang="en-GB" dirty="0"/>
              <a:t>_________________. </a:t>
            </a:r>
          </a:p>
          <a:p>
            <a:pPr lvl="0"/>
            <a:r>
              <a:rPr lang="en-GB" dirty="0"/>
              <a:t>Reproductive _________________</a:t>
            </a:r>
            <a:r>
              <a:rPr lang="en-GB" dirty="0">
                <a:solidFill>
                  <a:schemeClr val="accent1"/>
                </a:solidFill>
              </a:rPr>
              <a:t>isolation</a:t>
            </a:r>
            <a:r>
              <a:rPr lang="en-GB" dirty="0"/>
              <a:t>_________________ may occur through geographical separation of groups, leading to ___________</a:t>
            </a:r>
            <a:r>
              <a:rPr lang="en-GB" dirty="0">
                <a:solidFill>
                  <a:schemeClr val="accent1"/>
                </a:solidFill>
              </a:rPr>
              <a:t>allopatric</a:t>
            </a:r>
            <a:r>
              <a:rPr lang="en-GB" dirty="0"/>
              <a:t>________________ speciation, or without geographical separation of groups, leading to ______________</a:t>
            </a:r>
            <a:r>
              <a:rPr lang="en-GB" dirty="0">
                <a:solidFill>
                  <a:schemeClr val="accent1"/>
                </a:solidFill>
              </a:rPr>
              <a:t>sympatric</a:t>
            </a:r>
            <a:r>
              <a:rPr lang="en-GB" dirty="0"/>
              <a:t>_________ speciation</a:t>
            </a:r>
            <a:r>
              <a:rPr lang="en-GB"/>
              <a:t>.  </a:t>
            </a:r>
            <a:endParaRPr lang="en-GB" dirty="0"/>
          </a:p>
        </p:txBody>
      </p:sp>
    </p:spTree>
    <p:extLst>
      <p:ext uri="{BB962C8B-B14F-4D97-AF65-F5344CB8AC3E}">
        <p14:creationId xmlns:p14="http://schemas.microsoft.com/office/powerpoint/2010/main" val="152994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788" y="332656"/>
            <a:ext cx="9144001" cy="1371600"/>
          </a:xfrm>
        </p:spPr>
        <p:txBody>
          <a:bodyPr/>
          <a:lstStyle/>
          <a:p>
            <a:r>
              <a:rPr lang="en-GB" dirty="0" smtClean="0"/>
              <a:t>Extension:</a:t>
            </a:r>
            <a:endParaRPr lang="en-GB" dirty="0"/>
          </a:p>
        </p:txBody>
      </p:sp>
      <p:sp>
        <p:nvSpPr>
          <p:cNvPr id="3" name="Content Placeholder 2"/>
          <p:cNvSpPr>
            <a:spLocks noGrp="1"/>
          </p:cNvSpPr>
          <p:nvPr>
            <p:ph idx="1"/>
          </p:nvPr>
        </p:nvSpPr>
        <p:spPr>
          <a:xfrm>
            <a:off x="189756" y="6179985"/>
            <a:ext cx="12529391" cy="4114801"/>
          </a:xfrm>
        </p:spPr>
        <p:txBody>
          <a:bodyPr/>
          <a:lstStyle/>
          <a:p>
            <a:r>
              <a:rPr lang="en-GB" dirty="0">
                <a:hlinkClick r:id="rId2"/>
              </a:rPr>
              <a:t>http://</a:t>
            </a:r>
            <a:r>
              <a:rPr lang="en-GB" dirty="0" smtClean="0">
                <a:hlinkClick r:id="rId2"/>
              </a:rPr>
              <a:t>www.phschool.com/science/biology_place/labbench/lab11/intro.html</a:t>
            </a:r>
            <a:r>
              <a:rPr lang="en-GB" dirty="0" smtClean="0"/>
              <a:t> </a:t>
            </a:r>
            <a:endParaRPr lang="en-GB" dirty="0"/>
          </a:p>
        </p:txBody>
      </p:sp>
      <p:pic>
        <p:nvPicPr>
          <p:cNvPr id="4" name="Picture 3"/>
          <p:cNvPicPr>
            <a:picLocks noChangeAspect="1"/>
          </p:cNvPicPr>
          <p:nvPr/>
        </p:nvPicPr>
        <p:blipFill>
          <a:blip r:embed="rId3"/>
          <a:stretch>
            <a:fillRect/>
          </a:stretch>
        </p:blipFill>
        <p:spPr>
          <a:xfrm>
            <a:off x="3934172" y="-34513"/>
            <a:ext cx="6829950" cy="6150319"/>
          </a:xfrm>
          <a:prstGeom prst="rect">
            <a:avLst/>
          </a:prstGeom>
        </p:spPr>
      </p:pic>
    </p:spTree>
    <p:extLst>
      <p:ext uri="{BB962C8B-B14F-4D97-AF65-F5344CB8AC3E}">
        <p14:creationId xmlns:p14="http://schemas.microsoft.com/office/powerpoint/2010/main" val="762394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Consolidation</a:t>
            </a:r>
            <a:endParaRPr lang="en-GB" dirty="0"/>
          </a:p>
        </p:txBody>
      </p:sp>
      <p:sp>
        <p:nvSpPr>
          <p:cNvPr id="3" name="Content Placeholder 2"/>
          <p:cNvSpPr>
            <a:spLocks noGrp="1"/>
          </p:cNvSpPr>
          <p:nvPr>
            <p:ph idx="1"/>
          </p:nvPr>
        </p:nvSpPr>
        <p:spPr>
          <a:xfrm>
            <a:off x="1522413" y="1904999"/>
            <a:ext cx="9900591" cy="4114801"/>
          </a:xfrm>
        </p:spPr>
        <p:txBody>
          <a:bodyPr/>
          <a:lstStyle/>
          <a:p>
            <a:pPr lvl="0"/>
            <a:r>
              <a:rPr lang="en-GB" dirty="0"/>
              <a:t>Produce a storyboard flowchart for an animation of the process of evolution by natural selection and resultant speciation.</a:t>
            </a:r>
          </a:p>
          <a:p>
            <a:r>
              <a:rPr lang="en-GB" dirty="0"/>
              <a:t>Design and make a ‘Roll and move’ board game on evolution. Include factors for selection, isolation and speciation</a:t>
            </a:r>
          </a:p>
        </p:txBody>
      </p:sp>
    </p:spTree>
    <p:extLst>
      <p:ext uri="{BB962C8B-B14F-4D97-AF65-F5344CB8AC3E}">
        <p14:creationId xmlns:p14="http://schemas.microsoft.com/office/powerpoint/2010/main" val="2804938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endParaRPr lang="en-GB" altLang="en-US"/>
          </a:p>
        </p:txBody>
      </p:sp>
      <p:sp>
        <p:nvSpPr>
          <p:cNvPr id="25603" name="Rectangle 3"/>
          <p:cNvSpPr>
            <a:spLocks noGrp="1" noChangeArrowheads="1"/>
          </p:cNvSpPr>
          <p:nvPr>
            <p:ph type="body" idx="1"/>
          </p:nvPr>
        </p:nvSpPr>
        <p:spPr/>
        <p:txBody>
          <a:bodyPr/>
          <a:lstStyle/>
          <a:p>
            <a:endParaRPr lang="en-GB" altLang="en-US"/>
          </a:p>
        </p:txBody>
      </p:sp>
      <p:pic>
        <p:nvPicPr>
          <p:cNvPr id="25604" name="Picture 4" descr="geographical isol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2413" y="0"/>
            <a:ext cx="9396413" cy="3887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03420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endParaRPr lang="en-GB" altLang="en-US"/>
          </a:p>
        </p:txBody>
      </p:sp>
      <p:sp>
        <p:nvSpPr>
          <p:cNvPr id="26627" name="Rectangle 3"/>
          <p:cNvSpPr>
            <a:spLocks noGrp="1" noChangeArrowheads="1"/>
          </p:cNvSpPr>
          <p:nvPr>
            <p:ph type="body" idx="1"/>
          </p:nvPr>
        </p:nvSpPr>
        <p:spPr/>
        <p:txBody>
          <a:bodyPr/>
          <a:lstStyle/>
          <a:p>
            <a:endParaRPr lang="en-GB" altLang="en-US"/>
          </a:p>
        </p:txBody>
      </p:sp>
      <p:pic>
        <p:nvPicPr>
          <p:cNvPr id="26628" name="Picture 4" descr="flies on different islan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2412" y="1"/>
            <a:ext cx="9144000" cy="37830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3186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endParaRPr lang="en-GB" altLang="en-US"/>
          </a:p>
        </p:txBody>
      </p:sp>
      <p:sp>
        <p:nvSpPr>
          <p:cNvPr id="27651" name="Rectangle 3"/>
          <p:cNvSpPr>
            <a:spLocks noGrp="1" noChangeArrowheads="1"/>
          </p:cNvSpPr>
          <p:nvPr>
            <p:ph type="body" idx="1"/>
          </p:nvPr>
        </p:nvSpPr>
        <p:spPr/>
        <p:txBody>
          <a:bodyPr/>
          <a:lstStyle/>
          <a:p>
            <a:endParaRPr lang="en-GB" altLang="en-US"/>
          </a:p>
        </p:txBody>
      </p:sp>
      <p:pic>
        <p:nvPicPr>
          <p:cNvPr id="27652" name="Picture 4" descr="banana flies and coconut fli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2413" y="0"/>
            <a:ext cx="9396413" cy="3887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9709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Homework</a:t>
            </a:r>
            <a:endParaRPr lang="en-GB" dirty="0"/>
          </a:p>
        </p:txBody>
      </p:sp>
      <p:sp>
        <p:nvSpPr>
          <p:cNvPr id="3" name="Content Placeholder 2"/>
          <p:cNvSpPr>
            <a:spLocks noGrp="1"/>
          </p:cNvSpPr>
          <p:nvPr>
            <p:ph idx="1"/>
          </p:nvPr>
        </p:nvSpPr>
        <p:spPr/>
        <p:txBody>
          <a:bodyPr/>
          <a:lstStyle/>
          <a:p>
            <a:r>
              <a:rPr lang="en-GB" dirty="0" smtClean="0"/>
              <a:t>Q4, 9BIO3</a:t>
            </a:r>
            <a:r>
              <a:rPr lang="en-GB" dirty="0"/>
              <a:t>, Sample (specimen) paper</a:t>
            </a:r>
          </a:p>
          <a:p>
            <a:endParaRPr lang="en-GB" dirty="0"/>
          </a:p>
        </p:txBody>
      </p:sp>
    </p:spTree>
    <p:extLst>
      <p:ext uri="{BB962C8B-B14F-4D97-AF65-F5344CB8AC3E}">
        <p14:creationId xmlns:p14="http://schemas.microsoft.com/office/powerpoint/2010/main" val="4045352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18763" y="-678904"/>
            <a:ext cx="9144001" cy="1371600"/>
          </a:xfrm>
        </p:spPr>
        <p:txBody>
          <a:bodyPr/>
          <a:lstStyle/>
          <a:p>
            <a:r>
              <a:rPr lang="en-US" dirty="0" smtClean="0"/>
              <a:t>Speciation</a:t>
            </a:r>
            <a:endParaRPr lang="en-US" dirty="0"/>
          </a:p>
        </p:txBody>
      </p:sp>
      <p:sp>
        <p:nvSpPr>
          <p:cNvPr id="14" name="Content Placeholder 13"/>
          <p:cNvSpPr>
            <a:spLocks noGrp="1"/>
          </p:cNvSpPr>
          <p:nvPr>
            <p:ph idx="1"/>
          </p:nvPr>
        </p:nvSpPr>
        <p:spPr>
          <a:xfrm>
            <a:off x="45740" y="763568"/>
            <a:ext cx="3070076" cy="1369288"/>
          </a:xfrm>
          <a:ln>
            <a:solidFill>
              <a:schemeClr val="tx1"/>
            </a:solidFill>
          </a:ln>
        </p:spPr>
        <p:txBody>
          <a:bodyPr>
            <a:normAutofit lnSpcReduction="10000"/>
          </a:bodyPr>
          <a:lstStyle/>
          <a:p>
            <a:r>
              <a:rPr lang="en-US" dirty="0" smtClean="0"/>
              <a:t>Understand how reproductive isolation can lead to speciation. </a:t>
            </a:r>
          </a:p>
        </p:txBody>
      </p:sp>
      <p:sp>
        <p:nvSpPr>
          <p:cNvPr id="6" name="Content Placeholder 13"/>
          <p:cNvSpPr txBox="1">
            <a:spLocks/>
          </p:cNvSpPr>
          <p:nvPr/>
        </p:nvSpPr>
        <p:spPr>
          <a:xfrm>
            <a:off x="3241477" y="763568"/>
            <a:ext cx="8901607" cy="2377400"/>
          </a:xfrm>
          <a:prstGeom prst="rect">
            <a:avLst/>
          </a:prstGeom>
          <a:ln>
            <a:solidFill>
              <a:schemeClr val="tx1"/>
            </a:solidFill>
          </a:ln>
        </p:spPr>
        <p:txBody>
          <a:bodyPr vert="horz" lIns="91440" tIns="45720" rIns="91440" bIns="45720" rtlCol="0">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b="1" dirty="0" smtClean="0"/>
              <a:t>Plenary: </a:t>
            </a:r>
            <a:r>
              <a:rPr lang="en-GB" sz="2400" dirty="0"/>
              <a:t>‘Jot thoughts’ activity. </a:t>
            </a:r>
            <a:endParaRPr lang="en-GB" sz="2400" dirty="0" smtClean="0"/>
          </a:p>
          <a:p>
            <a:pPr marL="342900" indent="-342900">
              <a:buFont typeface="Arial" panose="020B0604020202020204" pitchFamily="34" charset="0"/>
              <a:buChar char="•"/>
            </a:pPr>
            <a:r>
              <a:rPr lang="en-GB" sz="2400" dirty="0" smtClean="0"/>
              <a:t>Using the 5-6 mark point exam questions work </a:t>
            </a:r>
            <a:r>
              <a:rPr lang="en-GB" sz="2400" dirty="0"/>
              <a:t>individually to suggest marking </a:t>
            </a:r>
            <a:r>
              <a:rPr lang="en-GB" sz="2400" dirty="0" smtClean="0"/>
              <a:t>points. </a:t>
            </a:r>
          </a:p>
          <a:p>
            <a:pPr marL="342900" indent="-342900">
              <a:buFont typeface="Arial" panose="020B0604020202020204" pitchFamily="34" charset="0"/>
              <a:buChar char="•"/>
            </a:pPr>
            <a:r>
              <a:rPr lang="en-GB" sz="2400" dirty="0" smtClean="0"/>
              <a:t>Then get together in 4s and </a:t>
            </a:r>
            <a:r>
              <a:rPr lang="en-GB" sz="2400" dirty="0"/>
              <a:t>select the best ones to match the question. </a:t>
            </a:r>
            <a:endParaRPr lang="en-GB" sz="2400" dirty="0" smtClean="0"/>
          </a:p>
          <a:p>
            <a:pPr marL="342900" indent="-342900">
              <a:buFont typeface="Arial" panose="020B0604020202020204" pitchFamily="34" charset="0"/>
              <a:buChar char="•"/>
            </a:pPr>
            <a:r>
              <a:rPr lang="en-GB" sz="2400" dirty="0" smtClean="0"/>
              <a:t>Finally</a:t>
            </a:r>
            <a:r>
              <a:rPr lang="en-GB" sz="2400" dirty="0"/>
              <a:t>, compare </a:t>
            </a:r>
            <a:r>
              <a:rPr lang="en-GB" sz="2400" dirty="0" smtClean="0"/>
              <a:t>your </a:t>
            </a:r>
            <a:r>
              <a:rPr lang="en-GB" sz="2400" dirty="0"/>
              <a:t>choices to the mark scheme.</a:t>
            </a:r>
            <a:r>
              <a:rPr lang="en-US" sz="2400" dirty="0" smtClean="0"/>
              <a:t> </a:t>
            </a:r>
            <a:endParaRPr lang="en-US" sz="2400" dirty="0"/>
          </a:p>
        </p:txBody>
      </p:sp>
      <p:sp>
        <p:nvSpPr>
          <p:cNvPr id="7" name="Content Placeholder 13"/>
          <p:cNvSpPr txBox="1">
            <a:spLocks/>
          </p:cNvSpPr>
          <p:nvPr/>
        </p:nvSpPr>
        <p:spPr>
          <a:xfrm>
            <a:off x="72008" y="4221088"/>
            <a:ext cx="12071076" cy="2592288"/>
          </a:xfrm>
          <a:prstGeom prst="rect">
            <a:avLst/>
          </a:prstGeom>
          <a:ln>
            <a:solidFill>
              <a:schemeClr val="tx1"/>
            </a:solidFill>
          </a:ln>
        </p:spPr>
        <p:txBody>
          <a:bodyPr vert="horz" lIns="91440" tIns="45720" rIns="91440" bIns="45720" numCol="4" rtlCol="0">
            <a:normAutofit lnSpcReduction="10000"/>
          </a:bodyPr>
          <a:lstStyle>
            <a:lvl1pPr marL="223838" indent="-223838" algn="l" defTabSz="914400" rtl="0" eaLnBrk="1" latinLnBrk="0" hangingPunct="1">
              <a:lnSpc>
                <a:spcPct val="90000"/>
              </a:lnSpc>
              <a:spcBef>
                <a:spcPts val="1800"/>
              </a:spcBef>
              <a:buClr>
                <a:schemeClr val="accent1"/>
              </a:buClr>
              <a:buSzPct val="100000"/>
              <a:buFont typeface="Arial" pitchFamily="34" charset="0"/>
              <a:buChar char="•"/>
              <a:defRPr sz="2400" kern="1200">
                <a:solidFill>
                  <a:schemeClr val="tx1"/>
                </a:solidFill>
                <a:latin typeface="+mn-lt"/>
                <a:ea typeface="+mn-ea"/>
                <a:cs typeface="+mn-cs"/>
              </a:defRPr>
            </a:lvl1pPr>
            <a:lvl2pPr marL="463550" indent="-231775" algn="l" defTabSz="914400" rtl="0" eaLnBrk="1" latinLnBrk="0" hangingPunct="1">
              <a:lnSpc>
                <a:spcPct val="90000"/>
              </a:lnSpc>
              <a:spcBef>
                <a:spcPts val="1200"/>
              </a:spcBef>
              <a:buClr>
                <a:schemeClr val="accent1"/>
              </a:buClr>
              <a:buSzPct val="100000"/>
              <a:buFont typeface="Arial" pitchFamily="34" charset="0"/>
              <a:buChar char="•"/>
              <a:defRPr sz="2000" kern="1200">
                <a:solidFill>
                  <a:schemeClr val="tx1"/>
                </a:solidFill>
                <a:latin typeface="+mn-lt"/>
                <a:ea typeface="+mn-ea"/>
                <a:cs typeface="+mn-cs"/>
              </a:defRPr>
            </a:lvl2pPr>
            <a:lvl3pPr marL="682625" indent="-219075" algn="l" defTabSz="914400" rtl="0" eaLnBrk="1" latinLnBrk="0" hangingPunct="1">
              <a:lnSpc>
                <a:spcPct val="90000"/>
              </a:lnSpc>
              <a:spcBef>
                <a:spcPts val="600"/>
              </a:spcBef>
              <a:buClr>
                <a:schemeClr val="accent1"/>
              </a:buClr>
              <a:buSzPct val="100000"/>
              <a:buFont typeface="Arial" pitchFamily="34" charset="0"/>
              <a:buChar char="•"/>
              <a:defRPr sz="1800" kern="1200">
                <a:solidFill>
                  <a:schemeClr val="tx1"/>
                </a:solidFill>
                <a:latin typeface="+mn-lt"/>
                <a:ea typeface="+mn-ea"/>
                <a:cs typeface="+mn-cs"/>
              </a:defRPr>
            </a:lvl3pPr>
            <a:lvl4pPr marL="857250" indent="-174625" algn="l" defTabSz="914400" rtl="0" eaLnBrk="1" latinLnBrk="0" hangingPunct="1">
              <a:lnSpc>
                <a:spcPct val="90000"/>
              </a:lnSpc>
              <a:spcBef>
                <a:spcPts val="600"/>
              </a:spcBef>
              <a:buClr>
                <a:schemeClr val="accent1"/>
              </a:buClr>
              <a:buSzPct val="100000"/>
              <a:buFont typeface="Arial" pitchFamily="34" charset="0"/>
              <a:buChar char="•"/>
              <a:defRPr sz="1800" kern="1200">
                <a:solidFill>
                  <a:schemeClr val="tx1"/>
                </a:solidFill>
                <a:latin typeface="+mn-lt"/>
                <a:ea typeface="+mn-ea"/>
                <a:cs typeface="+mn-cs"/>
              </a:defRPr>
            </a:lvl4pPr>
            <a:lvl5pPr marL="1030288" indent="-173038" algn="l" defTabSz="914400" rtl="0" eaLnBrk="1" latinLnBrk="0" hangingPunct="1">
              <a:lnSpc>
                <a:spcPct val="90000"/>
              </a:lnSpc>
              <a:spcBef>
                <a:spcPts val="600"/>
              </a:spcBef>
              <a:buClr>
                <a:schemeClr val="accent1"/>
              </a:buClr>
              <a:buSzPct val="100000"/>
              <a:buFont typeface="Arial" pitchFamily="34" charset="0"/>
              <a:buChar char="•"/>
              <a:defRPr sz="1800" kern="1200">
                <a:solidFill>
                  <a:schemeClr val="tx1"/>
                </a:solidFill>
                <a:latin typeface="+mn-lt"/>
                <a:ea typeface="+mn-ea"/>
                <a:cs typeface="+mn-cs"/>
              </a:defRPr>
            </a:lvl5pPr>
            <a:lvl6pPr marL="1207008" indent="-173736" algn="l" defTabSz="914400" rtl="0" eaLnBrk="1" latinLnBrk="0" hangingPunct="1">
              <a:spcBef>
                <a:spcPts val="600"/>
              </a:spcBef>
              <a:buClr>
                <a:schemeClr val="accent1"/>
              </a:buClr>
              <a:buFont typeface="Arial" pitchFamily="34" charset="0"/>
              <a:buChar char="•"/>
              <a:defRPr sz="1800" kern="1200">
                <a:solidFill>
                  <a:schemeClr val="tx1"/>
                </a:solidFill>
                <a:latin typeface="+mn-lt"/>
                <a:ea typeface="+mn-ea"/>
                <a:cs typeface="+mn-cs"/>
              </a:defRPr>
            </a:lvl6pPr>
            <a:lvl7pPr marL="1380744" indent="-173736" algn="l" defTabSz="914400" rtl="0" eaLnBrk="1" latinLnBrk="0" hangingPunct="1">
              <a:spcBef>
                <a:spcPts val="600"/>
              </a:spcBef>
              <a:buClr>
                <a:schemeClr val="accent1"/>
              </a:buClr>
              <a:buFont typeface="Arial" pitchFamily="34" charset="0"/>
              <a:buChar char="•"/>
              <a:defRPr sz="1800" kern="1200">
                <a:solidFill>
                  <a:schemeClr val="tx1"/>
                </a:solidFill>
                <a:latin typeface="+mn-lt"/>
                <a:ea typeface="+mn-ea"/>
                <a:cs typeface="+mn-cs"/>
              </a:defRPr>
            </a:lvl7pPr>
            <a:lvl8pPr marL="1554480" indent="-173736" algn="l" defTabSz="914400" rtl="0" eaLnBrk="1" latinLnBrk="0" hangingPunct="1">
              <a:spcBef>
                <a:spcPts val="600"/>
              </a:spcBef>
              <a:buClr>
                <a:schemeClr val="accent1"/>
              </a:buClr>
              <a:buFont typeface="Arial" pitchFamily="34" charset="0"/>
              <a:buChar char="•"/>
              <a:defRPr sz="1800" kern="1200">
                <a:solidFill>
                  <a:schemeClr val="tx1"/>
                </a:solidFill>
                <a:latin typeface="+mn-lt"/>
                <a:ea typeface="+mn-ea"/>
                <a:cs typeface="+mn-cs"/>
              </a:defRPr>
            </a:lvl8pPr>
            <a:lvl9pPr marL="1728216" indent="-173736" algn="l" defTabSz="914400" rtl="0" eaLnBrk="1" latinLnBrk="0" hangingPunct="1">
              <a:spcBef>
                <a:spcPts val="600"/>
              </a:spcBef>
              <a:buClr>
                <a:schemeClr val="accent1"/>
              </a:buClr>
              <a:buFont typeface="Arial" pitchFamily="34" charset="0"/>
              <a:buChar char="•"/>
              <a:defRPr sz="1800" kern="1200">
                <a:solidFill>
                  <a:schemeClr val="tx1"/>
                </a:solidFill>
                <a:latin typeface="+mn-lt"/>
                <a:ea typeface="+mn-ea"/>
                <a:cs typeface="+mn-cs"/>
              </a:defRPr>
            </a:lvl9pPr>
          </a:lstStyle>
          <a:p>
            <a:pPr lvl="0"/>
            <a:r>
              <a:rPr lang="en-GB" dirty="0"/>
              <a:t>Speciation</a:t>
            </a:r>
          </a:p>
          <a:p>
            <a:pPr lvl="0"/>
            <a:r>
              <a:rPr lang="en-GB" dirty="0"/>
              <a:t>Hybridisation</a:t>
            </a:r>
          </a:p>
          <a:p>
            <a:pPr lvl="0"/>
            <a:r>
              <a:rPr lang="en-GB" dirty="0"/>
              <a:t>Geographical isolation</a:t>
            </a:r>
          </a:p>
          <a:p>
            <a:pPr lvl="0"/>
            <a:r>
              <a:rPr lang="en-GB" dirty="0"/>
              <a:t>Ecological isolation</a:t>
            </a:r>
          </a:p>
          <a:p>
            <a:pPr lvl="0"/>
            <a:r>
              <a:rPr lang="en-GB" dirty="0"/>
              <a:t>Seasonal isolation</a:t>
            </a:r>
          </a:p>
          <a:p>
            <a:pPr lvl="0"/>
            <a:r>
              <a:rPr lang="en-GB" dirty="0"/>
              <a:t>Behavioural isolation</a:t>
            </a:r>
          </a:p>
          <a:p>
            <a:r>
              <a:rPr lang="en-GB" dirty="0"/>
              <a:t>Mechanical </a:t>
            </a:r>
            <a:r>
              <a:rPr lang="en-GB" dirty="0" smtClean="0"/>
              <a:t>isolation</a:t>
            </a:r>
          </a:p>
          <a:p>
            <a:pPr lvl="0"/>
            <a:endParaRPr lang="en-GB" dirty="0" smtClean="0"/>
          </a:p>
          <a:p>
            <a:pPr lvl="0"/>
            <a:r>
              <a:rPr lang="en-GB" dirty="0" smtClean="0"/>
              <a:t>Allopatric </a:t>
            </a:r>
            <a:r>
              <a:rPr lang="en-GB" dirty="0"/>
              <a:t>speciation</a:t>
            </a:r>
          </a:p>
          <a:p>
            <a:pPr lvl="0"/>
            <a:r>
              <a:rPr lang="en-GB" dirty="0"/>
              <a:t>Endemic</a:t>
            </a:r>
          </a:p>
          <a:p>
            <a:pPr lvl="0"/>
            <a:r>
              <a:rPr lang="en-GB" dirty="0"/>
              <a:t>Adaptive radiation</a:t>
            </a:r>
          </a:p>
          <a:p>
            <a:pPr lvl="0"/>
            <a:r>
              <a:rPr lang="en-GB" dirty="0"/>
              <a:t>Marsupials</a:t>
            </a:r>
          </a:p>
          <a:p>
            <a:pPr lvl="0"/>
            <a:r>
              <a:rPr lang="en-GB" dirty="0" err="1"/>
              <a:t>Monotremes</a:t>
            </a:r>
            <a:endParaRPr lang="en-GB" dirty="0"/>
          </a:p>
          <a:p>
            <a:pPr lvl="0"/>
            <a:r>
              <a:rPr lang="en-GB" dirty="0"/>
              <a:t>Placental mammals</a:t>
            </a:r>
          </a:p>
          <a:p>
            <a:r>
              <a:rPr lang="en-GB" dirty="0"/>
              <a:t>Sympatric speciation</a:t>
            </a:r>
            <a:endParaRPr lang="en-US" dirty="0" smtClean="0"/>
          </a:p>
        </p:txBody>
      </p:sp>
    </p:spTree>
    <p:extLst>
      <p:ext uri="{BB962C8B-B14F-4D97-AF65-F5344CB8AC3E}">
        <p14:creationId xmlns:p14="http://schemas.microsoft.com/office/powerpoint/2010/main" val="360965040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7469" y="764704"/>
            <a:ext cx="12043608" cy="5288945"/>
          </a:xfrm>
          <a:prstGeom prst="rect">
            <a:avLst/>
          </a:prstGeom>
        </p:spPr>
      </p:pic>
    </p:spTree>
    <p:extLst>
      <p:ext uri="{BB962C8B-B14F-4D97-AF65-F5344CB8AC3E}">
        <p14:creationId xmlns:p14="http://schemas.microsoft.com/office/powerpoint/2010/main" val="8579305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92737" y="188640"/>
            <a:ext cx="11993742" cy="2810619"/>
          </a:xfrm>
          <a:prstGeom prst="rect">
            <a:avLst/>
          </a:prstGeom>
        </p:spPr>
      </p:pic>
    </p:spTree>
    <p:extLst>
      <p:ext uri="{BB962C8B-B14F-4D97-AF65-F5344CB8AC3E}">
        <p14:creationId xmlns:p14="http://schemas.microsoft.com/office/powerpoint/2010/main" val="2162071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2920" y="0"/>
            <a:ext cx="12165905" cy="6295104"/>
          </a:xfrm>
          <a:prstGeom prst="rect">
            <a:avLst/>
          </a:prstGeom>
        </p:spPr>
      </p:pic>
    </p:spTree>
    <p:extLst>
      <p:ext uri="{BB962C8B-B14F-4D97-AF65-F5344CB8AC3E}">
        <p14:creationId xmlns:p14="http://schemas.microsoft.com/office/powerpoint/2010/main" val="3467749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4781" y="0"/>
            <a:ext cx="6350176" cy="6956287"/>
          </a:xfrm>
          <a:prstGeom prst="rect">
            <a:avLst/>
          </a:prstGeom>
        </p:spPr>
      </p:pic>
      <p:pic>
        <p:nvPicPr>
          <p:cNvPr id="5" name="Picture 4"/>
          <p:cNvPicPr>
            <a:picLocks noChangeAspect="1"/>
          </p:cNvPicPr>
          <p:nvPr/>
        </p:nvPicPr>
        <p:blipFill>
          <a:blip r:embed="rId3"/>
          <a:stretch>
            <a:fillRect/>
          </a:stretch>
        </p:blipFill>
        <p:spPr>
          <a:xfrm>
            <a:off x="547743" y="3068960"/>
            <a:ext cx="5305425" cy="1533525"/>
          </a:xfrm>
          <a:prstGeom prst="rect">
            <a:avLst/>
          </a:prstGeom>
        </p:spPr>
      </p:pic>
      <p:pic>
        <p:nvPicPr>
          <p:cNvPr id="6" name="Picture 5"/>
          <p:cNvPicPr>
            <a:picLocks noChangeAspect="1"/>
          </p:cNvPicPr>
          <p:nvPr/>
        </p:nvPicPr>
        <p:blipFill>
          <a:blip r:embed="rId4"/>
          <a:stretch>
            <a:fillRect/>
          </a:stretch>
        </p:blipFill>
        <p:spPr>
          <a:xfrm>
            <a:off x="5853168" y="3333895"/>
            <a:ext cx="6375875" cy="1463229"/>
          </a:xfrm>
          <a:prstGeom prst="rect">
            <a:avLst/>
          </a:prstGeom>
        </p:spPr>
      </p:pic>
    </p:spTree>
    <p:extLst>
      <p:ext uri="{BB962C8B-B14F-4D97-AF65-F5344CB8AC3E}">
        <p14:creationId xmlns:p14="http://schemas.microsoft.com/office/powerpoint/2010/main" val="3713411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1"/>
            <a:ext cx="8758708" cy="6865301"/>
          </a:xfrm>
          <a:prstGeom prst="rect">
            <a:avLst/>
          </a:prstGeom>
        </p:spPr>
      </p:pic>
    </p:spTree>
    <p:extLst>
      <p:ext uri="{BB962C8B-B14F-4D97-AF65-F5344CB8AC3E}">
        <p14:creationId xmlns:p14="http://schemas.microsoft.com/office/powerpoint/2010/main" val="2240577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476672"/>
            <a:ext cx="12400706" cy="5754873"/>
          </a:xfrm>
          <a:prstGeom prst="rect">
            <a:avLst/>
          </a:prstGeom>
        </p:spPr>
      </p:pic>
    </p:spTree>
    <p:extLst>
      <p:ext uri="{BB962C8B-B14F-4D97-AF65-F5344CB8AC3E}">
        <p14:creationId xmlns:p14="http://schemas.microsoft.com/office/powerpoint/2010/main" val="2797476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3943" y="0"/>
            <a:ext cx="12202767" cy="5928158"/>
          </a:xfrm>
          <a:prstGeom prst="rect">
            <a:avLst/>
          </a:prstGeom>
        </p:spPr>
      </p:pic>
    </p:spTree>
    <p:extLst>
      <p:ext uri="{BB962C8B-B14F-4D97-AF65-F5344CB8AC3E}">
        <p14:creationId xmlns:p14="http://schemas.microsoft.com/office/powerpoint/2010/main" val="3427573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549796" y="1988840"/>
            <a:ext cx="9134391" cy="4114801"/>
          </a:xfrm>
        </p:spPr>
        <p:txBody>
          <a:bodyPr/>
          <a:lstStyle/>
          <a:p>
            <a:r>
              <a:rPr lang="en-GB" dirty="0" smtClean="0">
                <a:solidFill>
                  <a:schemeClr val="accent1"/>
                </a:solidFill>
              </a:rPr>
              <a:t>A</a:t>
            </a:r>
            <a:endParaRPr lang="en-GB" dirty="0">
              <a:solidFill>
                <a:schemeClr val="accent1"/>
              </a:solidFill>
            </a:endParaRPr>
          </a:p>
        </p:txBody>
      </p:sp>
      <p:pic>
        <p:nvPicPr>
          <p:cNvPr id="4" name="Picture 3"/>
          <p:cNvPicPr>
            <a:picLocks noChangeAspect="1"/>
          </p:cNvPicPr>
          <p:nvPr/>
        </p:nvPicPr>
        <p:blipFill>
          <a:blip r:embed="rId2"/>
          <a:stretch>
            <a:fillRect/>
          </a:stretch>
        </p:blipFill>
        <p:spPr>
          <a:xfrm>
            <a:off x="1526375" y="-16257"/>
            <a:ext cx="10662450" cy="6836512"/>
          </a:xfrm>
          <a:prstGeom prst="rect">
            <a:avLst/>
          </a:prstGeom>
        </p:spPr>
      </p:pic>
    </p:spTree>
    <p:extLst>
      <p:ext uri="{BB962C8B-B14F-4D97-AF65-F5344CB8AC3E}">
        <p14:creationId xmlns:p14="http://schemas.microsoft.com/office/powerpoint/2010/main" val="2506998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Blue atom design templat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dirty="0"/>
        </a:defPPr>
      </a:lstStyle>
      <a:style>
        <a:lnRef idx="3">
          <a:schemeClr val="lt1"/>
        </a:lnRef>
        <a:fillRef idx="1">
          <a:schemeClr val="accent5"/>
        </a:fillRef>
        <a:effectRef idx="1">
          <a:schemeClr val="accent5"/>
        </a:effectRef>
        <a:fontRef idx="minor">
          <a:schemeClr val="lt1"/>
        </a:fontRef>
      </a:style>
    </a:spDef>
    <a:lnDef>
      <a:spPr>
        <a:ln>
          <a:solidFill>
            <a:schemeClr val="accent5"/>
          </a:solidFill>
        </a:ln>
      </a:spPr>
      <a:bodyPr/>
      <a:lstStyle/>
      <a:style>
        <a:lnRef idx="1">
          <a:schemeClr val="accent1"/>
        </a:lnRef>
        <a:fillRef idx="0">
          <a:schemeClr val="accent1"/>
        </a:fillRef>
        <a:effectRef idx="0">
          <a:schemeClr val="accent1"/>
        </a:effectRef>
        <a:fontRef idx="minor">
          <a:schemeClr val="tx1"/>
        </a:fontRef>
      </a:style>
    </a:lnDef>
    <a:txDef>
      <a:spPr>
        <a:noFill/>
        <a:ln>
          <a:solidFill>
            <a:schemeClr val="bg2"/>
          </a:solidFill>
        </a:ln>
      </a:spPr>
      <a:bodyPr wrap="square" rtlCol="0" anchor="ctr" anchorCtr="1">
        <a:spAutoFit/>
      </a:bodyPr>
      <a:lstStyle>
        <a:defPPr>
          <a:defRPr dirty="0" smtClean="0"/>
        </a:defPPr>
      </a:lstStyle>
    </a:txDef>
  </a:objectDefaults>
  <a:extraClrSchemeLst/>
  <a:extLst>
    <a:ext uri="{05A4C25C-085E-4340-85A3-A5531E510DB2}">
      <thm15:themeFamily xmlns:thm15="http://schemas.microsoft.com/office/thememl/2012/main" name="Blue atom design slides.potx" id="{20958743-FA80-43E5-9586-B48EF2BE42B5}" vid="{6B9132C0-2E4C-4DF6-B21A-C2322474BD21}"/>
    </a:ext>
  </a:extLst>
</a:theme>
</file>

<file path=ppt/theme/theme2.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VSO_x0020_item_x0020_id xmlns="40262f94-9f35-4ac3-9a90-690165a166b7" xsi:nil="true"/>
    <Assetid_x0020_ xmlns="40262f94-9f35-4ac3-9a90-690165a166b7" xsi:nil="true"/>
    <Item_x0020_Details xmlns="40262f94-9f35-4ac3-9a90-690165a166b7" xsi:nil="true"/>
    <Template_x0020_details xmlns="40262f94-9f35-4ac3-9a90-690165a166b7"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A3F7D94069FF64A86F7DFF56D60E3BE" ma:contentTypeVersion="6" ma:contentTypeDescription="Create a new document." ma:contentTypeScope="" ma:versionID="c32302c77d4085ecf495bdddb7f5e889">
  <xsd:schema xmlns:xsd="http://www.w3.org/2001/XMLSchema" xmlns:xs="http://www.w3.org/2001/XMLSchema" xmlns:p="http://schemas.microsoft.com/office/2006/metadata/properties" xmlns:ns2="a4f35948-e619-41b3-aa29-22878b09cfd2" xmlns:ns3="40262f94-9f35-4ac3-9a90-690165a166b7" targetNamespace="http://schemas.microsoft.com/office/2006/metadata/properties" ma:root="true" ma:fieldsID="4ab5ae46be95f9d0be6107e8200be7a2" ns2:_="" ns3:_="">
    <xsd:import namespace="a4f35948-e619-41b3-aa29-22878b09cfd2"/>
    <xsd:import namespace="40262f94-9f35-4ac3-9a90-690165a166b7"/>
    <xsd:element name="properties">
      <xsd:complexType>
        <xsd:sequence>
          <xsd:element name="documentManagement">
            <xsd:complexType>
              <xsd:all>
                <xsd:element ref="ns2:SharedWithUsers" minOccurs="0"/>
                <xsd:element ref="ns2:SharedWithDetails" minOccurs="0"/>
                <xsd:element ref="ns3:VSO_x0020_item_x0020_id" minOccurs="0"/>
                <xsd:element ref="ns3:Item_x0020_Details" minOccurs="0"/>
                <xsd:element ref="ns3:Template_x0020_details" minOccurs="0"/>
                <xsd:element ref="ns3:Assetid_x0020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f35948-e619-41b3-aa29-22878b09cf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262f94-9f35-4ac3-9a90-690165a166b7" elementFormDefault="qualified">
    <xsd:import namespace="http://schemas.microsoft.com/office/2006/documentManagement/types"/>
    <xsd:import namespace="http://schemas.microsoft.com/office/infopath/2007/PartnerControls"/>
    <xsd:element name="VSO_x0020_item_x0020_id" ma:index="10" nillable="true" ma:displayName="VSO item id" ma:description="Please add the bug number to refer to VSO items." ma:internalName="VSO_x0020_item_x0020_id">
      <xsd:simpleType>
        <xsd:restriction base="dms:Text">
          <xsd:maxLength value="255"/>
        </xsd:restriction>
      </xsd:simpleType>
    </xsd:element>
    <xsd:element name="Item_x0020_Details" ma:index="11" nillable="true" ma:displayName="Item Details" ma:internalName="Item_x0020_Details">
      <xsd:simpleType>
        <xsd:restriction base="dms:Note">
          <xsd:maxLength value="255"/>
        </xsd:restriction>
      </xsd:simpleType>
    </xsd:element>
    <xsd:element name="Template_x0020_details" ma:index="12" nillable="true" ma:displayName="Template details" ma:internalName="Template_x0020_details">
      <xsd:simpleType>
        <xsd:restriction base="dms:Text"/>
      </xsd:simpleType>
    </xsd:element>
    <xsd:element name="Assetid_x0020_" ma:index="13" nillable="true" ma:displayName="Assetid " ma:internalName="Assetid_x0020_">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049C11C-71DC-49B6-ACD8-27E3AE088D14}">
  <ds:schemaRefs>
    <ds:schemaRef ds:uri="http://schemas.microsoft.com/office/2006/documentManagement/types"/>
    <ds:schemaRef ds:uri="a4f35948-e619-41b3-aa29-22878b09cfd2"/>
    <ds:schemaRef ds:uri="http://purl.org/dc/elements/1.1/"/>
    <ds:schemaRef ds:uri="http://www.w3.org/XML/1998/namespace"/>
    <ds:schemaRef ds:uri="40262f94-9f35-4ac3-9a90-690165a166b7"/>
    <ds:schemaRef ds:uri="http://purl.org/dc/dcmitype/"/>
    <ds:schemaRef ds:uri="http://schemas.microsoft.com/office/2006/metadata/properties"/>
    <ds:schemaRef ds:uri="http://purl.org/dc/terms/"/>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0875BD71-4A33-4FB7-88CA-777C4D9E6EE5}">
  <ds:schemaRefs>
    <ds:schemaRef ds:uri="http://schemas.microsoft.com/sharepoint/v3/contenttype/forms"/>
  </ds:schemaRefs>
</ds:datastoreItem>
</file>

<file path=customXml/itemProps3.xml><?xml version="1.0" encoding="utf-8"?>
<ds:datastoreItem xmlns:ds="http://schemas.openxmlformats.org/officeDocument/2006/customXml" ds:itemID="{51F78577-2839-4BFF-9EC7-673BD8FEBD8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f35948-e619-41b3-aa29-22878b09cfd2"/>
    <ds:schemaRef ds:uri="40262f94-9f35-4ac3-9a90-690165a166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Blue atom design slides</Template>
  <TotalTime>436</TotalTime>
  <Words>1975</Words>
  <Application>Microsoft Office PowerPoint</Application>
  <PresentationFormat>Custom</PresentationFormat>
  <Paragraphs>232</Paragraphs>
  <Slides>84</Slides>
  <Notes>5</Notes>
  <HiddenSlides>0</HiddenSlides>
  <MMClips>3</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84</vt:i4>
      </vt:variant>
    </vt:vector>
  </HeadingPairs>
  <TitlesOfParts>
    <vt:vector size="91" baseType="lpstr">
      <vt:lpstr>Arial</vt:lpstr>
      <vt:lpstr>Calibri</vt:lpstr>
      <vt:lpstr>Century Gothic</vt:lpstr>
      <vt:lpstr>Symbol</vt:lpstr>
      <vt:lpstr>Times New Roman</vt:lpstr>
      <vt:lpstr>Verdana</vt:lpstr>
      <vt:lpstr>Blue atom design template</vt:lpstr>
      <vt:lpstr>Speciation</vt:lpstr>
      <vt:lpstr>Speciation</vt:lpstr>
      <vt:lpstr>PowerPoint Presentation</vt:lpstr>
      <vt:lpstr>PowerPoint Presentation</vt:lpstr>
      <vt:lpstr>PowerPoint Presentation</vt:lpstr>
      <vt:lpstr>PowerPoint Presentation</vt:lpstr>
      <vt:lpstr>Gene Flow</vt:lpstr>
      <vt:lpstr>What is Speciation?</vt:lpstr>
      <vt:lpstr>Hybrids</vt:lpstr>
      <vt:lpstr>PowerPoint Presentation</vt:lpstr>
      <vt:lpstr>PowerPoint Presentation</vt:lpstr>
      <vt:lpstr>PowerPoint Presentation</vt:lpstr>
      <vt:lpstr>Isolating Mechanisms</vt:lpstr>
      <vt:lpstr>PowerPoint Presentation</vt:lpstr>
      <vt:lpstr>PowerPoint Presentation</vt:lpstr>
      <vt:lpstr>PowerPoint Presentation</vt:lpstr>
      <vt:lpstr>Reproductive Isolation</vt:lpstr>
      <vt:lpstr>PowerPoint Presentation</vt:lpstr>
      <vt:lpstr>PowerPoint Presentation</vt:lpstr>
      <vt:lpstr>Temporal/Seasonal Isolation</vt:lpstr>
      <vt:lpstr>PowerPoint Presentation</vt:lpstr>
      <vt:lpstr>Behavioural Isolation</vt:lpstr>
      <vt:lpstr>Mechanical Isolation</vt:lpstr>
      <vt:lpstr>Mechanical Isolation</vt:lpstr>
      <vt:lpstr>Mechanical Isolation</vt:lpstr>
      <vt:lpstr>Reproductive Isolation</vt:lpstr>
      <vt:lpstr>PowerPoint Presentation</vt:lpstr>
      <vt:lpstr>PowerPoint Presentation</vt:lpstr>
      <vt:lpstr>Gametic Isolation – Hybrid Species</vt:lpstr>
      <vt:lpstr>Sex and the Single Guppy</vt:lpstr>
      <vt:lpstr>Endemism</vt:lpstr>
      <vt:lpstr>Match the Key Terms</vt:lpstr>
      <vt:lpstr>PowerPoint Presentation</vt:lpstr>
      <vt:lpstr>Adaptive Radiation</vt:lpstr>
      <vt:lpstr>PowerPoint Presentation</vt:lpstr>
      <vt:lpstr>Allopatric</vt:lpstr>
      <vt:lpstr>Sympatric</vt:lpstr>
      <vt:lpstr>PowerPoint Presentation</vt:lpstr>
      <vt:lpstr>Allopatric Speciation</vt:lpstr>
      <vt:lpstr>Allopatric and Sympatric Speciation </vt:lpstr>
      <vt:lpstr>PowerPoint Presentation</vt:lpstr>
      <vt:lpstr>Sympatric Speciation in Apple maggot flies</vt:lpstr>
      <vt:lpstr>Sympatric Speciation in Apple Maggot Flies</vt:lpstr>
      <vt:lpstr>PowerPoint Presentation</vt:lpstr>
      <vt:lpstr>PowerPoint Presentation</vt:lpstr>
      <vt:lpstr>PowerPoint Presentation</vt:lpstr>
      <vt:lpstr>PowerPoint Presentation</vt:lpstr>
      <vt:lpstr>PowerPoint Presentation</vt:lpstr>
      <vt:lpstr>Allopatric and Sympatric Speciation</vt:lpstr>
      <vt:lpstr>PowerPoint Presentation</vt:lpstr>
      <vt:lpstr>PowerPoint Presentation</vt:lpstr>
      <vt:lpstr>Allopatric and Sympatric Speciation</vt:lpstr>
      <vt:lpstr>Evidence for Speciation</vt:lpstr>
      <vt:lpstr>PowerPoint Presentation</vt:lpstr>
      <vt:lpstr>PowerPoint Presentation</vt:lpstr>
      <vt:lpstr>Cichlids</vt:lpstr>
      <vt:lpstr>PowerPoint Presentation</vt:lpstr>
      <vt:lpstr>Cichlids</vt:lpstr>
      <vt:lpstr>PowerPoint Presentation</vt:lpstr>
      <vt:lpstr>PowerPoint Presentation</vt:lpstr>
      <vt:lpstr>PowerPoint Presentation</vt:lpstr>
      <vt:lpstr>PowerPoint Presentation</vt:lpstr>
      <vt:lpstr>PowerPoint Presentation</vt:lpstr>
      <vt:lpstr>PowerPoint Presentation</vt:lpstr>
      <vt:lpstr>Speciation – Further Reading</vt:lpstr>
      <vt:lpstr>PowerPoint Presentation</vt:lpstr>
      <vt:lpstr>PowerPoint Presentation</vt:lpstr>
      <vt:lpstr>Natural Selection and Speciation Summary</vt:lpstr>
      <vt:lpstr>Natural Selection and Speciation Summary</vt:lpstr>
      <vt:lpstr>Extension:</vt:lpstr>
      <vt:lpstr>Consolidation</vt:lpstr>
      <vt:lpstr>PowerPoint Presentation</vt:lpstr>
      <vt:lpstr>PowerPoint Presentation</vt:lpstr>
      <vt:lpstr>PowerPoint Presentation</vt:lpstr>
      <vt:lpstr>Homework</vt:lpstr>
      <vt:lpstr>Speciation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Carbohydrates</dc:title>
  <dc:creator>Claire Cooke</dc:creator>
  <cp:lastModifiedBy>Claire Cooke</cp:lastModifiedBy>
  <cp:revision>120</cp:revision>
  <dcterms:created xsi:type="dcterms:W3CDTF">2018-11-07T10:04:17Z</dcterms:created>
  <dcterms:modified xsi:type="dcterms:W3CDTF">2019-03-28T06:56:30Z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r8>74069000</vt:r8>
  </property>
  <property fmtid="{D5CDD505-2E9C-101B-9397-08002B2CF9AE}" pid="3" name="HiddenCategoryTags">
    <vt:lpwstr/>
  </property>
  <property fmtid="{D5CDD505-2E9C-101B-9397-08002B2CF9AE}" pid="4" name="InternalTags">
    <vt:lpwstr/>
  </property>
  <property fmtid="{D5CDD505-2E9C-101B-9397-08002B2CF9AE}" pid="5" name="CategoryTags">
    <vt:lpwstr/>
  </property>
  <property fmtid="{D5CDD505-2E9C-101B-9397-08002B2CF9AE}" pid="6" name="Applications">
    <vt:lpwstr/>
  </property>
  <property fmtid="{D5CDD505-2E9C-101B-9397-08002B2CF9AE}" pid="7" name="CampaignTags">
    <vt:lpwstr/>
  </property>
  <property fmtid="{D5CDD505-2E9C-101B-9397-08002B2CF9AE}" pid="8" name="ScenarioTags">
    <vt:lpwstr/>
  </property>
  <property fmtid="{D5CDD505-2E9C-101B-9397-08002B2CF9AE}" pid="9" name="ContentTypeId">
    <vt:lpwstr>0x010100AA3F7D94069FF64A86F7DFF56D60E3BE</vt:lpwstr>
  </property>
  <property fmtid="{D5CDD505-2E9C-101B-9397-08002B2CF9AE}" pid="10" name="FeatureTags">
    <vt:lpwstr/>
  </property>
  <property fmtid="{D5CDD505-2E9C-101B-9397-08002B2CF9AE}" pid="11" name="LocalizationTags">
    <vt:lpwstr/>
  </property>
  <property fmtid="{D5CDD505-2E9C-101B-9397-08002B2CF9AE}" pid="12" name="MSIP_Label_eae28bff-71c8-45f0-930c-ed5f9784e5a4_Enabled">
    <vt:lpwstr>True</vt:lpwstr>
  </property>
  <property fmtid="{D5CDD505-2E9C-101B-9397-08002B2CF9AE}" pid="13" name="MSIP_Label_eae28bff-71c8-45f0-930c-ed5f9784e5a4_SiteId">
    <vt:lpwstr>837bf110-9569-417c-9b23-9b85f60a6428</vt:lpwstr>
  </property>
  <property fmtid="{D5CDD505-2E9C-101B-9397-08002B2CF9AE}" pid="14" name="MSIP_Label_eae28bff-71c8-45f0-930c-ed5f9784e5a4_Owner">
    <vt:lpwstr>CCooke@brentford.hounslow.sch.uk</vt:lpwstr>
  </property>
  <property fmtid="{D5CDD505-2E9C-101B-9397-08002B2CF9AE}" pid="15" name="MSIP_Label_eae28bff-71c8-45f0-930c-ed5f9784e5a4_SetDate">
    <vt:lpwstr>2018-11-07T10:12:42.1242577Z</vt:lpwstr>
  </property>
  <property fmtid="{D5CDD505-2E9C-101B-9397-08002B2CF9AE}" pid="16" name="MSIP_Label_eae28bff-71c8-45f0-930c-ed5f9784e5a4_Name">
    <vt:lpwstr>General</vt:lpwstr>
  </property>
  <property fmtid="{D5CDD505-2E9C-101B-9397-08002B2CF9AE}" pid="17" name="MSIP_Label_eae28bff-71c8-45f0-930c-ed5f9784e5a4_Application">
    <vt:lpwstr>Microsoft Azure Information Protection</vt:lpwstr>
  </property>
  <property fmtid="{D5CDD505-2E9C-101B-9397-08002B2CF9AE}" pid="18" name="MSIP_Label_eae28bff-71c8-45f0-930c-ed5f9784e5a4_Extended_MSFT_Method">
    <vt:lpwstr>Automatic</vt:lpwstr>
  </property>
  <property fmtid="{D5CDD505-2E9C-101B-9397-08002B2CF9AE}" pid="19" name="Sensitivity">
    <vt:lpwstr>General</vt:lpwstr>
  </property>
</Properties>
</file>