
<file path=[Content_Types].xml><?xml version="1.0" encoding="utf-8"?>
<Types xmlns="http://schemas.openxmlformats.org/package/2006/content-types">
  <Default Extension="png" ContentType="image/png"/>
  <Default Extension="mp3" ContentType="audio/m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6858000" cy="9144000"/>
  <p:embeddedFontLst>
    <p:embeddedFont>
      <p:font typeface="Impact" panose="020B0806030902050204" pitchFamily="34" charset="0"/>
      <p:regular r:id="rId21"/>
    </p:embeddedFont>
    <p:embeddedFont>
      <p:font typeface="Open Sans" panose="020B0604020202020204" charset="0"/>
      <p:regular r:id="rId22"/>
      <p:bold r:id="rId23"/>
      <p:italic r:id="rId24"/>
      <p:boldItalic r:id="rId25"/>
    </p:embeddedFont>
    <p:embeddedFont>
      <p:font typeface="PT Sans Narrow" panose="020B0604020202020204" charset="0"/>
      <p:regular r:id="rId26"/>
      <p:bold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6D426B4-80E0-44E5-9C73-66FE2DFA4A4B}">
  <a:tblStyle styleId="{26D426B4-80E0-44E5-9C73-66FE2DFA4A4B}"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93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84f4ffc707_0_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84f4ffc707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84f4ffc707_0_6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84f4ffc707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84f4ffc707_0_7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84f4ffc707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84f4ffc707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84f4ffc707_0_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84f4ffc707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84f4ffc707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84f4ffc707_0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84f4ffc707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84f4ffc707_0_34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84f4ffc707_0_3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84f4ffc707_0_35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84f4ffc707_0_3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84f4ffc707_0_3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84f4ffc707_0_3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84f4ffc707_0_1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84f4ffc707_0_1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84f4ffc707_0_1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84f4ffc707_0_1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84f4ffc707_0_1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84f4ffc707_0_1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84f4ffc707_0_15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84f4ffc707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84f4ffc707_0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84f4ffc707_0_1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84f4ffc707_0_18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84f4ffc707_0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84f4ffc707_0_4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7" name="Google Shape;237;g84f4ffc707_0_4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84f4ffc707_0_28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9" name="Google Shape;259;g84f4ffc707_0_2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77d3db9627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77d3db9627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cxnSp>
        <p:nvCxnSpPr>
          <p:cNvPr id="10" name="Google Shape;10;p2"/>
          <p:cNvCxnSpPr/>
          <p:nvPr/>
        </p:nvCxnSpPr>
        <p:spPr>
          <a:xfrm>
            <a:off x="7007735" y="3176888"/>
            <a:ext cx="562200" cy="0"/>
          </a:xfrm>
          <a:prstGeom prst="straightConnector1">
            <a:avLst/>
          </a:prstGeom>
          <a:noFill/>
          <a:ln w="76200" cap="flat" cmpd="sng">
            <a:solidFill>
              <a:schemeClr val="lt2"/>
            </a:solidFill>
            <a:prstDash val="solid"/>
            <a:round/>
            <a:headEnd type="none" w="sm" len="sm"/>
            <a:tailEnd type="none" w="sm" len="sm"/>
          </a:ln>
        </p:spPr>
      </p:cxnSp>
      <p:cxnSp>
        <p:nvCxnSpPr>
          <p:cNvPr id="11" name="Google Shape;11;p2"/>
          <p:cNvCxnSpPr/>
          <p:nvPr/>
        </p:nvCxnSpPr>
        <p:spPr>
          <a:xfrm>
            <a:off x="1575035" y="3158252"/>
            <a:ext cx="562200" cy="0"/>
          </a:xfrm>
          <a:prstGeom prst="straightConnector1">
            <a:avLst/>
          </a:prstGeom>
          <a:noFill/>
          <a:ln w="76200" cap="flat" cmpd="sng">
            <a:solidFill>
              <a:schemeClr val="lt2"/>
            </a:solidFill>
            <a:prstDash val="solid"/>
            <a:round/>
            <a:headEnd type="none" w="sm" len="sm"/>
            <a:tailEnd type="none" w="sm" len="sm"/>
          </a:ln>
        </p:spPr>
      </p:cxnSp>
      <p:grpSp>
        <p:nvGrpSpPr>
          <p:cNvPr id="12" name="Google Shape;12;p2"/>
          <p:cNvGrpSpPr/>
          <p:nvPr/>
        </p:nvGrpSpPr>
        <p:grpSpPr>
          <a:xfrm>
            <a:off x="1004144" y="1022025"/>
            <a:ext cx="7136668" cy="1524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4" name="Google Shape;14;p2"/>
            <p:cNvCxnSpPr/>
            <p:nvPr/>
          </p:nvCxnSpPr>
          <p:spPr>
            <a:xfrm rot="10800000">
              <a:off x="1346429" y="1163700"/>
              <a:ext cx="6452100" cy="0"/>
            </a:xfrm>
            <a:prstGeom prst="straightConnector1">
              <a:avLst/>
            </a:prstGeom>
            <a:noFill/>
            <a:ln w="9525" cap="flat" cmpd="sng">
              <a:solidFill>
                <a:schemeClr val="accent3"/>
              </a:solidFill>
              <a:prstDash val="solid"/>
              <a:round/>
              <a:headEnd type="none" w="sm" len="sm"/>
              <a:tailEnd type="none" w="sm" len="sm"/>
            </a:ln>
          </p:spPr>
        </p:cxnSp>
      </p:grpSp>
      <p:grpSp>
        <p:nvGrpSpPr>
          <p:cNvPr id="15" name="Google Shape;15;p2"/>
          <p:cNvGrpSpPr/>
          <p:nvPr/>
        </p:nvGrpSpPr>
        <p:grpSpPr>
          <a:xfrm>
            <a:off x="1004151" y="3969100"/>
            <a:ext cx="7136668" cy="152400"/>
            <a:chOff x="1346435" y="3969088"/>
            <a:chExt cx="6452100" cy="152400"/>
          </a:xfrm>
        </p:grpSpPr>
        <p:cxnSp>
          <p:nvCxnSpPr>
            <p:cNvPr id="16" name="Google Shape;16;p2"/>
            <p:cNvCxnSpPr/>
            <p:nvPr/>
          </p:nvCxnSpPr>
          <p:spPr>
            <a:xfrm>
              <a:off x="1346435" y="4121488"/>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7" name="Google Shape;17;p2"/>
            <p:cNvCxnSpPr/>
            <p:nvPr/>
          </p:nvCxnSpPr>
          <p:spPr>
            <a:xfrm>
              <a:off x="1346435" y="3969088"/>
              <a:ext cx="6452100" cy="0"/>
            </a:xfrm>
            <a:prstGeom prst="straightConnector1">
              <a:avLst/>
            </a:prstGeom>
            <a:noFill/>
            <a:ln w="9525" cap="flat" cmpd="sng">
              <a:solidFill>
                <a:schemeClr val="accent3"/>
              </a:solidFill>
              <a:prstDash val="solid"/>
              <a:round/>
              <a:headEnd type="none" w="sm" len="sm"/>
              <a:tailEnd type="none" w="sm" len="sm"/>
            </a:ln>
          </p:spPr>
        </p:cxnSp>
      </p:grpSp>
      <p:sp>
        <p:nvSpPr>
          <p:cNvPr id="18" name="Google Shape;18;p2"/>
          <p:cNvSpPr txBox="1">
            <a:spLocks noGrp="1"/>
          </p:cNvSpPr>
          <p:nvPr>
            <p:ph type="ctrTitle"/>
          </p:nvPr>
        </p:nvSpPr>
        <p:spPr>
          <a:xfrm>
            <a:off x="1004150" y="1751764"/>
            <a:ext cx="7136700" cy="1022400"/>
          </a:xfrm>
          <a:prstGeom prst="rect">
            <a:avLst/>
          </a:prstGeom>
        </p:spPr>
        <p:txBody>
          <a:bodyPr spcFirstLastPara="1" wrap="square" lIns="91425" tIns="91425" rIns="91425" bIns="91425" anchor="b" anchorCtr="0">
            <a:no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9" name="Google Shape;19;p2"/>
          <p:cNvSpPr txBox="1">
            <a:spLocks noGrp="1"/>
          </p:cNvSpPr>
          <p:nvPr>
            <p:ph type="subTitle" idx="1"/>
          </p:nvPr>
        </p:nvSpPr>
        <p:spPr>
          <a:xfrm>
            <a:off x="2137225" y="2850039"/>
            <a:ext cx="48705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20" name="Google Shape;2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
        <p:cNvGrpSpPr/>
        <p:nvPr/>
      </p:nvGrpSpPr>
      <p:grpSpPr>
        <a:xfrm>
          <a:off x="0" y="0"/>
          <a:ext cx="0" cy="0"/>
          <a:chOff x="0" y="0"/>
          <a:chExt cx="0" cy="0"/>
        </a:xfrm>
      </p:grpSpPr>
      <p:sp>
        <p:nvSpPr>
          <p:cNvPr id="22" name="Google Shape;22;p3"/>
          <p:cNvSpPr/>
          <p:nvPr/>
        </p:nvSpPr>
        <p:spPr>
          <a:xfrm>
            <a:off x="-50" y="2571900"/>
            <a:ext cx="9144000" cy="25716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txBox="1">
            <a:spLocks noGrp="1"/>
          </p:cNvSpPr>
          <p:nvPr>
            <p:ph type="title"/>
          </p:nvPr>
        </p:nvSpPr>
        <p:spPr>
          <a:xfrm>
            <a:off x="311700" y="814800"/>
            <a:ext cx="8571300" cy="9420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a:endParaRPr/>
          </a:p>
        </p:txBody>
      </p:sp>
      <p:sp>
        <p:nvSpPr>
          <p:cNvPr id="24" name="Google Shape;24;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5"/>
        <p:cNvGrpSpPr/>
        <p:nvPr/>
      </p:nvGrpSpPr>
      <p:grpSpPr>
        <a:xfrm>
          <a:off x="0" y="0"/>
          <a:ext cx="0" cy="0"/>
          <a:chOff x="0" y="0"/>
          <a:chExt cx="0" cy="0"/>
        </a:xfrm>
      </p:grpSpPr>
      <p:sp>
        <p:nvSpPr>
          <p:cNvPr id="26" name="Google Shape;26;p4"/>
          <p:cNvSpPr/>
          <p:nvPr/>
        </p:nvSpPr>
        <p:spPr>
          <a:xfrm>
            <a:off x="-75" y="5045700"/>
            <a:ext cx="9144000" cy="978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4"/>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9" name="Google Shape;2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2" name="Google Shape;32;p5"/>
          <p:cNvSpPr txBox="1">
            <a:spLocks noGrp="1"/>
          </p:cNvSpPr>
          <p:nvPr>
            <p:ph type="body" idx="1"/>
          </p:nvPr>
        </p:nvSpPr>
        <p:spPr>
          <a:xfrm>
            <a:off x="311700" y="1266175"/>
            <a:ext cx="3999900" cy="33027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3" name="Google Shape;33;p5"/>
          <p:cNvSpPr txBox="1">
            <a:spLocks noGrp="1"/>
          </p:cNvSpPr>
          <p:nvPr>
            <p:ph type="body" idx="2"/>
          </p:nvPr>
        </p:nvSpPr>
        <p:spPr>
          <a:xfrm>
            <a:off x="4832400" y="1266175"/>
            <a:ext cx="3999900" cy="33027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4" name="Google Shape;3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7" name="Google Shape;3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41" name="Google Shape;4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6"/>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526350"/>
            <a:ext cx="5613600" cy="4090800"/>
          </a:xfrm>
          <a:prstGeom prst="rect">
            <a:avLst/>
          </a:prstGeom>
        </p:spPr>
        <p:txBody>
          <a:bodyPr spcFirstLastPara="1" wrap="square" lIns="91425" tIns="91425" rIns="91425" bIns="91425" anchor="ctr" anchorCtr="0">
            <a:noAutofit/>
          </a:bodyPr>
          <a:lstStyle>
            <a:lvl1pPr lvl="0">
              <a:spcBef>
                <a:spcPts val="0"/>
              </a:spcBef>
              <a:spcAft>
                <a:spcPts val="0"/>
              </a:spcAft>
              <a:buClr>
                <a:schemeClr val="dk2"/>
              </a:buClr>
              <a:buSzPts val="5400"/>
              <a:buNone/>
              <a:defRPr sz="5400" b="0">
                <a:solidFill>
                  <a:schemeClr val="dk2"/>
                </a:solidFill>
              </a:defRPr>
            </a:lvl1pPr>
            <a:lvl2pPr lvl="1">
              <a:spcBef>
                <a:spcPts val="0"/>
              </a:spcBef>
              <a:spcAft>
                <a:spcPts val="0"/>
              </a:spcAft>
              <a:buClr>
                <a:schemeClr val="dk2"/>
              </a:buClr>
              <a:buSzPts val="5400"/>
              <a:buNone/>
              <a:defRPr sz="5400" b="0">
                <a:solidFill>
                  <a:schemeClr val="dk2"/>
                </a:solidFill>
              </a:defRPr>
            </a:lvl2pPr>
            <a:lvl3pPr lvl="2">
              <a:spcBef>
                <a:spcPts val="0"/>
              </a:spcBef>
              <a:spcAft>
                <a:spcPts val="0"/>
              </a:spcAft>
              <a:buClr>
                <a:schemeClr val="dk2"/>
              </a:buClr>
              <a:buSzPts val="5400"/>
              <a:buNone/>
              <a:defRPr sz="5400" b="0">
                <a:solidFill>
                  <a:schemeClr val="dk2"/>
                </a:solidFill>
              </a:defRPr>
            </a:lvl3pPr>
            <a:lvl4pPr lvl="3">
              <a:spcBef>
                <a:spcPts val="0"/>
              </a:spcBef>
              <a:spcAft>
                <a:spcPts val="0"/>
              </a:spcAft>
              <a:buClr>
                <a:schemeClr val="dk2"/>
              </a:buClr>
              <a:buSzPts val="5400"/>
              <a:buNone/>
              <a:defRPr sz="5400" b="0">
                <a:solidFill>
                  <a:schemeClr val="dk2"/>
                </a:solidFill>
              </a:defRPr>
            </a:lvl4pPr>
            <a:lvl5pPr lvl="4">
              <a:spcBef>
                <a:spcPts val="0"/>
              </a:spcBef>
              <a:spcAft>
                <a:spcPts val="0"/>
              </a:spcAft>
              <a:buClr>
                <a:schemeClr val="dk2"/>
              </a:buClr>
              <a:buSzPts val="5400"/>
              <a:buNone/>
              <a:defRPr sz="5400" b="0">
                <a:solidFill>
                  <a:schemeClr val="dk2"/>
                </a:solidFill>
              </a:defRPr>
            </a:lvl5pPr>
            <a:lvl6pPr lvl="5">
              <a:spcBef>
                <a:spcPts val="0"/>
              </a:spcBef>
              <a:spcAft>
                <a:spcPts val="0"/>
              </a:spcAft>
              <a:buClr>
                <a:schemeClr val="dk2"/>
              </a:buClr>
              <a:buSzPts val="5400"/>
              <a:buNone/>
              <a:defRPr sz="5400" b="0">
                <a:solidFill>
                  <a:schemeClr val="dk2"/>
                </a:solidFill>
              </a:defRPr>
            </a:lvl6pPr>
            <a:lvl7pPr lvl="6">
              <a:spcBef>
                <a:spcPts val="0"/>
              </a:spcBef>
              <a:spcAft>
                <a:spcPts val="0"/>
              </a:spcAft>
              <a:buClr>
                <a:schemeClr val="dk2"/>
              </a:buClr>
              <a:buSzPts val="5400"/>
              <a:buNone/>
              <a:defRPr sz="5400" b="0">
                <a:solidFill>
                  <a:schemeClr val="dk2"/>
                </a:solidFill>
              </a:defRPr>
            </a:lvl7pPr>
            <a:lvl8pPr lvl="7">
              <a:spcBef>
                <a:spcPts val="0"/>
              </a:spcBef>
              <a:spcAft>
                <a:spcPts val="0"/>
              </a:spcAft>
              <a:buClr>
                <a:schemeClr val="dk2"/>
              </a:buClr>
              <a:buSzPts val="5400"/>
              <a:buNone/>
              <a:defRPr sz="5400" b="0">
                <a:solidFill>
                  <a:schemeClr val="dk2"/>
                </a:solidFill>
              </a:defRPr>
            </a:lvl8pPr>
            <a:lvl9pPr lvl="8">
              <a:spcBef>
                <a:spcPts val="0"/>
              </a:spcBef>
              <a:spcAft>
                <a:spcPts val="0"/>
              </a:spcAft>
              <a:buClr>
                <a:schemeClr val="dk2"/>
              </a:buClr>
              <a:buSzPts val="5400"/>
              <a:buNone/>
              <a:defRPr sz="5400" b="0">
                <a:solidFill>
                  <a:schemeClr val="dk2"/>
                </a:solidFill>
              </a:defRPr>
            </a:lvl9pPr>
          </a:lstStyle>
          <a:p>
            <a:endParaRPr/>
          </a:p>
        </p:txBody>
      </p:sp>
      <p:sp>
        <p:nvSpPr>
          <p:cNvPr id="44" name="Google Shape;4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5"/>
        <p:cNvGrpSpPr/>
        <p:nvPr/>
      </p:nvGrpSpPr>
      <p:grpSpPr>
        <a:xfrm>
          <a:off x="0" y="0"/>
          <a:ext cx="0" cy="0"/>
          <a:chOff x="0" y="0"/>
          <a:chExt cx="0" cy="0"/>
        </a:xfrm>
      </p:grpSpPr>
      <p:sp>
        <p:nvSpPr>
          <p:cNvPr id="46" name="Google Shape;46;p9"/>
          <p:cNvSpPr/>
          <p:nvPr/>
        </p:nvSpPr>
        <p:spPr>
          <a:xfrm>
            <a:off x="4572000" y="0"/>
            <a:ext cx="4572000" cy="51435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7" name="Google Shape;47;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8" name="Google Shape;48;p9"/>
          <p:cNvSpPr txBox="1">
            <a:spLocks noGrp="1"/>
          </p:cNvSpPr>
          <p:nvPr>
            <p:ph type="title"/>
          </p:nvPr>
        </p:nvSpPr>
        <p:spPr>
          <a:xfrm>
            <a:off x="265500" y="1039675"/>
            <a:ext cx="4045200" cy="16758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9" name="Google Shape;49;p9"/>
          <p:cNvSpPr txBox="1">
            <a:spLocks noGrp="1"/>
          </p:cNvSpPr>
          <p:nvPr>
            <p:ph type="subTitle" idx="1"/>
          </p:nvPr>
        </p:nvSpPr>
        <p:spPr>
          <a:xfrm>
            <a:off x="265500" y="27268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51" name="Google Shape;51;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10"/>
          <p:cNvSpPr txBox="1">
            <a:spLocks noGrp="1"/>
          </p:cNvSpPr>
          <p:nvPr>
            <p:ph type="body" idx="1"/>
          </p:nvPr>
        </p:nvSpPr>
        <p:spPr>
          <a:xfrm>
            <a:off x="311700" y="4230725"/>
            <a:ext cx="5998800" cy="598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2400"/>
              <a:buFont typeface="PT Sans Narrow"/>
              <a:buNone/>
              <a:defRPr sz="2400">
                <a:latin typeface="PT Sans Narrow"/>
                <a:ea typeface="PT Sans Narrow"/>
                <a:cs typeface="PT Sans Narrow"/>
                <a:sym typeface="PT Sans Narrow"/>
              </a:defRPr>
            </a:lvl1pPr>
          </a:lstStyle>
          <a:p>
            <a:endParaRPr/>
          </a:p>
        </p:txBody>
      </p:sp>
      <p:sp>
        <p:nvSpPr>
          <p:cNvPr id="54" name="Google Shape;5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5"/>
        <p:cNvGrpSpPr/>
        <p:nvPr/>
      </p:nvGrpSpPr>
      <p:grpSpPr>
        <a:xfrm>
          <a:off x="0" y="0"/>
          <a:ext cx="0" cy="0"/>
          <a:chOff x="0" y="0"/>
          <a:chExt cx="0" cy="0"/>
        </a:xfrm>
      </p:grpSpPr>
      <p:sp>
        <p:nvSpPr>
          <p:cNvPr id="56" name="Google Shape;56;p11"/>
          <p:cNvSpPr/>
          <p:nvPr/>
        </p:nvSpPr>
        <p:spPr>
          <a:xfrm>
            <a:off x="-75"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11"/>
          <p:cNvSpPr txBox="1">
            <a:spLocks noGrp="1"/>
          </p:cNvSpPr>
          <p:nvPr>
            <p:ph type="title" hasCustomPrompt="1"/>
          </p:nvPr>
        </p:nvSpPr>
        <p:spPr>
          <a:xfrm>
            <a:off x="311700" y="1304850"/>
            <a:ext cx="8520600" cy="15384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accent3"/>
              </a:buClr>
              <a:buSzPts val="13000"/>
              <a:buNone/>
              <a:defRPr sz="13000">
                <a:solidFill>
                  <a:schemeClr val="accent3"/>
                </a:solidFill>
              </a:defRPr>
            </a:lvl1pPr>
            <a:lvl2pPr lvl="1" algn="ctr">
              <a:spcBef>
                <a:spcPts val="0"/>
              </a:spcBef>
              <a:spcAft>
                <a:spcPts val="0"/>
              </a:spcAft>
              <a:buClr>
                <a:schemeClr val="accent3"/>
              </a:buClr>
              <a:buSzPts val="13000"/>
              <a:buNone/>
              <a:defRPr sz="13000">
                <a:solidFill>
                  <a:schemeClr val="accent3"/>
                </a:solidFill>
              </a:defRPr>
            </a:lvl2pPr>
            <a:lvl3pPr lvl="2" algn="ctr">
              <a:spcBef>
                <a:spcPts val="0"/>
              </a:spcBef>
              <a:spcAft>
                <a:spcPts val="0"/>
              </a:spcAft>
              <a:buClr>
                <a:schemeClr val="accent3"/>
              </a:buClr>
              <a:buSzPts val="13000"/>
              <a:buNone/>
              <a:defRPr sz="13000">
                <a:solidFill>
                  <a:schemeClr val="accent3"/>
                </a:solidFill>
              </a:defRPr>
            </a:lvl3pPr>
            <a:lvl4pPr lvl="3" algn="ctr">
              <a:spcBef>
                <a:spcPts val="0"/>
              </a:spcBef>
              <a:spcAft>
                <a:spcPts val="0"/>
              </a:spcAft>
              <a:buClr>
                <a:schemeClr val="accent3"/>
              </a:buClr>
              <a:buSzPts val="13000"/>
              <a:buNone/>
              <a:defRPr sz="13000">
                <a:solidFill>
                  <a:schemeClr val="accent3"/>
                </a:solidFill>
              </a:defRPr>
            </a:lvl4pPr>
            <a:lvl5pPr lvl="4" algn="ctr">
              <a:spcBef>
                <a:spcPts val="0"/>
              </a:spcBef>
              <a:spcAft>
                <a:spcPts val="0"/>
              </a:spcAft>
              <a:buClr>
                <a:schemeClr val="accent3"/>
              </a:buClr>
              <a:buSzPts val="13000"/>
              <a:buNone/>
              <a:defRPr sz="13000">
                <a:solidFill>
                  <a:schemeClr val="accent3"/>
                </a:solidFill>
              </a:defRPr>
            </a:lvl5pPr>
            <a:lvl6pPr lvl="5" algn="ctr">
              <a:spcBef>
                <a:spcPts val="0"/>
              </a:spcBef>
              <a:spcAft>
                <a:spcPts val="0"/>
              </a:spcAft>
              <a:buClr>
                <a:schemeClr val="accent3"/>
              </a:buClr>
              <a:buSzPts val="13000"/>
              <a:buNone/>
              <a:defRPr sz="13000">
                <a:solidFill>
                  <a:schemeClr val="accent3"/>
                </a:solidFill>
              </a:defRPr>
            </a:lvl6pPr>
            <a:lvl7pPr lvl="6" algn="ctr">
              <a:spcBef>
                <a:spcPts val="0"/>
              </a:spcBef>
              <a:spcAft>
                <a:spcPts val="0"/>
              </a:spcAft>
              <a:buClr>
                <a:schemeClr val="accent3"/>
              </a:buClr>
              <a:buSzPts val="13000"/>
              <a:buNone/>
              <a:defRPr sz="13000">
                <a:solidFill>
                  <a:schemeClr val="accent3"/>
                </a:solidFill>
              </a:defRPr>
            </a:lvl7pPr>
            <a:lvl8pPr lvl="7" algn="ctr">
              <a:spcBef>
                <a:spcPts val="0"/>
              </a:spcBef>
              <a:spcAft>
                <a:spcPts val="0"/>
              </a:spcAft>
              <a:buClr>
                <a:schemeClr val="accent3"/>
              </a:buClr>
              <a:buSzPts val="13000"/>
              <a:buNone/>
              <a:defRPr sz="13000">
                <a:solidFill>
                  <a:schemeClr val="accent3"/>
                </a:solidFill>
              </a:defRPr>
            </a:lvl8pPr>
            <a:lvl9pPr lvl="8" algn="ctr">
              <a:spcBef>
                <a:spcPts val="0"/>
              </a:spcBef>
              <a:spcAft>
                <a:spcPts val="0"/>
              </a:spcAft>
              <a:buClr>
                <a:schemeClr val="accent3"/>
              </a:buClr>
              <a:buSzPts val="13000"/>
              <a:buNone/>
              <a:defRPr sz="13000">
                <a:solidFill>
                  <a:schemeClr val="accent3"/>
                </a:solidFill>
              </a:defRPr>
            </a:lvl9pPr>
          </a:lstStyle>
          <a:p>
            <a:r>
              <a:t>xx%</a:t>
            </a:r>
          </a:p>
        </p:txBody>
      </p:sp>
      <p:sp>
        <p:nvSpPr>
          <p:cNvPr id="58" name="Google Shape;58;p11"/>
          <p:cNvSpPr txBox="1">
            <a:spLocks noGrp="1"/>
          </p:cNvSpPr>
          <p:nvPr>
            <p:ph type="body" idx="1"/>
          </p:nvPr>
        </p:nvSpPr>
        <p:spPr>
          <a:xfrm>
            <a:off x="311700" y="2995650"/>
            <a:ext cx="8520600" cy="10716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9" name="Google Shape;59;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tropic">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707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9pPr>
          </a:lstStyle>
          <a:p>
            <a:endParaRPr/>
          </a:p>
        </p:txBody>
      </p:sp>
      <p:sp>
        <p:nvSpPr>
          <p:cNvPr id="7" name="Google Shape;7;p1"/>
          <p:cNvSpPr txBox="1">
            <a:spLocks noGrp="1"/>
          </p:cNvSpPr>
          <p:nvPr>
            <p:ph type="body" idx="1"/>
          </p:nvPr>
        </p:nvSpPr>
        <p:spPr>
          <a:xfrm>
            <a:off x="311700" y="1266325"/>
            <a:ext cx="8520600" cy="33027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marL="914400" lvl="1"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15000"/>
              </a:lnSpc>
              <a:spcBef>
                <a:spcPts val="1600"/>
              </a:spcBef>
              <a:spcAft>
                <a:spcPts val="160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latin typeface="Open Sans"/>
                <a:ea typeface="Open Sans"/>
                <a:cs typeface="Open Sans"/>
                <a:sym typeface="Open Sans"/>
              </a:defRPr>
            </a:lvl1pPr>
            <a:lvl2pPr lvl="1" algn="r">
              <a:buNone/>
              <a:defRPr sz="1000">
                <a:solidFill>
                  <a:schemeClr val="dk2"/>
                </a:solidFill>
                <a:latin typeface="Open Sans"/>
                <a:ea typeface="Open Sans"/>
                <a:cs typeface="Open Sans"/>
                <a:sym typeface="Open Sans"/>
              </a:defRPr>
            </a:lvl2pPr>
            <a:lvl3pPr lvl="2" algn="r">
              <a:buNone/>
              <a:defRPr sz="1000">
                <a:solidFill>
                  <a:schemeClr val="dk2"/>
                </a:solidFill>
                <a:latin typeface="Open Sans"/>
                <a:ea typeface="Open Sans"/>
                <a:cs typeface="Open Sans"/>
                <a:sym typeface="Open Sans"/>
              </a:defRPr>
            </a:lvl3pPr>
            <a:lvl4pPr lvl="3" algn="r">
              <a:buNone/>
              <a:defRPr sz="1000">
                <a:solidFill>
                  <a:schemeClr val="dk2"/>
                </a:solidFill>
                <a:latin typeface="Open Sans"/>
                <a:ea typeface="Open Sans"/>
                <a:cs typeface="Open Sans"/>
                <a:sym typeface="Open Sans"/>
              </a:defRPr>
            </a:lvl4pPr>
            <a:lvl5pPr lvl="4" algn="r">
              <a:buNone/>
              <a:defRPr sz="1000">
                <a:solidFill>
                  <a:schemeClr val="dk2"/>
                </a:solidFill>
                <a:latin typeface="Open Sans"/>
                <a:ea typeface="Open Sans"/>
                <a:cs typeface="Open Sans"/>
                <a:sym typeface="Open Sans"/>
              </a:defRPr>
            </a:lvl5pPr>
            <a:lvl6pPr lvl="5" algn="r">
              <a:buNone/>
              <a:defRPr sz="1000">
                <a:solidFill>
                  <a:schemeClr val="dk2"/>
                </a:solidFill>
                <a:latin typeface="Open Sans"/>
                <a:ea typeface="Open Sans"/>
                <a:cs typeface="Open Sans"/>
                <a:sym typeface="Open Sans"/>
              </a:defRPr>
            </a:lvl6pPr>
            <a:lvl7pPr lvl="6" algn="r">
              <a:buNone/>
              <a:defRPr sz="1000">
                <a:solidFill>
                  <a:schemeClr val="dk2"/>
                </a:solidFill>
                <a:latin typeface="Open Sans"/>
                <a:ea typeface="Open Sans"/>
                <a:cs typeface="Open Sans"/>
                <a:sym typeface="Open Sans"/>
              </a:defRPr>
            </a:lvl7pPr>
            <a:lvl8pPr lvl="7" algn="r">
              <a:buNone/>
              <a:defRPr sz="1000">
                <a:solidFill>
                  <a:schemeClr val="dk2"/>
                </a:solidFill>
                <a:latin typeface="Open Sans"/>
                <a:ea typeface="Open Sans"/>
                <a:cs typeface="Open Sans"/>
                <a:sym typeface="Open Sans"/>
              </a:defRPr>
            </a:lvl8pPr>
            <a:lvl9pPr lvl="8" algn="r">
              <a:buNone/>
              <a:defRPr sz="1000">
                <a:solidFill>
                  <a:schemeClr val="dk2"/>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5.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3"/>
          <p:cNvSpPr txBox="1">
            <a:spLocks noGrp="1"/>
          </p:cNvSpPr>
          <p:nvPr>
            <p:ph type="ctrTitle"/>
          </p:nvPr>
        </p:nvSpPr>
        <p:spPr>
          <a:xfrm>
            <a:off x="1004150" y="1751764"/>
            <a:ext cx="7136700" cy="1022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a:t>Family Life - part 4</a:t>
            </a:r>
            <a:endParaRPr/>
          </a:p>
        </p:txBody>
      </p:sp>
      <p:sp>
        <p:nvSpPr>
          <p:cNvPr id="67" name="Google Shape;67;p13"/>
          <p:cNvSpPr txBox="1">
            <a:spLocks noGrp="1"/>
          </p:cNvSpPr>
          <p:nvPr>
            <p:ph type="subTitle" idx="1"/>
          </p:nvPr>
        </p:nvSpPr>
        <p:spPr>
          <a:xfrm>
            <a:off x="2137225" y="2850039"/>
            <a:ext cx="48705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a:t>Family, adjectives of personality</a:t>
            </a:r>
            <a:endParaRPr/>
          </a:p>
        </p:txBody>
      </p:sp>
      <p:sp>
        <p:nvSpPr>
          <p:cNvPr id="68" name="Google Shape;68;p13"/>
          <p:cNvSpPr txBox="1"/>
          <p:nvPr/>
        </p:nvSpPr>
        <p:spPr>
          <a:xfrm>
            <a:off x="5292225" y="4697325"/>
            <a:ext cx="3851700" cy="446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000" i="1">
                <a:latin typeface="Open Sans"/>
                <a:ea typeface="Open Sans"/>
                <a:cs typeface="Open Sans"/>
                <a:sym typeface="Open Sans"/>
              </a:rPr>
              <a:t>Adapted from English File Intermediate 3rd Edition, Christina Latham-Koenig and Clive Oxenden, Oxford University Press 2013</a:t>
            </a:r>
            <a:endParaRPr sz="1000" i="1">
              <a:latin typeface="Open Sans"/>
              <a:ea typeface="Open Sans"/>
              <a:cs typeface="Open Sans"/>
              <a:sym typeface="Open San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4"/>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800" b="0">
                <a:solidFill>
                  <a:schemeClr val="dk2"/>
                </a:solidFill>
                <a:latin typeface="Open Sans"/>
                <a:ea typeface="Open Sans"/>
                <a:cs typeface="Open Sans"/>
                <a:sym typeface="Open Sans"/>
              </a:rPr>
              <a:t>The words 1 - 5 are the names of different groups of words. Draw a line to match the group to one of the descriptions A - E. Number 1 has been done for you.</a:t>
            </a:r>
            <a:endParaRPr/>
          </a:p>
        </p:txBody>
      </p:sp>
      <p:sp>
        <p:nvSpPr>
          <p:cNvPr id="74" name="Google Shape;74;p14"/>
          <p:cNvSpPr txBox="1">
            <a:spLocks noGrp="1"/>
          </p:cNvSpPr>
          <p:nvPr>
            <p:ph type="body" idx="1"/>
          </p:nvPr>
        </p:nvSpPr>
        <p:spPr>
          <a:xfrm>
            <a:off x="311700" y="1266175"/>
            <a:ext cx="3999900" cy="3302700"/>
          </a:xfrm>
          <a:prstGeom prst="rect">
            <a:avLst/>
          </a:prstGeom>
        </p:spPr>
        <p:txBody>
          <a:bodyPr spcFirstLastPara="1" wrap="square" lIns="91425" tIns="91425" rIns="91425" bIns="91425" anchor="ctr" anchorCtr="0">
            <a:noAutofit/>
          </a:bodyPr>
          <a:lstStyle/>
          <a:p>
            <a:pPr marL="457200" lvl="0" indent="-317500" algn="l" rtl="0">
              <a:spcBef>
                <a:spcPts val="0"/>
              </a:spcBef>
              <a:spcAft>
                <a:spcPts val="0"/>
              </a:spcAft>
              <a:buSzPts val="1400"/>
              <a:buAutoNum type="arabicPeriod"/>
            </a:pPr>
            <a:r>
              <a:rPr lang="en-GB"/>
              <a:t>Noun</a:t>
            </a:r>
            <a:endParaRPr/>
          </a:p>
          <a:p>
            <a:pPr marL="457200" lvl="0" indent="-317500" algn="l" rtl="0">
              <a:spcBef>
                <a:spcPts val="1000"/>
              </a:spcBef>
              <a:spcAft>
                <a:spcPts val="0"/>
              </a:spcAft>
              <a:buSzPts val="1400"/>
              <a:buAutoNum type="arabicPeriod"/>
            </a:pPr>
            <a:r>
              <a:rPr lang="en-GB"/>
              <a:t>Verb</a:t>
            </a:r>
            <a:endParaRPr/>
          </a:p>
          <a:p>
            <a:pPr marL="457200" lvl="0" indent="-317500" algn="l" rtl="0">
              <a:spcBef>
                <a:spcPts val="1000"/>
              </a:spcBef>
              <a:spcAft>
                <a:spcPts val="0"/>
              </a:spcAft>
              <a:buSzPts val="1400"/>
              <a:buAutoNum type="arabicPeriod"/>
            </a:pPr>
            <a:r>
              <a:rPr lang="en-GB"/>
              <a:t>Adjective</a:t>
            </a:r>
            <a:endParaRPr/>
          </a:p>
          <a:p>
            <a:pPr marL="457200" lvl="0" indent="-317500" algn="l" rtl="0">
              <a:spcBef>
                <a:spcPts val="1000"/>
              </a:spcBef>
              <a:spcAft>
                <a:spcPts val="0"/>
              </a:spcAft>
              <a:buSzPts val="1400"/>
              <a:buAutoNum type="arabicPeriod"/>
            </a:pPr>
            <a:r>
              <a:rPr lang="en-GB"/>
              <a:t>Adverb</a:t>
            </a:r>
            <a:endParaRPr/>
          </a:p>
          <a:p>
            <a:pPr marL="457200" lvl="0" indent="-317500" algn="l" rtl="0">
              <a:spcBef>
                <a:spcPts val="1000"/>
              </a:spcBef>
              <a:spcAft>
                <a:spcPts val="1000"/>
              </a:spcAft>
              <a:buSzPts val="1400"/>
              <a:buAutoNum type="arabicPeriod"/>
            </a:pPr>
            <a:r>
              <a:rPr lang="en-GB"/>
              <a:t>Preposition</a:t>
            </a:r>
            <a:endParaRPr/>
          </a:p>
        </p:txBody>
      </p:sp>
      <p:sp>
        <p:nvSpPr>
          <p:cNvPr id="75" name="Google Shape;75;p14"/>
          <p:cNvSpPr txBox="1">
            <a:spLocks noGrp="1"/>
          </p:cNvSpPr>
          <p:nvPr>
            <p:ph type="body" idx="2"/>
          </p:nvPr>
        </p:nvSpPr>
        <p:spPr>
          <a:xfrm>
            <a:off x="3656225" y="1266175"/>
            <a:ext cx="5176200" cy="3302700"/>
          </a:xfrm>
          <a:prstGeom prst="rect">
            <a:avLst/>
          </a:prstGeom>
        </p:spPr>
        <p:txBody>
          <a:bodyPr spcFirstLastPara="1" wrap="square" lIns="91425" tIns="91425" rIns="91425" bIns="91425" anchor="ctr" anchorCtr="0">
            <a:noAutofit/>
          </a:bodyPr>
          <a:lstStyle/>
          <a:p>
            <a:pPr marL="457200" lvl="0" indent="-336550" algn="l" rtl="0">
              <a:spcBef>
                <a:spcPts val="0"/>
              </a:spcBef>
              <a:spcAft>
                <a:spcPts val="0"/>
              </a:spcAft>
              <a:buSzPts val="1700"/>
              <a:buAutoNum type="alphaUcPeriod"/>
            </a:pPr>
            <a:r>
              <a:rPr lang="en-GB" sz="1500"/>
              <a:t>describe the relationship between things, often in terms of place, time or movement. They include words such as </a:t>
            </a:r>
            <a:r>
              <a:rPr lang="en-GB" sz="1500" i="1"/>
              <a:t>at, in, on, across, behind, for.</a:t>
            </a:r>
            <a:endParaRPr sz="1500" i="1"/>
          </a:p>
          <a:p>
            <a:pPr marL="457200" lvl="0" indent="-323850" algn="l" rtl="0">
              <a:spcBef>
                <a:spcPts val="1000"/>
              </a:spcBef>
              <a:spcAft>
                <a:spcPts val="0"/>
              </a:spcAft>
              <a:buSzPts val="1500"/>
              <a:buAutoNum type="alphaUcPeriod"/>
            </a:pPr>
            <a:r>
              <a:rPr lang="en-GB" sz="1500"/>
              <a:t>the ‘name’ of a person, animal or thing.</a:t>
            </a:r>
            <a:endParaRPr sz="1500"/>
          </a:p>
          <a:p>
            <a:pPr marL="457200" lvl="0" indent="-323850" algn="l" rtl="0">
              <a:spcBef>
                <a:spcPts val="1000"/>
              </a:spcBef>
              <a:spcAft>
                <a:spcPts val="0"/>
              </a:spcAft>
              <a:buSzPts val="1500"/>
              <a:buAutoNum type="alphaUcPeriod"/>
            </a:pPr>
            <a:r>
              <a:rPr lang="en-GB" sz="1500"/>
              <a:t>an ‘action’</a:t>
            </a:r>
            <a:endParaRPr sz="1500"/>
          </a:p>
          <a:p>
            <a:pPr marL="457200" lvl="0" indent="-323850" algn="l" rtl="0">
              <a:spcBef>
                <a:spcPts val="1000"/>
              </a:spcBef>
              <a:spcAft>
                <a:spcPts val="0"/>
              </a:spcAft>
              <a:buSzPts val="1500"/>
              <a:buAutoNum type="alphaUcPeriod"/>
            </a:pPr>
            <a:r>
              <a:rPr lang="en-GB" sz="1500"/>
              <a:t>describe a noun</a:t>
            </a:r>
            <a:endParaRPr sz="1500"/>
          </a:p>
          <a:p>
            <a:pPr marL="457200" lvl="0" indent="-323850" algn="l" rtl="0">
              <a:spcBef>
                <a:spcPts val="1000"/>
              </a:spcBef>
              <a:spcAft>
                <a:spcPts val="1000"/>
              </a:spcAft>
              <a:buSzPts val="1500"/>
              <a:buAutoNum type="alphaUcPeriod"/>
            </a:pPr>
            <a:r>
              <a:rPr lang="en-GB" sz="1500"/>
              <a:t>used to add more information about an adjective or verb</a:t>
            </a:r>
            <a:endParaRPr sz="1500"/>
          </a:p>
        </p:txBody>
      </p:sp>
      <p:cxnSp>
        <p:nvCxnSpPr>
          <p:cNvPr id="76" name="Google Shape;76;p14"/>
          <p:cNvCxnSpPr/>
          <p:nvPr/>
        </p:nvCxnSpPr>
        <p:spPr>
          <a:xfrm>
            <a:off x="1375725" y="2069800"/>
            <a:ext cx="2454000" cy="570000"/>
          </a:xfrm>
          <a:prstGeom prst="straightConnector1">
            <a:avLst/>
          </a:prstGeom>
          <a:noFill/>
          <a:ln w="38100" cap="flat" cmpd="sng">
            <a:solidFill>
              <a:schemeClr val="accent1"/>
            </a:solidFill>
            <a:prstDash val="solid"/>
            <a:round/>
            <a:headEnd type="none" w="med" len="med"/>
            <a:tailEnd type="none" w="med" len="med"/>
          </a:ln>
        </p:spPr>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5"/>
          <p:cNvSpPr txBox="1">
            <a:spLocks noGrp="1"/>
          </p:cNvSpPr>
          <p:nvPr>
            <p:ph type="body" idx="1"/>
          </p:nvPr>
        </p:nvSpPr>
        <p:spPr>
          <a:xfrm>
            <a:off x="311700" y="1266175"/>
            <a:ext cx="3999900" cy="3302700"/>
          </a:xfrm>
          <a:prstGeom prst="rect">
            <a:avLst/>
          </a:prstGeom>
        </p:spPr>
        <p:txBody>
          <a:bodyPr spcFirstLastPara="1" wrap="square" lIns="91425" tIns="91425" rIns="91425" bIns="91425" anchor="ctr" anchorCtr="0">
            <a:noAutofit/>
          </a:bodyPr>
          <a:lstStyle/>
          <a:p>
            <a:pPr marL="457200" lvl="0" indent="-317500" algn="l" rtl="0">
              <a:spcBef>
                <a:spcPts val="0"/>
              </a:spcBef>
              <a:spcAft>
                <a:spcPts val="0"/>
              </a:spcAft>
              <a:buSzPts val="1400"/>
              <a:buAutoNum type="arabicPeriod"/>
            </a:pPr>
            <a:r>
              <a:rPr lang="en-GB"/>
              <a:t>Noun</a:t>
            </a:r>
            <a:endParaRPr/>
          </a:p>
          <a:p>
            <a:pPr marL="457200" lvl="0" indent="-317500" algn="l" rtl="0">
              <a:spcBef>
                <a:spcPts val="1000"/>
              </a:spcBef>
              <a:spcAft>
                <a:spcPts val="0"/>
              </a:spcAft>
              <a:buSzPts val="1400"/>
              <a:buAutoNum type="arabicPeriod"/>
            </a:pPr>
            <a:r>
              <a:rPr lang="en-GB"/>
              <a:t>Verb</a:t>
            </a:r>
            <a:endParaRPr/>
          </a:p>
          <a:p>
            <a:pPr marL="457200" lvl="0" indent="-317500" algn="l" rtl="0">
              <a:spcBef>
                <a:spcPts val="1000"/>
              </a:spcBef>
              <a:spcAft>
                <a:spcPts val="0"/>
              </a:spcAft>
              <a:buSzPts val="1400"/>
              <a:buAutoNum type="arabicPeriod"/>
            </a:pPr>
            <a:r>
              <a:rPr lang="en-GB"/>
              <a:t>Adjective</a:t>
            </a:r>
            <a:endParaRPr/>
          </a:p>
          <a:p>
            <a:pPr marL="457200" lvl="0" indent="-317500" algn="l" rtl="0">
              <a:spcBef>
                <a:spcPts val="1000"/>
              </a:spcBef>
              <a:spcAft>
                <a:spcPts val="0"/>
              </a:spcAft>
              <a:buSzPts val="1400"/>
              <a:buAutoNum type="arabicPeriod"/>
            </a:pPr>
            <a:r>
              <a:rPr lang="en-GB"/>
              <a:t>Adverb</a:t>
            </a:r>
            <a:endParaRPr/>
          </a:p>
          <a:p>
            <a:pPr marL="457200" lvl="0" indent="-317500" algn="l" rtl="0">
              <a:spcBef>
                <a:spcPts val="1000"/>
              </a:spcBef>
              <a:spcAft>
                <a:spcPts val="1000"/>
              </a:spcAft>
              <a:buSzPts val="1400"/>
              <a:buAutoNum type="arabicPeriod"/>
            </a:pPr>
            <a:r>
              <a:rPr lang="en-GB"/>
              <a:t>Preposition</a:t>
            </a:r>
            <a:endParaRPr/>
          </a:p>
        </p:txBody>
      </p:sp>
      <p:sp>
        <p:nvSpPr>
          <p:cNvPr id="82" name="Google Shape;82;p15"/>
          <p:cNvSpPr txBox="1">
            <a:spLocks noGrp="1"/>
          </p:cNvSpPr>
          <p:nvPr>
            <p:ph type="body" idx="2"/>
          </p:nvPr>
        </p:nvSpPr>
        <p:spPr>
          <a:xfrm>
            <a:off x="4832400" y="1266175"/>
            <a:ext cx="3999900" cy="3302700"/>
          </a:xfrm>
          <a:prstGeom prst="rect">
            <a:avLst/>
          </a:prstGeom>
        </p:spPr>
        <p:txBody>
          <a:bodyPr spcFirstLastPara="1" wrap="square" lIns="91425" tIns="91425" rIns="91425" bIns="91425" anchor="ctr" anchorCtr="0">
            <a:noAutofit/>
          </a:bodyPr>
          <a:lstStyle/>
          <a:p>
            <a:pPr marL="457200" lvl="0" indent="-317500" algn="l" rtl="0">
              <a:spcBef>
                <a:spcPts val="0"/>
              </a:spcBef>
              <a:spcAft>
                <a:spcPts val="0"/>
              </a:spcAft>
              <a:buSzPts val="1400"/>
              <a:buAutoNum type="alphaUcPeriod"/>
            </a:pPr>
            <a:r>
              <a:rPr lang="en-GB" sz="1200"/>
              <a:t>describe the relationship between things, often in terms of place, time or movement.</a:t>
            </a:r>
            <a:endParaRPr sz="1200" i="1"/>
          </a:p>
          <a:p>
            <a:pPr marL="457200" lvl="0" indent="-304800" algn="l" rtl="0">
              <a:spcBef>
                <a:spcPts val="1000"/>
              </a:spcBef>
              <a:spcAft>
                <a:spcPts val="0"/>
              </a:spcAft>
              <a:buSzPts val="1200"/>
              <a:buAutoNum type="alphaUcPeriod"/>
            </a:pPr>
            <a:r>
              <a:rPr lang="en-GB" sz="1200"/>
              <a:t>the ‘name’ of a person, animal or thing.</a:t>
            </a:r>
            <a:endParaRPr sz="1200"/>
          </a:p>
          <a:p>
            <a:pPr marL="457200" lvl="0" indent="-304800" algn="l" rtl="0">
              <a:spcBef>
                <a:spcPts val="1000"/>
              </a:spcBef>
              <a:spcAft>
                <a:spcPts val="0"/>
              </a:spcAft>
              <a:buSzPts val="1200"/>
              <a:buAutoNum type="alphaUcPeriod"/>
            </a:pPr>
            <a:r>
              <a:rPr lang="en-GB" sz="1200"/>
              <a:t>an ‘action’</a:t>
            </a:r>
            <a:endParaRPr sz="1200"/>
          </a:p>
          <a:p>
            <a:pPr marL="457200" lvl="0" indent="-304800" algn="l" rtl="0">
              <a:spcBef>
                <a:spcPts val="1000"/>
              </a:spcBef>
              <a:spcAft>
                <a:spcPts val="0"/>
              </a:spcAft>
              <a:buSzPts val="1200"/>
              <a:buAutoNum type="alphaUcPeriod"/>
            </a:pPr>
            <a:r>
              <a:rPr lang="en-GB" sz="1200"/>
              <a:t>describe a noun</a:t>
            </a:r>
            <a:endParaRPr sz="1200"/>
          </a:p>
          <a:p>
            <a:pPr marL="457200" lvl="0" indent="-304800" algn="l" rtl="0">
              <a:spcBef>
                <a:spcPts val="1000"/>
              </a:spcBef>
              <a:spcAft>
                <a:spcPts val="1000"/>
              </a:spcAft>
              <a:buSzPts val="1200"/>
              <a:buAutoNum type="alphaUcPeriod"/>
            </a:pPr>
            <a:r>
              <a:rPr lang="en-GB" sz="1200"/>
              <a:t>used to add more information about an adjective or verb</a:t>
            </a:r>
            <a:endParaRPr sz="1200"/>
          </a:p>
        </p:txBody>
      </p:sp>
      <p:cxnSp>
        <p:nvCxnSpPr>
          <p:cNvPr id="83" name="Google Shape;83;p15"/>
          <p:cNvCxnSpPr/>
          <p:nvPr/>
        </p:nvCxnSpPr>
        <p:spPr>
          <a:xfrm>
            <a:off x="1375825" y="2116675"/>
            <a:ext cx="3598500" cy="416400"/>
          </a:xfrm>
          <a:prstGeom prst="straightConnector1">
            <a:avLst/>
          </a:prstGeom>
          <a:noFill/>
          <a:ln w="38100" cap="flat" cmpd="sng">
            <a:solidFill>
              <a:schemeClr val="accent1"/>
            </a:solidFill>
            <a:prstDash val="solid"/>
            <a:round/>
            <a:headEnd type="none" w="med" len="med"/>
            <a:tailEnd type="none" w="med" len="med"/>
          </a:ln>
        </p:spPr>
      </p:cxnSp>
      <p:sp>
        <p:nvSpPr>
          <p:cNvPr id="84" name="Google Shape;84;p1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cxnSp>
        <p:nvCxnSpPr>
          <p:cNvPr id="85" name="Google Shape;85;p15"/>
          <p:cNvCxnSpPr/>
          <p:nvPr/>
        </p:nvCxnSpPr>
        <p:spPr>
          <a:xfrm>
            <a:off x="1312325" y="2483550"/>
            <a:ext cx="3669000" cy="338700"/>
          </a:xfrm>
          <a:prstGeom prst="straightConnector1">
            <a:avLst/>
          </a:prstGeom>
          <a:noFill/>
          <a:ln w="38100" cap="flat" cmpd="sng">
            <a:solidFill>
              <a:schemeClr val="accent1"/>
            </a:solidFill>
            <a:prstDash val="solid"/>
            <a:round/>
            <a:headEnd type="none" w="med" len="med"/>
            <a:tailEnd type="none" w="med" len="med"/>
          </a:ln>
        </p:spPr>
      </p:cxnSp>
      <p:cxnSp>
        <p:nvCxnSpPr>
          <p:cNvPr id="86" name="Google Shape;86;p15"/>
          <p:cNvCxnSpPr/>
          <p:nvPr/>
        </p:nvCxnSpPr>
        <p:spPr>
          <a:xfrm>
            <a:off x="1643950" y="2850450"/>
            <a:ext cx="3323100" cy="331500"/>
          </a:xfrm>
          <a:prstGeom prst="straightConnector1">
            <a:avLst/>
          </a:prstGeom>
          <a:noFill/>
          <a:ln w="38100" cap="flat" cmpd="sng">
            <a:solidFill>
              <a:schemeClr val="accent1"/>
            </a:solidFill>
            <a:prstDash val="solid"/>
            <a:round/>
            <a:headEnd type="none" w="med" len="med"/>
            <a:tailEnd type="none" w="med" len="med"/>
          </a:ln>
        </p:spPr>
      </p:cxnSp>
      <p:cxnSp>
        <p:nvCxnSpPr>
          <p:cNvPr id="87" name="Google Shape;87;p15"/>
          <p:cNvCxnSpPr/>
          <p:nvPr/>
        </p:nvCxnSpPr>
        <p:spPr>
          <a:xfrm>
            <a:off x="1538100" y="3217325"/>
            <a:ext cx="3414900" cy="317400"/>
          </a:xfrm>
          <a:prstGeom prst="straightConnector1">
            <a:avLst/>
          </a:prstGeom>
          <a:noFill/>
          <a:ln w="38100" cap="flat" cmpd="sng">
            <a:solidFill>
              <a:schemeClr val="accent1"/>
            </a:solidFill>
            <a:prstDash val="solid"/>
            <a:round/>
            <a:headEnd type="none" w="med" len="med"/>
            <a:tailEnd type="none" w="med" len="med"/>
          </a:ln>
        </p:spPr>
      </p:cxnSp>
      <p:cxnSp>
        <p:nvCxnSpPr>
          <p:cNvPr id="88" name="Google Shape;88;p15"/>
          <p:cNvCxnSpPr/>
          <p:nvPr/>
        </p:nvCxnSpPr>
        <p:spPr>
          <a:xfrm rot="10800000" flipH="1">
            <a:off x="1883825" y="1975475"/>
            <a:ext cx="3090300" cy="1601700"/>
          </a:xfrm>
          <a:prstGeom prst="straightConnector1">
            <a:avLst/>
          </a:prstGeom>
          <a:noFill/>
          <a:ln w="38100" cap="flat" cmpd="sng">
            <a:solidFill>
              <a:schemeClr val="accent1"/>
            </a:solidFill>
            <a:prstDash val="solid"/>
            <a:round/>
            <a:headEnd type="none" w="med" len="med"/>
            <a:tailEnd type="none" w="med" len="med"/>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b="0">
                <a:solidFill>
                  <a:schemeClr val="dk2"/>
                </a:solidFill>
                <a:latin typeface="Open Sans"/>
                <a:ea typeface="Open Sans"/>
                <a:cs typeface="Open Sans"/>
                <a:sym typeface="Open Sans"/>
              </a:rPr>
              <a:t>Put the words in the right place. ‘glasses’ has been done for you.</a:t>
            </a:r>
            <a:endParaRPr/>
          </a:p>
        </p:txBody>
      </p:sp>
      <p:graphicFrame>
        <p:nvGraphicFramePr>
          <p:cNvPr id="94" name="Google Shape;94;p16"/>
          <p:cNvGraphicFramePr/>
          <p:nvPr/>
        </p:nvGraphicFramePr>
        <p:xfrm>
          <a:off x="952500" y="1516950"/>
          <a:ext cx="7239000" cy="2043400"/>
        </p:xfrm>
        <a:graphic>
          <a:graphicData uri="http://schemas.openxmlformats.org/drawingml/2006/table">
            <a:tbl>
              <a:tblPr>
                <a:noFill/>
                <a:tableStyleId>{26D426B4-80E0-44E5-9C73-66FE2DFA4A4B}</a:tableStyleId>
              </a:tblPr>
              <a:tblGrid>
                <a:gridCol w="1447800">
                  <a:extLst>
                    <a:ext uri="{9D8B030D-6E8A-4147-A177-3AD203B41FA5}">
                      <a16:colId xmlns:a16="http://schemas.microsoft.com/office/drawing/2014/main" val="20000"/>
                    </a:ext>
                  </a:extLst>
                </a:gridCol>
                <a:gridCol w="1447800">
                  <a:extLst>
                    <a:ext uri="{9D8B030D-6E8A-4147-A177-3AD203B41FA5}">
                      <a16:colId xmlns:a16="http://schemas.microsoft.com/office/drawing/2014/main" val="20001"/>
                    </a:ext>
                  </a:extLst>
                </a:gridCol>
                <a:gridCol w="1447800">
                  <a:extLst>
                    <a:ext uri="{9D8B030D-6E8A-4147-A177-3AD203B41FA5}">
                      <a16:colId xmlns:a16="http://schemas.microsoft.com/office/drawing/2014/main" val="20002"/>
                    </a:ext>
                  </a:extLst>
                </a:gridCol>
                <a:gridCol w="1447800">
                  <a:extLst>
                    <a:ext uri="{9D8B030D-6E8A-4147-A177-3AD203B41FA5}">
                      <a16:colId xmlns:a16="http://schemas.microsoft.com/office/drawing/2014/main" val="20003"/>
                    </a:ext>
                  </a:extLst>
                </a:gridCol>
                <a:gridCol w="1447800">
                  <a:extLst>
                    <a:ext uri="{9D8B030D-6E8A-4147-A177-3AD203B41FA5}">
                      <a16:colId xmlns:a16="http://schemas.microsoft.com/office/drawing/2014/main" val="20004"/>
                    </a:ext>
                  </a:extLst>
                </a:gridCol>
              </a:tblGrid>
              <a:tr h="443300">
                <a:tc>
                  <a:txBody>
                    <a:bodyPr/>
                    <a:lstStyle/>
                    <a:p>
                      <a:pPr marL="0" lvl="0" indent="0" algn="ctr" rtl="0">
                        <a:spcBef>
                          <a:spcPts val="0"/>
                        </a:spcBef>
                        <a:spcAft>
                          <a:spcPts val="0"/>
                        </a:spcAft>
                        <a:buNone/>
                      </a:pPr>
                      <a:r>
                        <a:rPr lang="en-GB" b="1">
                          <a:solidFill>
                            <a:schemeClr val="accent2"/>
                          </a:solidFill>
                        </a:rPr>
                        <a:t>noun</a:t>
                      </a:r>
                      <a:endParaRPr b="1">
                        <a:solidFill>
                          <a:schemeClr val="accent2"/>
                        </a:solidFill>
                      </a:endParaRPr>
                    </a:p>
                  </a:txBody>
                  <a:tcPr marL="91425" marR="91425" marT="91425" marB="91425" anchor="ctr"/>
                </a:tc>
                <a:tc>
                  <a:txBody>
                    <a:bodyPr/>
                    <a:lstStyle/>
                    <a:p>
                      <a:pPr marL="0" lvl="0" indent="0" algn="ctr" rtl="0">
                        <a:spcBef>
                          <a:spcPts val="0"/>
                        </a:spcBef>
                        <a:spcAft>
                          <a:spcPts val="0"/>
                        </a:spcAft>
                        <a:buNone/>
                      </a:pPr>
                      <a:r>
                        <a:rPr lang="en-GB" b="1">
                          <a:solidFill>
                            <a:schemeClr val="accent2"/>
                          </a:solidFill>
                        </a:rPr>
                        <a:t>verb</a:t>
                      </a:r>
                      <a:endParaRPr b="1">
                        <a:solidFill>
                          <a:schemeClr val="accent2"/>
                        </a:solidFill>
                      </a:endParaRPr>
                    </a:p>
                  </a:txBody>
                  <a:tcPr marL="91425" marR="91425" marT="91425" marB="91425" anchor="ctr"/>
                </a:tc>
                <a:tc>
                  <a:txBody>
                    <a:bodyPr/>
                    <a:lstStyle/>
                    <a:p>
                      <a:pPr marL="0" lvl="0" indent="0" algn="ctr" rtl="0">
                        <a:spcBef>
                          <a:spcPts val="0"/>
                        </a:spcBef>
                        <a:spcAft>
                          <a:spcPts val="0"/>
                        </a:spcAft>
                        <a:buNone/>
                      </a:pPr>
                      <a:r>
                        <a:rPr lang="en-GB" b="1">
                          <a:solidFill>
                            <a:schemeClr val="accent2"/>
                          </a:solidFill>
                        </a:rPr>
                        <a:t>adjective</a:t>
                      </a:r>
                      <a:endParaRPr b="1">
                        <a:solidFill>
                          <a:schemeClr val="accent2"/>
                        </a:solidFill>
                      </a:endParaRPr>
                    </a:p>
                  </a:txBody>
                  <a:tcPr marL="91425" marR="91425" marT="91425" marB="91425" anchor="ctr"/>
                </a:tc>
                <a:tc>
                  <a:txBody>
                    <a:bodyPr/>
                    <a:lstStyle/>
                    <a:p>
                      <a:pPr marL="0" lvl="0" indent="0" algn="ctr" rtl="0">
                        <a:spcBef>
                          <a:spcPts val="0"/>
                        </a:spcBef>
                        <a:spcAft>
                          <a:spcPts val="0"/>
                        </a:spcAft>
                        <a:buNone/>
                      </a:pPr>
                      <a:r>
                        <a:rPr lang="en-GB" b="1">
                          <a:solidFill>
                            <a:schemeClr val="accent2"/>
                          </a:solidFill>
                        </a:rPr>
                        <a:t>adverb</a:t>
                      </a:r>
                      <a:endParaRPr b="1">
                        <a:solidFill>
                          <a:schemeClr val="accent2"/>
                        </a:solidFill>
                      </a:endParaRPr>
                    </a:p>
                  </a:txBody>
                  <a:tcPr marL="91425" marR="91425" marT="91425" marB="91425" anchor="ctr"/>
                </a:tc>
                <a:tc>
                  <a:txBody>
                    <a:bodyPr/>
                    <a:lstStyle/>
                    <a:p>
                      <a:pPr marL="0" lvl="0" indent="0" algn="ctr" rtl="0">
                        <a:spcBef>
                          <a:spcPts val="0"/>
                        </a:spcBef>
                        <a:spcAft>
                          <a:spcPts val="0"/>
                        </a:spcAft>
                        <a:buNone/>
                      </a:pPr>
                      <a:r>
                        <a:rPr lang="en-GB" b="1">
                          <a:solidFill>
                            <a:schemeClr val="accent2"/>
                          </a:solidFill>
                        </a:rPr>
                        <a:t>preposition</a:t>
                      </a:r>
                      <a:endParaRPr b="1">
                        <a:solidFill>
                          <a:schemeClr val="accent2"/>
                        </a:solidFill>
                      </a:endParaRPr>
                    </a:p>
                  </a:txBody>
                  <a:tcPr marL="91425" marR="91425" marT="91425" marB="91425" anchor="ctr"/>
                </a:tc>
                <a:extLst>
                  <a:ext uri="{0D108BD9-81ED-4DB2-BD59-A6C34878D82A}">
                    <a16:rowId xmlns:a16="http://schemas.microsoft.com/office/drawing/2014/main" val="10000"/>
                  </a:ext>
                </a:extLst>
              </a:tr>
              <a:tr h="1600100">
                <a:tc>
                  <a:txBody>
                    <a:bodyPr/>
                    <a:lstStyle/>
                    <a:p>
                      <a:pPr marL="0" lvl="0" indent="0" algn="l" rtl="0">
                        <a:spcBef>
                          <a:spcPts val="0"/>
                        </a:spcBef>
                        <a:spcAft>
                          <a:spcPts val="0"/>
                        </a:spcAft>
                        <a:buNone/>
                      </a:pPr>
                      <a:endParaRPr/>
                    </a:p>
                  </a:txBody>
                  <a:tcPr marL="91425" marR="91425" marT="91425" marB="91425">
                    <a:solidFill>
                      <a:srgbClr val="D9D9D9"/>
                    </a:solidFill>
                  </a:tcPr>
                </a:tc>
                <a:tc>
                  <a:txBody>
                    <a:bodyPr/>
                    <a:lstStyle/>
                    <a:p>
                      <a:pPr marL="0" lvl="0" indent="0" algn="l" rtl="0">
                        <a:spcBef>
                          <a:spcPts val="0"/>
                        </a:spcBef>
                        <a:spcAft>
                          <a:spcPts val="0"/>
                        </a:spcAft>
                        <a:buNone/>
                      </a:pPr>
                      <a:endParaRPr/>
                    </a:p>
                  </a:txBody>
                  <a:tcPr marL="91425" marR="91425" marT="91425" marB="91425">
                    <a:solidFill>
                      <a:srgbClr val="D9D9D9"/>
                    </a:solidFill>
                  </a:tcPr>
                </a:tc>
                <a:tc>
                  <a:txBody>
                    <a:bodyPr/>
                    <a:lstStyle/>
                    <a:p>
                      <a:pPr marL="0" lvl="0" indent="0" algn="l" rtl="0">
                        <a:spcBef>
                          <a:spcPts val="0"/>
                        </a:spcBef>
                        <a:spcAft>
                          <a:spcPts val="0"/>
                        </a:spcAft>
                        <a:buNone/>
                      </a:pPr>
                      <a:endParaRPr/>
                    </a:p>
                  </a:txBody>
                  <a:tcPr marL="91425" marR="91425" marT="91425" marB="91425">
                    <a:solidFill>
                      <a:srgbClr val="D9D9D9"/>
                    </a:solidFill>
                  </a:tcPr>
                </a:tc>
                <a:tc>
                  <a:txBody>
                    <a:bodyPr/>
                    <a:lstStyle/>
                    <a:p>
                      <a:pPr marL="0" lvl="0" indent="0" algn="l" rtl="0">
                        <a:spcBef>
                          <a:spcPts val="0"/>
                        </a:spcBef>
                        <a:spcAft>
                          <a:spcPts val="0"/>
                        </a:spcAft>
                        <a:buNone/>
                      </a:pPr>
                      <a:endParaRPr/>
                    </a:p>
                  </a:txBody>
                  <a:tcPr marL="91425" marR="91425" marT="91425" marB="91425">
                    <a:solidFill>
                      <a:srgbClr val="D9D9D9"/>
                    </a:solidFill>
                  </a:tcPr>
                </a:tc>
                <a:tc>
                  <a:txBody>
                    <a:bodyPr/>
                    <a:lstStyle/>
                    <a:p>
                      <a:pPr marL="0" lvl="0" indent="0" algn="l" rtl="0">
                        <a:spcBef>
                          <a:spcPts val="0"/>
                        </a:spcBef>
                        <a:spcAft>
                          <a:spcPts val="0"/>
                        </a:spcAft>
                        <a:buNone/>
                      </a:pPr>
                      <a:endParaRPr/>
                    </a:p>
                  </a:txBody>
                  <a:tcPr marL="91425" marR="91425" marT="91425" marB="91425">
                    <a:solidFill>
                      <a:srgbClr val="D9D9D9"/>
                    </a:solidFill>
                  </a:tcPr>
                </a:tc>
                <a:extLst>
                  <a:ext uri="{0D108BD9-81ED-4DB2-BD59-A6C34878D82A}">
                    <a16:rowId xmlns:a16="http://schemas.microsoft.com/office/drawing/2014/main" val="10001"/>
                  </a:ext>
                </a:extLst>
              </a:tr>
            </a:tbl>
          </a:graphicData>
        </a:graphic>
      </p:graphicFrame>
      <p:sp>
        <p:nvSpPr>
          <p:cNvPr id="95" name="Google Shape;95;p16"/>
          <p:cNvSpPr txBox="1"/>
          <p:nvPr/>
        </p:nvSpPr>
        <p:spPr>
          <a:xfrm>
            <a:off x="1171225" y="204102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glasses</a:t>
            </a:r>
            <a:endParaRPr>
              <a:latin typeface="Open Sans"/>
              <a:ea typeface="Open Sans"/>
              <a:cs typeface="Open Sans"/>
              <a:sym typeface="Open Sans"/>
            </a:endParaRPr>
          </a:p>
        </p:txBody>
      </p:sp>
      <p:sp>
        <p:nvSpPr>
          <p:cNvPr id="96" name="Google Shape;96;p16"/>
          <p:cNvSpPr txBox="1"/>
          <p:nvPr/>
        </p:nvSpPr>
        <p:spPr>
          <a:xfrm>
            <a:off x="773275" y="459990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walk</a:t>
            </a:r>
            <a:endParaRPr>
              <a:latin typeface="Open Sans"/>
              <a:ea typeface="Open Sans"/>
              <a:cs typeface="Open Sans"/>
              <a:sym typeface="Open Sans"/>
            </a:endParaRPr>
          </a:p>
        </p:txBody>
      </p:sp>
      <p:sp>
        <p:nvSpPr>
          <p:cNvPr id="97" name="Google Shape;97;p16"/>
          <p:cNvSpPr txBox="1"/>
          <p:nvPr/>
        </p:nvSpPr>
        <p:spPr>
          <a:xfrm>
            <a:off x="5777100" y="465305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jump</a:t>
            </a:r>
            <a:endParaRPr>
              <a:latin typeface="Open Sans"/>
              <a:ea typeface="Open Sans"/>
              <a:cs typeface="Open Sans"/>
              <a:sym typeface="Open Sans"/>
            </a:endParaRPr>
          </a:p>
        </p:txBody>
      </p:sp>
      <p:sp>
        <p:nvSpPr>
          <p:cNvPr id="98" name="Google Shape;98;p16"/>
          <p:cNvSpPr txBox="1"/>
          <p:nvPr/>
        </p:nvSpPr>
        <p:spPr>
          <a:xfrm>
            <a:off x="1914900" y="469257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carefully</a:t>
            </a:r>
            <a:endParaRPr>
              <a:latin typeface="Open Sans"/>
              <a:ea typeface="Open Sans"/>
              <a:cs typeface="Open Sans"/>
              <a:sym typeface="Open Sans"/>
            </a:endParaRPr>
          </a:p>
        </p:txBody>
      </p:sp>
      <p:sp>
        <p:nvSpPr>
          <p:cNvPr id="99" name="Google Shape;99;p16"/>
          <p:cNvSpPr txBox="1"/>
          <p:nvPr/>
        </p:nvSpPr>
        <p:spPr>
          <a:xfrm>
            <a:off x="4569900" y="469260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quickly</a:t>
            </a:r>
            <a:endParaRPr>
              <a:latin typeface="Open Sans"/>
              <a:ea typeface="Open Sans"/>
              <a:cs typeface="Open Sans"/>
              <a:sym typeface="Open Sans"/>
            </a:endParaRPr>
          </a:p>
        </p:txBody>
      </p:sp>
      <p:sp>
        <p:nvSpPr>
          <p:cNvPr id="100" name="Google Shape;100;p16"/>
          <p:cNvSpPr txBox="1"/>
          <p:nvPr/>
        </p:nvSpPr>
        <p:spPr>
          <a:xfrm>
            <a:off x="4226300" y="381905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at</a:t>
            </a:r>
            <a:endParaRPr>
              <a:latin typeface="Open Sans"/>
              <a:ea typeface="Open Sans"/>
              <a:cs typeface="Open Sans"/>
              <a:sym typeface="Open Sans"/>
            </a:endParaRPr>
          </a:p>
        </p:txBody>
      </p:sp>
      <p:sp>
        <p:nvSpPr>
          <p:cNvPr id="101" name="Google Shape;101;p16"/>
          <p:cNvSpPr txBox="1"/>
          <p:nvPr/>
        </p:nvSpPr>
        <p:spPr>
          <a:xfrm>
            <a:off x="6453000" y="403205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on</a:t>
            </a:r>
            <a:endParaRPr>
              <a:latin typeface="Open Sans"/>
              <a:ea typeface="Open Sans"/>
              <a:cs typeface="Open Sans"/>
              <a:sym typeface="Open Sans"/>
            </a:endParaRPr>
          </a:p>
        </p:txBody>
      </p:sp>
      <p:sp>
        <p:nvSpPr>
          <p:cNvPr id="102" name="Google Shape;102;p16"/>
          <p:cNvSpPr txBox="1"/>
          <p:nvPr/>
        </p:nvSpPr>
        <p:spPr>
          <a:xfrm>
            <a:off x="3605400" y="4255813"/>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for</a:t>
            </a:r>
            <a:endParaRPr>
              <a:latin typeface="Open Sans"/>
              <a:ea typeface="Open Sans"/>
              <a:cs typeface="Open Sans"/>
              <a:sym typeface="Open Sans"/>
            </a:endParaRPr>
          </a:p>
        </p:txBody>
      </p:sp>
      <p:sp>
        <p:nvSpPr>
          <p:cNvPr id="103" name="Google Shape;103;p16"/>
          <p:cNvSpPr txBox="1"/>
          <p:nvPr/>
        </p:nvSpPr>
        <p:spPr>
          <a:xfrm>
            <a:off x="5115988" y="420145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under</a:t>
            </a:r>
            <a:endParaRPr>
              <a:latin typeface="Open Sans"/>
              <a:ea typeface="Open Sans"/>
              <a:cs typeface="Open Sans"/>
              <a:sym typeface="Open Sans"/>
            </a:endParaRPr>
          </a:p>
        </p:txBody>
      </p:sp>
      <p:sp>
        <p:nvSpPr>
          <p:cNvPr id="104" name="Google Shape;104;p16"/>
          <p:cNvSpPr txBox="1"/>
          <p:nvPr/>
        </p:nvSpPr>
        <p:spPr>
          <a:xfrm>
            <a:off x="2881500" y="376677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boy</a:t>
            </a:r>
            <a:endParaRPr>
              <a:latin typeface="Open Sans"/>
              <a:ea typeface="Open Sans"/>
              <a:cs typeface="Open Sans"/>
              <a:sym typeface="Open Sans"/>
            </a:endParaRPr>
          </a:p>
        </p:txBody>
      </p:sp>
      <p:sp>
        <p:nvSpPr>
          <p:cNvPr id="105" name="Google Shape;105;p16"/>
          <p:cNvSpPr txBox="1"/>
          <p:nvPr/>
        </p:nvSpPr>
        <p:spPr>
          <a:xfrm>
            <a:off x="1679225" y="3739763"/>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quietly</a:t>
            </a:r>
            <a:endParaRPr>
              <a:latin typeface="Open Sans"/>
              <a:ea typeface="Open Sans"/>
              <a:cs typeface="Open Sans"/>
              <a:sym typeface="Open Sans"/>
            </a:endParaRPr>
          </a:p>
        </p:txBody>
      </p:sp>
      <p:sp>
        <p:nvSpPr>
          <p:cNvPr id="106" name="Google Shape;106;p16"/>
          <p:cNvSpPr txBox="1"/>
          <p:nvPr/>
        </p:nvSpPr>
        <p:spPr>
          <a:xfrm>
            <a:off x="2175975" y="4229663"/>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bridge</a:t>
            </a:r>
            <a:endParaRPr>
              <a:latin typeface="Open Sans"/>
              <a:ea typeface="Open Sans"/>
              <a:cs typeface="Open Sans"/>
              <a:sym typeface="Open Sans"/>
            </a:endParaRPr>
          </a:p>
        </p:txBody>
      </p:sp>
      <p:sp>
        <p:nvSpPr>
          <p:cNvPr id="107" name="Google Shape;107;p16"/>
          <p:cNvSpPr txBox="1"/>
          <p:nvPr/>
        </p:nvSpPr>
        <p:spPr>
          <a:xfrm>
            <a:off x="7579100" y="381905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small</a:t>
            </a:r>
            <a:endParaRPr>
              <a:latin typeface="Open Sans"/>
              <a:ea typeface="Open Sans"/>
              <a:cs typeface="Open Sans"/>
              <a:sym typeface="Open Sans"/>
            </a:endParaRPr>
          </a:p>
        </p:txBody>
      </p:sp>
      <p:sp>
        <p:nvSpPr>
          <p:cNvPr id="108" name="Google Shape;108;p16"/>
          <p:cNvSpPr txBox="1"/>
          <p:nvPr/>
        </p:nvSpPr>
        <p:spPr>
          <a:xfrm>
            <a:off x="7224900" y="447382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nice</a:t>
            </a:r>
            <a:endParaRPr>
              <a:latin typeface="Open Sans"/>
              <a:ea typeface="Open Sans"/>
              <a:cs typeface="Open Sans"/>
              <a:sym typeface="Open Sans"/>
            </a:endParaRPr>
          </a:p>
        </p:txBody>
      </p:sp>
      <p:sp>
        <p:nvSpPr>
          <p:cNvPr id="109" name="Google Shape;109;p16"/>
          <p:cNvSpPr txBox="1"/>
          <p:nvPr/>
        </p:nvSpPr>
        <p:spPr>
          <a:xfrm>
            <a:off x="3142575" y="469257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listen</a:t>
            </a:r>
            <a:endParaRPr>
              <a:latin typeface="Open Sans"/>
              <a:ea typeface="Open Sans"/>
              <a:cs typeface="Open Sans"/>
              <a:sym typeface="Open Sans"/>
            </a:endParaRPr>
          </a:p>
        </p:txBody>
      </p:sp>
      <p:sp>
        <p:nvSpPr>
          <p:cNvPr id="110" name="Google Shape;110;p16"/>
          <p:cNvSpPr txBox="1"/>
          <p:nvPr/>
        </p:nvSpPr>
        <p:spPr>
          <a:xfrm>
            <a:off x="5334000" y="3610638"/>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funny</a:t>
            </a:r>
            <a:endParaRPr>
              <a:latin typeface="Open Sans"/>
              <a:ea typeface="Open Sans"/>
              <a:cs typeface="Open Sans"/>
              <a:sym typeface="Open Sans"/>
            </a:endParaRPr>
          </a:p>
        </p:txBody>
      </p:sp>
      <p:sp>
        <p:nvSpPr>
          <p:cNvPr id="111" name="Google Shape;111;p16"/>
          <p:cNvSpPr txBox="1"/>
          <p:nvPr/>
        </p:nvSpPr>
        <p:spPr>
          <a:xfrm>
            <a:off x="589850" y="403205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trike="sngStrike">
                <a:latin typeface="Open Sans"/>
                <a:ea typeface="Open Sans"/>
                <a:cs typeface="Open Sans"/>
                <a:sym typeface="Open Sans"/>
              </a:rPr>
              <a:t>glasses</a:t>
            </a:r>
            <a:endParaRPr strike="sngStrike">
              <a:latin typeface="Open Sans"/>
              <a:ea typeface="Open Sans"/>
              <a:cs typeface="Open Sans"/>
              <a:sym typeface="Open Sa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7"/>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graphicFrame>
        <p:nvGraphicFramePr>
          <p:cNvPr id="117" name="Google Shape;117;p17"/>
          <p:cNvGraphicFramePr/>
          <p:nvPr/>
        </p:nvGraphicFramePr>
        <p:xfrm>
          <a:off x="952500" y="1516950"/>
          <a:ext cx="7239000" cy="2022225"/>
        </p:xfrm>
        <a:graphic>
          <a:graphicData uri="http://schemas.openxmlformats.org/drawingml/2006/table">
            <a:tbl>
              <a:tblPr>
                <a:noFill/>
                <a:tableStyleId>{26D426B4-80E0-44E5-9C73-66FE2DFA4A4B}</a:tableStyleId>
              </a:tblPr>
              <a:tblGrid>
                <a:gridCol w="1447800">
                  <a:extLst>
                    <a:ext uri="{9D8B030D-6E8A-4147-A177-3AD203B41FA5}">
                      <a16:colId xmlns:a16="http://schemas.microsoft.com/office/drawing/2014/main" val="20000"/>
                    </a:ext>
                  </a:extLst>
                </a:gridCol>
                <a:gridCol w="1447800">
                  <a:extLst>
                    <a:ext uri="{9D8B030D-6E8A-4147-A177-3AD203B41FA5}">
                      <a16:colId xmlns:a16="http://schemas.microsoft.com/office/drawing/2014/main" val="20001"/>
                    </a:ext>
                  </a:extLst>
                </a:gridCol>
                <a:gridCol w="1447800">
                  <a:extLst>
                    <a:ext uri="{9D8B030D-6E8A-4147-A177-3AD203B41FA5}">
                      <a16:colId xmlns:a16="http://schemas.microsoft.com/office/drawing/2014/main" val="20002"/>
                    </a:ext>
                  </a:extLst>
                </a:gridCol>
                <a:gridCol w="1447800">
                  <a:extLst>
                    <a:ext uri="{9D8B030D-6E8A-4147-A177-3AD203B41FA5}">
                      <a16:colId xmlns:a16="http://schemas.microsoft.com/office/drawing/2014/main" val="20003"/>
                    </a:ext>
                  </a:extLst>
                </a:gridCol>
                <a:gridCol w="1447800">
                  <a:extLst>
                    <a:ext uri="{9D8B030D-6E8A-4147-A177-3AD203B41FA5}">
                      <a16:colId xmlns:a16="http://schemas.microsoft.com/office/drawing/2014/main" val="20004"/>
                    </a:ext>
                  </a:extLst>
                </a:gridCol>
              </a:tblGrid>
              <a:tr h="438700">
                <a:tc>
                  <a:txBody>
                    <a:bodyPr/>
                    <a:lstStyle/>
                    <a:p>
                      <a:pPr marL="0" lvl="0" indent="0" algn="ctr" rtl="0">
                        <a:spcBef>
                          <a:spcPts val="0"/>
                        </a:spcBef>
                        <a:spcAft>
                          <a:spcPts val="0"/>
                        </a:spcAft>
                        <a:buNone/>
                      </a:pPr>
                      <a:r>
                        <a:rPr lang="en-GB" b="1">
                          <a:solidFill>
                            <a:schemeClr val="accent2"/>
                          </a:solidFill>
                        </a:rPr>
                        <a:t>noun</a:t>
                      </a:r>
                      <a:endParaRPr b="1">
                        <a:solidFill>
                          <a:schemeClr val="accent2"/>
                        </a:solidFill>
                      </a:endParaRPr>
                    </a:p>
                  </a:txBody>
                  <a:tcPr marL="91425" marR="91425" marT="91425" marB="91425" anchor="ctr"/>
                </a:tc>
                <a:tc>
                  <a:txBody>
                    <a:bodyPr/>
                    <a:lstStyle/>
                    <a:p>
                      <a:pPr marL="0" lvl="0" indent="0" algn="ctr" rtl="0">
                        <a:spcBef>
                          <a:spcPts val="0"/>
                        </a:spcBef>
                        <a:spcAft>
                          <a:spcPts val="0"/>
                        </a:spcAft>
                        <a:buNone/>
                      </a:pPr>
                      <a:r>
                        <a:rPr lang="en-GB" b="1">
                          <a:solidFill>
                            <a:schemeClr val="accent2"/>
                          </a:solidFill>
                        </a:rPr>
                        <a:t>verb</a:t>
                      </a:r>
                      <a:endParaRPr b="1">
                        <a:solidFill>
                          <a:schemeClr val="accent2"/>
                        </a:solidFill>
                      </a:endParaRPr>
                    </a:p>
                  </a:txBody>
                  <a:tcPr marL="91425" marR="91425" marT="91425" marB="91425" anchor="ctr"/>
                </a:tc>
                <a:tc>
                  <a:txBody>
                    <a:bodyPr/>
                    <a:lstStyle/>
                    <a:p>
                      <a:pPr marL="0" lvl="0" indent="0" algn="ctr" rtl="0">
                        <a:spcBef>
                          <a:spcPts val="0"/>
                        </a:spcBef>
                        <a:spcAft>
                          <a:spcPts val="0"/>
                        </a:spcAft>
                        <a:buNone/>
                      </a:pPr>
                      <a:r>
                        <a:rPr lang="en-GB" b="1">
                          <a:solidFill>
                            <a:schemeClr val="accent2"/>
                          </a:solidFill>
                        </a:rPr>
                        <a:t>adjective</a:t>
                      </a:r>
                      <a:endParaRPr b="1">
                        <a:solidFill>
                          <a:schemeClr val="accent2"/>
                        </a:solidFill>
                      </a:endParaRPr>
                    </a:p>
                  </a:txBody>
                  <a:tcPr marL="91425" marR="91425" marT="91425" marB="91425" anchor="ctr"/>
                </a:tc>
                <a:tc>
                  <a:txBody>
                    <a:bodyPr/>
                    <a:lstStyle/>
                    <a:p>
                      <a:pPr marL="0" lvl="0" indent="0" algn="ctr" rtl="0">
                        <a:spcBef>
                          <a:spcPts val="0"/>
                        </a:spcBef>
                        <a:spcAft>
                          <a:spcPts val="0"/>
                        </a:spcAft>
                        <a:buNone/>
                      </a:pPr>
                      <a:r>
                        <a:rPr lang="en-GB" b="1">
                          <a:solidFill>
                            <a:schemeClr val="accent2"/>
                          </a:solidFill>
                        </a:rPr>
                        <a:t>adverb</a:t>
                      </a:r>
                      <a:endParaRPr b="1">
                        <a:solidFill>
                          <a:schemeClr val="accent2"/>
                        </a:solidFill>
                      </a:endParaRPr>
                    </a:p>
                  </a:txBody>
                  <a:tcPr marL="91425" marR="91425" marT="91425" marB="91425" anchor="ctr"/>
                </a:tc>
                <a:tc>
                  <a:txBody>
                    <a:bodyPr/>
                    <a:lstStyle/>
                    <a:p>
                      <a:pPr marL="0" lvl="0" indent="0" algn="ctr" rtl="0">
                        <a:spcBef>
                          <a:spcPts val="0"/>
                        </a:spcBef>
                        <a:spcAft>
                          <a:spcPts val="0"/>
                        </a:spcAft>
                        <a:buNone/>
                      </a:pPr>
                      <a:r>
                        <a:rPr lang="en-GB" b="1">
                          <a:solidFill>
                            <a:schemeClr val="accent2"/>
                          </a:solidFill>
                        </a:rPr>
                        <a:t>preposition</a:t>
                      </a:r>
                      <a:endParaRPr b="1">
                        <a:solidFill>
                          <a:schemeClr val="accent2"/>
                        </a:solidFill>
                      </a:endParaRPr>
                    </a:p>
                  </a:txBody>
                  <a:tcPr marL="91425" marR="91425" marT="91425" marB="91425" anchor="ctr"/>
                </a:tc>
                <a:extLst>
                  <a:ext uri="{0D108BD9-81ED-4DB2-BD59-A6C34878D82A}">
                    <a16:rowId xmlns:a16="http://schemas.microsoft.com/office/drawing/2014/main" val="10000"/>
                  </a:ext>
                </a:extLst>
              </a:tr>
              <a:tr h="1583525">
                <a:tc>
                  <a:txBody>
                    <a:bodyPr/>
                    <a:lstStyle/>
                    <a:p>
                      <a:pPr marL="0" lvl="0" indent="0" algn="l" rtl="0">
                        <a:spcBef>
                          <a:spcPts val="0"/>
                        </a:spcBef>
                        <a:spcAft>
                          <a:spcPts val="0"/>
                        </a:spcAft>
                        <a:buNone/>
                      </a:pPr>
                      <a:endParaRPr/>
                    </a:p>
                  </a:txBody>
                  <a:tcPr marL="91425" marR="91425" marT="91425" marB="91425">
                    <a:solidFill>
                      <a:srgbClr val="D9D9D9"/>
                    </a:solidFill>
                  </a:tcPr>
                </a:tc>
                <a:tc>
                  <a:txBody>
                    <a:bodyPr/>
                    <a:lstStyle/>
                    <a:p>
                      <a:pPr marL="0" lvl="0" indent="0" algn="l" rtl="0">
                        <a:spcBef>
                          <a:spcPts val="0"/>
                        </a:spcBef>
                        <a:spcAft>
                          <a:spcPts val="0"/>
                        </a:spcAft>
                        <a:buNone/>
                      </a:pPr>
                      <a:endParaRPr/>
                    </a:p>
                  </a:txBody>
                  <a:tcPr marL="91425" marR="91425" marT="91425" marB="91425">
                    <a:solidFill>
                      <a:srgbClr val="D9D9D9"/>
                    </a:solidFill>
                  </a:tcPr>
                </a:tc>
                <a:tc>
                  <a:txBody>
                    <a:bodyPr/>
                    <a:lstStyle/>
                    <a:p>
                      <a:pPr marL="0" lvl="0" indent="0" algn="l" rtl="0">
                        <a:spcBef>
                          <a:spcPts val="0"/>
                        </a:spcBef>
                        <a:spcAft>
                          <a:spcPts val="0"/>
                        </a:spcAft>
                        <a:buNone/>
                      </a:pPr>
                      <a:endParaRPr/>
                    </a:p>
                  </a:txBody>
                  <a:tcPr marL="91425" marR="91425" marT="91425" marB="91425">
                    <a:solidFill>
                      <a:srgbClr val="D9D9D9"/>
                    </a:solidFill>
                  </a:tcPr>
                </a:tc>
                <a:tc>
                  <a:txBody>
                    <a:bodyPr/>
                    <a:lstStyle/>
                    <a:p>
                      <a:pPr marL="0" lvl="0" indent="0" algn="l" rtl="0">
                        <a:spcBef>
                          <a:spcPts val="0"/>
                        </a:spcBef>
                        <a:spcAft>
                          <a:spcPts val="0"/>
                        </a:spcAft>
                        <a:buNone/>
                      </a:pPr>
                      <a:endParaRPr/>
                    </a:p>
                  </a:txBody>
                  <a:tcPr marL="91425" marR="91425" marT="91425" marB="91425">
                    <a:solidFill>
                      <a:srgbClr val="D9D9D9"/>
                    </a:solidFill>
                  </a:tcPr>
                </a:tc>
                <a:tc>
                  <a:txBody>
                    <a:bodyPr/>
                    <a:lstStyle/>
                    <a:p>
                      <a:pPr marL="0" lvl="0" indent="0" algn="l" rtl="0">
                        <a:spcBef>
                          <a:spcPts val="0"/>
                        </a:spcBef>
                        <a:spcAft>
                          <a:spcPts val="0"/>
                        </a:spcAft>
                        <a:buNone/>
                      </a:pPr>
                      <a:endParaRPr/>
                    </a:p>
                  </a:txBody>
                  <a:tcPr marL="91425" marR="91425" marT="91425" marB="91425">
                    <a:solidFill>
                      <a:srgbClr val="D9D9D9"/>
                    </a:solidFill>
                  </a:tcPr>
                </a:tc>
                <a:extLst>
                  <a:ext uri="{0D108BD9-81ED-4DB2-BD59-A6C34878D82A}">
                    <a16:rowId xmlns:a16="http://schemas.microsoft.com/office/drawing/2014/main" val="10001"/>
                  </a:ext>
                </a:extLst>
              </a:tr>
            </a:tbl>
          </a:graphicData>
        </a:graphic>
      </p:graphicFrame>
      <p:sp>
        <p:nvSpPr>
          <p:cNvPr id="118" name="Google Shape;118;p17"/>
          <p:cNvSpPr txBox="1"/>
          <p:nvPr/>
        </p:nvSpPr>
        <p:spPr>
          <a:xfrm>
            <a:off x="1178300" y="207632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glasses</a:t>
            </a:r>
            <a:endParaRPr>
              <a:latin typeface="Open Sans"/>
              <a:ea typeface="Open Sans"/>
              <a:cs typeface="Open Sans"/>
              <a:sym typeface="Open Sans"/>
            </a:endParaRPr>
          </a:p>
        </p:txBody>
      </p:sp>
      <p:sp>
        <p:nvSpPr>
          <p:cNvPr id="119" name="Google Shape;119;p17"/>
          <p:cNvSpPr txBox="1"/>
          <p:nvPr/>
        </p:nvSpPr>
        <p:spPr>
          <a:xfrm>
            <a:off x="2638800" y="253580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walk</a:t>
            </a:r>
            <a:endParaRPr>
              <a:latin typeface="Open Sans"/>
              <a:ea typeface="Open Sans"/>
              <a:cs typeface="Open Sans"/>
              <a:sym typeface="Open Sans"/>
            </a:endParaRPr>
          </a:p>
        </p:txBody>
      </p:sp>
      <p:sp>
        <p:nvSpPr>
          <p:cNvPr id="120" name="Google Shape;120;p17"/>
          <p:cNvSpPr txBox="1"/>
          <p:nvPr/>
        </p:nvSpPr>
        <p:spPr>
          <a:xfrm>
            <a:off x="2638800" y="293342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jump</a:t>
            </a:r>
            <a:endParaRPr>
              <a:latin typeface="Open Sans"/>
              <a:ea typeface="Open Sans"/>
              <a:cs typeface="Open Sans"/>
              <a:sym typeface="Open Sans"/>
            </a:endParaRPr>
          </a:p>
        </p:txBody>
      </p:sp>
      <p:sp>
        <p:nvSpPr>
          <p:cNvPr id="121" name="Google Shape;121;p17"/>
          <p:cNvSpPr txBox="1"/>
          <p:nvPr/>
        </p:nvSpPr>
        <p:spPr>
          <a:xfrm>
            <a:off x="5576725" y="207632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carefully</a:t>
            </a:r>
            <a:endParaRPr>
              <a:latin typeface="Open Sans"/>
              <a:ea typeface="Open Sans"/>
              <a:cs typeface="Open Sans"/>
              <a:sym typeface="Open Sans"/>
            </a:endParaRPr>
          </a:p>
        </p:txBody>
      </p:sp>
      <p:sp>
        <p:nvSpPr>
          <p:cNvPr id="122" name="Google Shape;122;p17"/>
          <p:cNvSpPr txBox="1"/>
          <p:nvPr/>
        </p:nvSpPr>
        <p:spPr>
          <a:xfrm>
            <a:off x="5572488" y="247990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quickly</a:t>
            </a:r>
            <a:endParaRPr>
              <a:latin typeface="Open Sans"/>
              <a:ea typeface="Open Sans"/>
              <a:cs typeface="Open Sans"/>
              <a:sym typeface="Open Sans"/>
            </a:endParaRPr>
          </a:p>
        </p:txBody>
      </p:sp>
      <p:sp>
        <p:nvSpPr>
          <p:cNvPr id="123" name="Google Shape;123;p17"/>
          <p:cNvSpPr txBox="1"/>
          <p:nvPr/>
        </p:nvSpPr>
        <p:spPr>
          <a:xfrm>
            <a:off x="7055213" y="241650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at</a:t>
            </a:r>
            <a:endParaRPr>
              <a:latin typeface="Open Sans"/>
              <a:ea typeface="Open Sans"/>
              <a:cs typeface="Open Sans"/>
              <a:sym typeface="Open Sans"/>
            </a:endParaRPr>
          </a:p>
        </p:txBody>
      </p:sp>
      <p:sp>
        <p:nvSpPr>
          <p:cNvPr id="124" name="Google Shape;124;p17"/>
          <p:cNvSpPr txBox="1"/>
          <p:nvPr/>
        </p:nvSpPr>
        <p:spPr>
          <a:xfrm>
            <a:off x="7055213" y="207632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on</a:t>
            </a:r>
            <a:endParaRPr>
              <a:latin typeface="Open Sans"/>
              <a:ea typeface="Open Sans"/>
              <a:cs typeface="Open Sans"/>
              <a:sym typeface="Open Sans"/>
            </a:endParaRPr>
          </a:p>
        </p:txBody>
      </p:sp>
      <p:sp>
        <p:nvSpPr>
          <p:cNvPr id="125" name="Google Shape;125;p17"/>
          <p:cNvSpPr txBox="1"/>
          <p:nvPr/>
        </p:nvSpPr>
        <p:spPr>
          <a:xfrm>
            <a:off x="7055213" y="3096838"/>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for</a:t>
            </a:r>
            <a:endParaRPr>
              <a:latin typeface="Open Sans"/>
              <a:ea typeface="Open Sans"/>
              <a:cs typeface="Open Sans"/>
              <a:sym typeface="Open Sans"/>
            </a:endParaRPr>
          </a:p>
        </p:txBody>
      </p:sp>
      <p:sp>
        <p:nvSpPr>
          <p:cNvPr id="126" name="Google Shape;126;p17"/>
          <p:cNvSpPr txBox="1"/>
          <p:nvPr/>
        </p:nvSpPr>
        <p:spPr>
          <a:xfrm>
            <a:off x="7055213" y="275667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under</a:t>
            </a:r>
            <a:endParaRPr>
              <a:latin typeface="Open Sans"/>
              <a:ea typeface="Open Sans"/>
              <a:cs typeface="Open Sans"/>
              <a:sym typeface="Open Sans"/>
            </a:endParaRPr>
          </a:p>
        </p:txBody>
      </p:sp>
      <p:sp>
        <p:nvSpPr>
          <p:cNvPr id="127" name="Google Shape;127;p17"/>
          <p:cNvSpPr txBox="1"/>
          <p:nvPr/>
        </p:nvSpPr>
        <p:spPr>
          <a:xfrm>
            <a:off x="1178300" y="288347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boy</a:t>
            </a:r>
            <a:endParaRPr>
              <a:latin typeface="Open Sans"/>
              <a:ea typeface="Open Sans"/>
              <a:cs typeface="Open Sans"/>
              <a:sym typeface="Open Sans"/>
            </a:endParaRPr>
          </a:p>
        </p:txBody>
      </p:sp>
      <p:sp>
        <p:nvSpPr>
          <p:cNvPr id="128" name="Google Shape;128;p17"/>
          <p:cNvSpPr txBox="1"/>
          <p:nvPr/>
        </p:nvSpPr>
        <p:spPr>
          <a:xfrm>
            <a:off x="2638800" y="2138163"/>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listen</a:t>
            </a:r>
            <a:endParaRPr>
              <a:latin typeface="Open Sans"/>
              <a:ea typeface="Open Sans"/>
              <a:cs typeface="Open Sans"/>
              <a:sym typeface="Open Sans"/>
            </a:endParaRPr>
          </a:p>
        </p:txBody>
      </p:sp>
      <p:sp>
        <p:nvSpPr>
          <p:cNvPr id="129" name="Google Shape;129;p17"/>
          <p:cNvSpPr txBox="1"/>
          <p:nvPr/>
        </p:nvSpPr>
        <p:spPr>
          <a:xfrm>
            <a:off x="1178300" y="2479888"/>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bridge</a:t>
            </a:r>
            <a:endParaRPr>
              <a:latin typeface="Open Sans"/>
              <a:ea typeface="Open Sans"/>
              <a:cs typeface="Open Sans"/>
              <a:sym typeface="Open Sans"/>
            </a:endParaRPr>
          </a:p>
        </p:txBody>
      </p:sp>
      <p:sp>
        <p:nvSpPr>
          <p:cNvPr id="130" name="Google Shape;130;p17"/>
          <p:cNvSpPr txBox="1"/>
          <p:nvPr/>
        </p:nvSpPr>
        <p:spPr>
          <a:xfrm>
            <a:off x="4099300" y="2479900"/>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small</a:t>
            </a:r>
            <a:endParaRPr>
              <a:latin typeface="Open Sans"/>
              <a:ea typeface="Open Sans"/>
              <a:cs typeface="Open Sans"/>
              <a:sym typeface="Open Sans"/>
            </a:endParaRPr>
          </a:p>
        </p:txBody>
      </p:sp>
      <p:sp>
        <p:nvSpPr>
          <p:cNvPr id="131" name="Google Shape;131;p17"/>
          <p:cNvSpPr txBox="1"/>
          <p:nvPr/>
        </p:nvSpPr>
        <p:spPr>
          <a:xfrm>
            <a:off x="4107763" y="207632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nice</a:t>
            </a:r>
            <a:endParaRPr>
              <a:latin typeface="Open Sans"/>
              <a:ea typeface="Open Sans"/>
              <a:cs typeface="Open Sans"/>
              <a:sym typeface="Open Sans"/>
            </a:endParaRPr>
          </a:p>
        </p:txBody>
      </p:sp>
      <p:sp>
        <p:nvSpPr>
          <p:cNvPr id="132" name="Google Shape;132;p17"/>
          <p:cNvSpPr txBox="1"/>
          <p:nvPr/>
        </p:nvSpPr>
        <p:spPr>
          <a:xfrm>
            <a:off x="5576713" y="2933425"/>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quietly</a:t>
            </a:r>
            <a:endParaRPr>
              <a:latin typeface="Open Sans"/>
              <a:ea typeface="Open Sans"/>
              <a:cs typeface="Open Sans"/>
              <a:sym typeface="Open Sans"/>
            </a:endParaRPr>
          </a:p>
        </p:txBody>
      </p:sp>
      <p:sp>
        <p:nvSpPr>
          <p:cNvPr id="133" name="Google Shape;133;p17"/>
          <p:cNvSpPr txBox="1"/>
          <p:nvPr/>
        </p:nvSpPr>
        <p:spPr>
          <a:xfrm>
            <a:off x="4088700" y="2933413"/>
            <a:ext cx="966600" cy="310500"/>
          </a:xfrm>
          <a:prstGeom prst="rect">
            <a:avLst/>
          </a:prstGeom>
          <a:noFill/>
          <a:ln w="9525" cap="flat" cmpd="sng">
            <a:solidFill>
              <a:srgbClr val="999999"/>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latin typeface="Open Sans"/>
                <a:ea typeface="Open Sans"/>
                <a:cs typeface="Open Sans"/>
                <a:sym typeface="Open Sans"/>
              </a:rPr>
              <a:t>funny</a:t>
            </a:r>
            <a:endParaRPr>
              <a:latin typeface="Open Sans"/>
              <a:ea typeface="Open Sans"/>
              <a:cs typeface="Open Sans"/>
              <a:sym typeface="Open San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8"/>
          <p:cNvSpPr txBox="1">
            <a:spLocks noGrp="1"/>
          </p:cNvSpPr>
          <p:nvPr>
            <p:ph type="title"/>
          </p:nvPr>
        </p:nvSpPr>
        <p:spPr>
          <a:xfrm>
            <a:off x="311700" y="445025"/>
            <a:ext cx="8520600" cy="1227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800" b="0">
                <a:solidFill>
                  <a:schemeClr val="dk2"/>
                </a:solidFill>
                <a:latin typeface="Open Sans"/>
                <a:ea typeface="Open Sans"/>
                <a:cs typeface="Open Sans"/>
                <a:sym typeface="Open Sans"/>
              </a:rPr>
              <a:t>Think about the first story from the last lesson, ‘The Younger Brother’ (don’t look at it!). Read the adjectives below and try to remember which brother they describe. Move the word to the right place. ‘tidy’ has been done for you.</a:t>
            </a:r>
            <a:endParaRPr/>
          </a:p>
        </p:txBody>
      </p:sp>
      <p:graphicFrame>
        <p:nvGraphicFramePr>
          <p:cNvPr id="139" name="Google Shape;139;p18"/>
          <p:cNvGraphicFramePr/>
          <p:nvPr/>
        </p:nvGraphicFramePr>
        <p:xfrm>
          <a:off x="952500" y="1841500"/>
          <a:ext cx="7239000" cy="2810450"/>
        </p:xfrm>
        <a:graphic>
          <a:graphicData uri="http://schemas.openxmlformats.org/drawingml/2006/table">
            <a:tbl>
              <a:tblPr>
                <a:noFill/>
                <a:tableStyleId>{26D426B4-80E0-44E5-9C73-66FE2DFA4A4B}</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448075">
                <a:tc>
                  <a:txBody>
                    <a:bodyPr/>
                    <a:lstStyle/>
                    <a:p>
                      <a:pPr marL="0" lvl="0" indent="0" algn="ctr" rtl="0">
                        <a:spcBef>
                          <a:spcPts val="0"/>
                        </a:spcBef>
                        <a:spcAft>
                          <a:spcPts val="0"/>
                        </a:spcAft>
                        <a:buNone/>
                      </a:pPr>
                      <a:r>
                        <a:rPr lang="en-GB" b="1"/>
                        <a:t>Tim (the younger brother)</a:t>
                      </a:r>
                      <a:endParaRPr b="1"/>
                    </a:p>
                  </a:txBody>
                  <a:tcPr marL="91425" marR="91425" marT="91425" marB="91425"/>
                </a:tc>
                <a:tc>
                  <a:txBody>
                    <a:bodyPr/>
                    <a:lstStyle/>
                    <a:p>
                      <a:pPr marL="0" lvl="0" indent="0" algn="ctr" rtl="0">
                        <a:spcBef>
                          <a:spcPts val="0"/>
                        </a:spcBef>
                        <a:spcAft>
                          <a:spcPts val="0"/>
                        </a:spcAft>
                        <a:buNone/>
                      </a:pPr>
                      <a:r>
                        <a:rPr lang="en-GB" b="1"/>
                        <a:t>Jeff (the older brother)</a:t>
                      </a:r>
                      <a:endParaRPr b="1"/>
                    </a:p>
                  </a:txBody>
                  <a:tcPr marL="91425" marR="91425" marT="91425" marB="91425"/>
                </a:tc>
                <a:extLst>
                  <a:ext uri="{0D108BD9-81ED-4DB2-BD59-A6C34878D82A}">
                    <a16:rowId xmlns:a16="http://schemas.microsoft.com/office/drawing/2014/main" val="10000"/>
                  </a:ext>
                </a:extLst>
              </a:tr>
              <a:tr h="2362375">
                <a:tc>
                  <a:txBody>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1"/>
                  </a:ext>
                </a:extLst>
              </a:tr>
            </a:tbl>
          </a:graphicData>
        </a:graphic>
      </p:graphicFrame>
      <p:sp>
        <p:nvSpPr>
          <p:cNvPr id="140" name="Google Shape;140;p18"/>
          <p:cNvSpPr txBox="1"/>
          <p:nvPr/>
        </p:nvSpPr>
        <p:spPr>
          <a:xfrm>
            <a:off x="5916125" y="2479350"/>
            <a:ext cx="1023000" cy="2964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1"/>
                </a:solidFill>
                <a:latin typeface="Open Sans"/>
                <a:ea typeface="Open Sans"/>
                <a:cs typeface="Open Sans"/>
                <a:sym typeface="Open Sans"/>
              </a:rPr>
              <a:t>tidy</a:t>
            </a:r>
            <a:endParaRPr b="1">
              <a:solidFill>
                <a:schemeClr val="accent1"/>
              </a:solidFill>
              <a:latin typeface="Open Sans"/>
              <a:ea typeface="Open Sans"/>
              <a:cs typeface="Open Sans"/>
              <a:sym typeface="Open Sans"/>
            </a:endParaRPr>
          </a:p>
        </p:txBody>
      </p:sp>
      <p:sp>
        <p:nvSpPr>
          <p:cNvPr id="141" name="Google Shape;141;p18"/>
          <p:cNvSpPr txBox="1"/>
          <p:nvPr/>
        </p:nvSpPr>
        <p:spPr>
          <a:xfrm>
            <a:off x="3924000" y="2747445"/>
            <a:ext cx="1296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responsible</a:t>
            </a:r>
            <a:endParaRPr b="1">
              <a:solidFill>
                <a:schemeClr val="accent2"/>
              </a:solidFill>
              <a:latin typeface="Open Sans"/>
              <a:ea typeface="Open Sans"/>
              <a:cs typeface="Open Sans"/>
              <a:sym typeface="Open Sans"/>
            </a:endParaRPr>
          </a:p>
        </p:txBody>
      </p:sp>
      <p:sp>
        <p:nvSpPr>
          <p:cNvPr id="142" name="Google Shape;142;p18"/>
          <p:cNvSpPr txBox="1"/>
          <p:nvPr/>
        </p:nvSpPr>
        <p:spPr>
          <a:xfrm>
            <a:off x="4060500" y="3121365"/>
            <a:ext cx="1023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sensible</a:t>
            </a:r>
            <a:endParaRPr b="1">
              <a:solidFill>
                <a:schemeClr val="accent2"/>
              </a:solidFill>
              <a:latin typeface="Open Sans"/>
              <a:ea typeface="Open Sans"/>
              <a:cs typeface="Open Sans"/>
              <a:sym typeface="Open Sans"/>
            </a:endParaRPr>
          </a:p>
        </p:txBody>
      </p:sp>
      <p:sp>
        <p:nvSpPr>
          <p:cNvPr id="143" name="Google Shape;143;p18"/>
          <p:cNvSpPr txBox="1"/>
          <p:nvPr/>
        </p:nvSpPr>
        <p:spPr>
          <a:xfrm>
            <a:off x="4060500" y="3495285"/>
            <a:ext cx="1023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untidy</a:t>
            </a:r>
            <a:endParaRPr b="1">
              <a:solidFill>
                <a:schemeClr val="accent2"/>
              </a:solidFill>
              <a:latin typeface="Open Sans"/>
              <a:ea typeface="Open Sans"/>
              <a:cs typeface="Open Sans"/>
              <a:sym typeface="Open Sans"/>
            </a:endParaRPr>
          </a:p>
        </p:txBody>
      </p:sp>
      <p:sp>
        <p:nvSpPr>
          <p:cNvPr id="144" name="Google Shape;144;p18"/>
          <p:cNvSpPr txBox="1"/>
          <p:nvPr/>
        </p:nvSpPr>
        <p:spPr>
          <a:xfrm>
            <a:off x="3992250" y="3869205"/>
            <a:ext cx="11595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rebellious</a:t>
            </a:r>
            <a:endParaRPr b="1">
              <a:solidFill>
                <a:schemeClr val="accent2"/>
              </a:solidFill>
              <a:latin typeface="Open Sans"/>
              <a:ea typeface="Open Sans"/>
              <a:cs typeface="Open Sans"/>
              <a:sym typeface="Open Sans"/>
            </a:endParaRPr>
          </a:p>
        </p:txBody>
      </p:sp>
      <p:sp>
        <p:nvSpPr>
          <p:cNvPr id="145" name="Google Shape;145;p18"/>
          <p:cNvSpPr txBox="1"/>
          <p:nvPr/>
        </p:nvSpPr>
        <p:spPr>
          <a:xfrm>
            <a:off x="3924000" y="4243125"/>
            <a:ext cx="1296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emotional</a:t>
            </a:r>
            <a:endParaRPr b="1">
              <a:solidFill>
                <a:schemeClr val="accent2"/>
              </a:solidFill>
              <a:latin typeface="Open Sans"/>
              <a:ea typeface="Open Sans"/>
              <a:cs typeface="Open Sans"/>
              <a:sym typeface="Open Sa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19"/>
          <p:cNvSpPr txBox="1">
            <a:spLocks noGrp="1"/>
          </p:cNvSpPr>
          <p:nvPr>
            <p:ph type="body" idx="1"/>
          </p:nvPr>
        </p:nvSpPr>
        <p:spPr>
          <a:xfrm>
            <a:off x="311700" y="1266325"/>
            <a:ext cx="8520600" cy="33027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a:t>Read the stories again and check your answers.</a:t>
            </a:r>
            <a:endParaRPr/>
          </a:p>
        </p:txBody>
      </p:sp>
      <p:pic>
        <p:nvPicPr>
          <p:cNvPr id="151" name="Google Shape;151;p19"/>
          <p:cNvPicPr preferRelativeResize="0"/>
          <p:nvPr/>
        </p:nvPicPr>
        <p:blipFill>
          <a:blip r:embed="rId3">
            <a:alphaModFix/>
          </a:blip>
          <a:stretch>
            <a:fillRect/>
          </a:stretch>
        </p:blipFill>
        <p:spPr>
          <a:xfrm>
            <a:off x="3015724" y="2335375"/>
            <a:ext cx="3112549" cy="23847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0"/>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Younger brother or only child - how was it for you?</a:t>
            </a:r>
            <a:endParaRPr/>
          </a:p>
        </p:txBody>
      </p:sp>
      <p:sp>
        <p:nvSpPr>
          <p:cNvPr id="157" name="Google Shape;157;p20"/>
          <p:cNvSpPr txBox="1">
            <a:spLocks noGrp="1"/>
          </p:cNvSpPr>
          <p:nvPr>
            <p:ph type="body" idx="1"/>
          </p:nvPr>
        </p:nvSpPr>
        <p:spPr>
          <a:xfrm>
            <a:off x="311700" y="1266175"/>
            <a:ext cx="3999900" cy="37575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Impact"/>
                <a:ea typeface="Impact"/>
                <a:cs typeface="Impact"/>
                <a:sym typeface="Impact"/>
              </a:rPr>
              <a:t>THE YOUNGER BROTHER</a:t>
            </a:r>
            <a:endParaRPr>
              <a:latin typeface="Impact"/>
              <a:ea typeface="Impact"/>
              <a:cs typeface="Impact"/>
              <a:sym typeface="Impact"/>
            </a:endParaRPr>
          </a:p>
          <a:p>
            <a:pPr marL="0" lvl="0" indent="0" algn="l" rtl="0">
              <a:spcBef>
                <a:spcPts val="0"/>
              </a:spcBef>
              <a:spcAft>
                <a:spcPts val="0"/>
              </a:spcAft>
              <a:buNone/>
            </a:pPr>
            <a:r>
              <a:rPr lang="en-GB">
                <a:latin typeface="Impact"/>
                <a:ea typeface="Impact"/>
                <a:cs typeface="Impact"/>
                <a:sym typeface="Impact"/>
              </a:rPr>
              <a:t>Novelist Tim Lott</a:t>
            </a:r>
            <a:endParaRPr>
              <a:latin typeface="Impact"/>
              <a:ea typeface="Impact"/>
              <a:cs typeface="Impact"/>
              <a:sym typeface="Impact"/>
            </a:endParaRPr>
          </a:p>
          <a:p>
            <a:pPr marL="0" lvl="0" indent="0" algn="l" rtl="0">
              <a:spcBef>
                <a:spcPts val="1000"/>
              </a:spcBef>
              <a:spcAft>
                <a:spcPts val="0"/>
              </a:spcAft>
              <a:buNone/>
            </a:pPr>
            <a:r>
              <a:rPr lang="en-GB" sz="1100">
                <a:highlight>
                  <a:schemeClr val="accent6"/>
                </a:highlight>
              </a:rPr>
              <a:t>Rivalry</a:t>
            </a:r>
            <a:r>
              <a:rPr lang="en-GB" sz="1100"/>
              <a:t> between brothers is normal, but there was a special reason for the problems between us. I was very ill when I was born, and spent three months in hospital with my mother. My brother did not see her at all during that time, as he went to stay with an aunt. When our mother returned home, it was with a </a:t>
            </a:r>
            <a:r>
              <a:rPr lang="en-GB" sz="1100">
                <a:highlight>
                  <a:schemeClr val="accent6"/>
                </a:highlight>
              </a:rPr>
              <a:t>sick</a:t>
            </a:r>
            <a:r>
              <a:rPr lang="en-GB" sz="1100"/>
              <a:t> newborn baby who took all the attention. </a:t>
            </a:r>
            <a:r>
              <a:rPr lang="en-GB" sz="1100">
                <a:highlight>
                  <a:schemeClr val="accent6"/>
                </a:highlight>
              </a:rPr>
              <a:t>No wonder</a:t>
            </a:r>
            <a:r>
              <a:rPr lang="en-GB" sz="1100"/>
              <a:t> he hated me (although if you ask Jeff, he will say that he didn’t - we remember things differently).</a:t>
            </a:r>
            <a:endParaRPr sz="1100"/>
          </a:p>
          <a:p>
            <a:pPr marL="0" lvl="0" indent="0" algn="l" rtl="0">
              <a:spcBef>
                <a:spcPts val="1000"/>
              </a:spcBef>
              <a:spcAft>
                <a:spcPts val="1600"/>
              </a:spcAft>
              <a:buNone/>
            </a:pPr>
            <a:r>
              <a:rPr lang="en-GB" sz="1100"/>
              <a:t>My brother and I were completely different. We </a:t>
            </a:r>
            <a:r>
              <a:rPr lang="en-GB" sz="1100">
                <a:highlight>
                  <a:schemeClr val="accent6"/>
                </a:highlight>
              </a:rPr>
              <a:t>shared</a:t>
            </a:r>
            <a:r>
              <a:rPr lang="en-GB" sz="1100"/>
              <a:t> the same bedroom, but he was tidy, and I was really untidy. He was responsible, I was rebellious. He was sensible, I was emotional. I haven’t got any positive memories of our </a:t>
            </a:r>
            <a:r>
              <a:rPr lang="en-GB" sz="1100">
                <a:highlight>
                  <a:schemeClr val="accent6"/>
                </a:highlight>
              </a:rPr>
              <a:t>childhood</a:t>
            </a:r>
            <a:r>
              <a:rPr lang="en-GB" sz="1100"/>
              <a:t> together, though there must have been good moments. Jeff says we used to play </a:t>
            </a:r>
            <a:endParaRPr sz="1100"/>
          </a:p>
        </p:txBody>
      </p:sp>
      <p:sp>
        <p:nvSpPr>
          <p:cNvPr id="158" name="Google Shape;158;p20"/>
          <p:cNvSpPr txBox="1">
            <a:spLocks noGrp="1"/>
          </p:cNvSpPr>
          <p:nvPr>
            <p:ph type="body" idx="2"/>
          </p:nvPr>
        </p:nvSpPr>
        <p:spPr>
          <a:xfrm>
            <a:off x="4832400" y="1266175"/>
            <a:ext cx="3999900" cy="37575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100"/>
              <a:t>Cowboys and Indians but I only remember him trying to suffocate my under the bed covers.</a:t>
            </a:r>
            <a:endParaRPr sz="1100"/>
          </a:p>
          <a:p>
            <a:pPr marL="0" lvl="0" indent="0" algn="l" rtl="0">
              <a:spcBef>
                <a:spcPts val="1600"/>
              </a:spcBef>
              <a:spcAft>
                <a:spcPts val="0"/>
              </a:spcAft>
              <a:buNone/>
            </a:pPr>
            <a:r>
              <a:rPr lang="en-GB" sz="1100"/>
              <a:t>My relationship with Jeff has influenced my attitude towards my own four </a:t>
            </a:r>
            <a:endParaRPr sz="1100"/>
          </a:p>
          <a:p>
            <a:pPr marL="0" lvl="0" indent="0" algn="l" rtl="0">
              <a:spcBef>
                <a:spcPts val="0"/>
              </a:spcBef>
              <a:spcAft>
                <a:spcPts val="0"/>
              </a:spcAft>
              <a:buNone/>
            </a:pPr>
            <a:r>
              <a:rPr lang="en-GB" sz="1100"/>
              <a:t>daughters. If the girls </a:t>
            </a:r>
            <a:r>
              <a:rPr lang="en-GB" sz="1100">
                <a:highlight>
                  <a:schemeClr val="accent6"/>
                </a:highlight>
              </a:rPr>
              <a:t>fight</a:t>
            </a:r>
            <a:r>
              <a:rPr lang="en-GB" sz="1100"/>
              <a:t>, I </a:t>
            </a:r>
            <a:endParaRPr sz="1100"/>
          </a:p>
          <a:p>
            <a:pPr marL="0" lvl="0" indent="0" algn="l" rtl="0">
              <a:spcBef>
                <a:spcPts val="0"/>
              </a:spcBef>
              <a:spcAft>
                <a:spcPts val="0"/>
              </a:spcAft>
              <a:buNone/>
            </a:pPr>
            <a:r>
              <a:rPr lang="en-GB" sz="1100"/>
              <a:t>always think that the </a:t>
            </a:r>
            <a:endParaRPr sz="1100"/>
          </a:p>
          <a:p>
            <a:pPr marL="0" lvl="0" indent="0" algn="l" rtl="0">
              <a:spcBef>
                <a:spcPts val="0"/>
              </a:spcBef>
              <a:spcAft>
                <a:spcPts val="0"/>
              </a:spcAft>
              <a:buNone/>
            </a:pPr>
            <a:r>
              <a:rPr lang="en-GB" sz="1100"/>
              <a:t>younger child is innocent. </a:t>
            </a:r>
            <a:endParaRPr sz="1100"/>
          </a:p>
          <a:p>
            <a:pPr marL="0" lvl="0" indent="0" algn="l" rtl="0">
              <a:spcBef>
                <a:spcPts val="0"/>
              </a:spcBef>
              <a:spcAft>
                <a:spcPts val="0"/>
              </a:spcAft>
              <a:buNone/>
            </a:pPr>
            <a:r>
              <a:rPr lang="en-GB" sz="1100"/>
              <a:t>But the good news about </a:t>
            </a:r>
            <a:endParaRPr sz="1100"/>
          </a:p>
          <a:p>
            <a:pPr marL="0" lvl="0" indent="0" algn="l" rtl="0">
              <a:spcBef>
                <a:spcPts val="0"/>
              </a:spcBef>
              <a:spcAft>
                <a:spcPts val="0"/>
              </a:spcAft>
              <a:buNone/>
            </a:pPr>
            <a:r>
              <a:rPr lang="en-GB" sz="1100"/>
              <a:t>brothers and sisters is that </a:t>
            </a:r>
            <a:endParaRPr sz="1100"/>
          </a:p>
          <a:p>
            <a:pPr marL="0" lvl="0" indent="0" algn="l" rtl="0">
              <a:spcBef>
                <a:spcPts val="0"/>
              </a:spcBef>
              <a:spcAft>
                <a:spcPts val="0"/>
              </a:spcAft>
              <a:buNone/>
            </a:pPr>
            <a:r>
              <a:rPr lang="en-GB" sz="1100"/>
              <a:t>when they get older, they </a:t>
            </a:r>
            <a:endParaRPr sz="1100"/>
          </a:p>
          <a:p>
            <a:pPr marL="0" lvl="0" indent="0" algn="l" rtl="0">
              <a:spcBef>
                <a:spcPts val="0"/>
              </a:spcBef>
              <a:spcAft>
                <a:spcPts val="0"/>
              </a:spcAft>
              <a:buNone/>
            </a:pPr>
            <a:r>
              <a:rPr lang="en-GB" sz="1100">
                <a:highlight>
                  <a:schemeClr val="accent6"/>
                </a:highlight>
              </a:rPr>
              <a:t>value</a:t>
            </a:r>
            <a:r>
              <a:rPr lang="en-GB" sz="1100"/>
              <a:t> each other more. Jeff </a:t>
            </a:r>
            <a:endParaRPr sz="1100"/>
          </a:p>
          <a:p>
            <a:pPr marL="0" lvl="0" indent="0" algn="l" rtl="0">
              <a:spcBef>
                <a:spcPts val="0"/>
              </a:spcBef>
              <a:spcAft>
                <a:spcPts val="0"/>
              </a:spcAft>
              <a:buNone/>
            </a:pPr>
            <a:r>
              <a:rPr lang="en-GB" sz="1100"/>
              <a:t>is now one of my best </a:t>
            </a:r>
            <a:endParaRPr sz="1100"/>
          </a:p>
          <a:p>
            <a:pPr marL="0" lvl="0" indent="0" algn="l" rtl="0">
              <a:spcBef>
                <a:spcPts val="0"/>
              </a:spcBef>
              <a:spcAft>
                <a:spcPts val="0"/>
              </a:spcAft>
              <a:buNone/>
            </a:pPr>
            <a:r>
              <a:rPr lang="en-GB" sz="1100"/>
              <a:t>friends, and I like and </a:t>
            </a:r>
            <a:endParaRPr sz="1100"/>
          </a:p>
          <a:p>
            <a:pPr marL="0" lvl="0" indent="0" algn="l" rtl="0">
              <a:spcBef>
                <a:spcPts val="0"/>
              </a:spcBef>
              <a:spcAft>
                <a:spcPts val="0"/>
              </a:spcAft>
              <a:buNone/>
            </a:pPr>
            <a:r>
              <a:rPr lang="en-GB" sz="1100"/>
              <a:t>admire him greatly. For </a:t>
            </a:r>
            <a:endParaRPr sz="1100"/>
          </a:p>
          <a:p>
            <a:pPr marL="0" lvl="0" indent="0" algn="l" rtl="0">
              <a:spcBef>
                <a:spcPts val="0"/>
              </a:spcBef>
              <a:spcAft>
                <a:spcPts val="0"/>
              </a:spcAft>
              <a:buNone/>
            </a:pPr>
            <a:r>
              <a:rPr lang="en-GB" sz="1100"/>
              <a:t>better or for worse, we </a:t>
            </a:r>
            <a:endParaRPr sz="1100"/>
          </a:p>
          <a:p>
            <a:pPr marL="0" lvl="0" indent="0" algn="l" rtl="0">
              <a:spcBef>
                <a:spcPts val="0"/>
              </a:spcBef>
              <a:spcAft>
                <a:spcPts val="0"/>
              </a:spcAft>
              <a:buNone/>
            </a:pPr>
            <a:r>
              <a:rPr lang="en-GB" sz="1100"/>
              <a:t>share a whole history. It is </a:t>
            </a:r>
            <a:endParaRPr sz="1100"/>
          </a:p>
          <a:p>
            <a:pPr marL="0" lvl="0" indent="0" algn="l" rtl="0">
              <a:spcBef>
                <a:spcPts val="0"/>
              </a:spcBef>
              <a:spcAft>
                <a:spcPts val="0"/>
              </a:spcAft>
              <a:buNone/>
            </a:pPr>
            <a:r>
              <a:rPr lang="en-GB" sz="1100"/>
              <a:t>the longest relationship in </a:t>
            </a:r>
            <a:endParaRPr sz="1100"/>
          </a:p>
          <a:p>
            <a:pPr marL="0" lvl="0" indent="0" algn="l" rtl="0">
              <a:spcBef>
                <a:spcPts val="0"/>
              </a:spcBef>
              <a:spcAft>
                <a:spcPts val="0"/>
              </a:spcAft>
              <a:buNone/>
            </a:pPr>
            <a:r>
              <a:rPr lang="en-GB" sz="1100"/>
              <a:t>my life.</a:t>
            </a:r>
            <a:endParaRPr sz="1100"/>
          </a:p>
        </p:txBody>
      </p:sp>
      <p:pic>
        <p:nvPicPr>
          <p:cNvPr id="159" name="Google Shape;159;p20"/>
          <p:cNvPicPr preferRelativeResize="0"/>
          <p:nvPr/>
        </p:nvPicPr>
        <p:blipFill>
          <a:blip r:embed="rId3">
            <a:alphaModFix/>
          </a:blip>
          <a:stretch>
            <a:fillRect/>
          </a:stretch>
        </p:blipFill>
        <p:spPr>
          <a:xfrm>
            <a:off x="6850925" y="2153025"/>
            <a:ext cx="1927826" cy="27858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1"/>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Younger brother or only child - how was it for you?</a:t>
            </a:r>
            <a:endParaRPr/>
          </a:p>
        </p:txBody>
      </p:sp>
      <p:sp>
        <p:nvSpPr>
          <p:cNvPr id="165" name="Google Shape;165;p21"/>
          <p:cNvSpPr txBox="1">
            <a:spLocks noGrp="1"/>
          </p:cNvSpPr>
          <p:nvPr>
            <p:ph type="body" idx="1"/>
          </p:nvPr>
        </p:nvSpPr>
        <p:spPr>
          <a:xfrm>
            <a:off x="311700" y="1266175"/>
            <a:ext cx="3999900" cy="33027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Impact"/>
                <a:ea typeface="Impact"/>
                <a:cs typeface="Impact"/>
                <a:sym typeface="Impact"/>
              </a:rPr>
              <a:t>THE ONLY CHILD</a:t>
            </a:r>
            <a:endParaRPr>
              <a:latin typeface="Impact"/>
              <a:ea typeface="Impact"/>
              <a:cs typeface="Impact"/>
              <a:sym typeface="Impact"/>
            </a:endParaRPr>
          </a:p>
          <a:p>
            <a:pPr marL="0" lvl="0" indent="0" algn="l" rtl="0">
              <a:spcBef>
                <a:spcPts val="0"/>
              </a:spcBef>
              <a:spcAft>
                <a:spcPts val="0"/>
              </a:spcAft>
              <a:buNone/>
            </a:pPr>
            <a:r>
              <a:rPr lang="en-GB">
                <a:latin typeface="Impact"/>
                <a:ea typeface="Impact"/>
                <a:cs typeface="Impact"/>
                <a:sym typeface="Impact"/>
              </a:rPr>
              <a:t>Journalist Sarah Lee</a:t>
            </a:r>
            <a:endParaRPr>
              <a:latin typeface="Impact"/>
              <a:ea typeface="Impact"/>
              <a:cs typeface="Impact"/>
              <a:sym typeface="Impact"/>
            </a:endParaRPr>
          </a:p>
          <a:p>
            <a:pPr marL="0" lvl="0" indent="0" algn="l" rtl="0">
              <a:spcBef>
                <a:spcPts val="1000"/>
              </a:spcBef>
              <a:spcAft>
                <a:spcPts val="0"/>
              </a:spcAft>
              <a:buNone/>
            </a:pPr>
            <a:r>
              <a:rPr lang="en-GB" sz="1000"/>
              <a:t>I went to </a:t>
            </a:r>
            <a:r>
              <a:rPr lang="en-GB" sz="1000">
                <a:highlight>
                  <a:schemeClr val="accent6"/>
                </a:highlight>
              </a:rPr>
              <a:t>boarding school </a:t>
            </a:r>
            <a:r>
              <a:rPr lang="en-GB" sz="1000"/>
              <a:t>when I was seven, and the hardest thing I found was making friends. Because I was an only child, I just didn’t know how to do it. The thing is that when you’re an only child you spend a lot of your time with </a:t>
            </a:r>
            <a:r>
              <a:rPr lang="en-GB" sz="1000">
                <a:highlight>
                  <a:schemeClr val="accent6"/>
                </a:highlight>
              </a:rPr>
              <a:t>adults</a:t>
            </a:r>
            <a:r>
              <a:rPr lang="en-GB" sz="1000"/>
              <a:t> and you’re often the only child in </a:t>
            </a:r>
            <a:r>
              <a:rPr lang="en-GB" sz="1000">
                <a:highlight>
                  <a:schemeClr val="accent6"/>
                </a:highlight>
              </a:rPr>
              <a:t>a gathering</a:t>
            </a:r>
            <a:r>
              <a:rPr lang="en-GB" sz="1000"/>
              <a:t> of adults. Your parents go on living more or less the way they have always lived, only now you are there too.</a:t>
            </a:r>
            <a:endParaRPr sz="1000"/>
          </a:p>
          <a:p>
            <a:pPr marL="0" lvl="0" indent="0" algn="l" rtl="0">
              <a:spcBef>
                <a:spcPts val="1000"/>
              </a:spcBef>
              <a:spcAft>
                <a:spcPts val="0"/>
              </a:spcAft>
              <a:buNone/>
            </a:pPr>
            <a:r>
              <a:rPr lang="en-GB" sz="1000"/>
              <a:t>I found being an only child interesting because it gave me a view of the world of adults that children in a big family might not get. And I know it has, at least partly, made me the kind of person I am - I never like being one of a group, for example. If I have to be in a group, I will always try to go off and do something on my own, or be with just one other person - I’m not comfortable with being one of </a:t>
            </a:r>
            <a:r>
              <a:rPr lang="en-GB" sz="1000">
                <a:highlight>
                  <a:schemeClr val="accent6"/>
                </a:highlight>
              </a:rPr>
              <a:t>a gang</a:t>
            </a:r>
            <a:r>
              <a:rPr lang="en-GB" sz="1000"/>
              <a:t>.</a:t>
            </a:r>
            <a:endParaRPr sz="1000"/>
          </a:p>
          <a:p>
            <a:pPr marL="0" lvl="0" indent="0" algn="l" rtl="0">
              <a:spcBef>
                <a:spcPts val="1000"/>
              </a:spcBef>
              <a:spcAft>
                <a:spcPts val="0"/>
              </a:spcAft>
              <a:buNone/>
            </a:pPr>
            <a:endParaRPr sz="1000"/>
          </a:p>
        </p:txBody>
      </p:sp>
      <p:sp>
        <p:nvSpPr>
          <p:cNvPr id="166" name="Google Shape;166;p21"/>
          <p:cNvSpPr txBox="1">
            <a:spLocks noGrp="1"/>
          </p:cNvSpPr>
          <p:nvPr>
            <p:ph type="body" idx="2"/>
          </p:nvPr>
        </p:nvSpPr>
        <p:spPr>
          <a:xfrm>
            <a:off x="4832400" y="1266175"/>
            <a:ext cx="3999900" cy="33027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000"/>
              <a:t>My parents are divorced now and my mother lives in the US and my father in the UK. I feel very responsible for them - I feel responsible for their happiness. I’m the closest relative in the world to each of them and I’m very </a:t>
            </a:r>
            <a:r>
              <a:rPr lang="en-GB" sz="1000">
                <a:highlight>
                  <a:schemeClr val="accent6"/>
                </a:highlight>
              </a:rPr>
              <a:t>aware of</a:t>
            </a:r>
            <a:r>
              <a:rPr lang="en-GB" sz="1000"/>
              <a:t> that.</a:t>
            </a:r>
            <a:endParaRPr sz="1000"/>
          </a:p>
        </p:txBody>
      </p:sp>
      <p:pic>
        <p:nvPicPr>
          <p:cNvPr id="167" name="Google Shape;167;p21"/>
          <p:cNvPicPr preferRelativeResize="0"/>
          <p:nvPr/>
        </p:nvPicPr>
        <p:blipFill>
          <a:blip r:embed="rId3">
            <a:alphaModFix/>
          </a:blip>
          <a:stretch>
            <a:fillRect/>
          </a:stretch>
        </p:blipFill>
        <p:spPr>
          <a:xfrm>
            <a:off x="5106287" y="2162125"/>
            <a:ext cx="3452126" cy="23026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graphicFrame>
        <p:nvGraphicFramePr>
          <p:cNvPr id="172" name="Google Shape;172;p22"/>
          <p:cNvGraphicFramePr/>
          <p:nvPr/>
        </p:nvGraphicFramePr>
        <p:xfrm>
          <a:off x="952500" y="1841500"/>
          <a:ext cx="7239000" cy="2810450"/>
        </p:xfrm>
        <a:graphic>
          <a:graphicData uri="http://schemas.openxmlformats.org/drawingml/2006/table">
            <a:tbl>
              <a:tblPr>
                <a:noFill/>
                <a:tableStyleId>{26D426B4-80E0-44E5-9C73-66FE2DFA4A4B}</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448075">
                <a:tc>
                  <a:txBody>
                    <a:bodyPr/>
                    <a:lstStyle/>
                    <a:p>
                      <a:pPr marL="0" lvl="0" indent="0" algn="ctr" rtl="0">
                        <a:spcBef>
                          <a:spcPts val="0"/>
                        </a:spcBef>
                        <a:spcAft>
                          <a:spcPts val="0"/>
                        </a:spcAft>
                        <a:buNone/>
                      </a:pPr>
                      <a:r>
                        <a:rPr lang="en-GB" b="1"/>
                        <a:t>Tim (the younger brother)</a:t>
                      </a:r>
                      <a:endParaRPr b="1"/>
                    </a:p>
                  </a:txBody>
                  <a:tcPr marL="91425" marR="91425" marT="91425" marB="91425"/>
                </a:tc>
                <a:tc>
                  <a:txBody>
                    <a:bodyPr/>
                    <a:lstStyle/>
                    <a:p>
                      <a:pPr marL="0" lvl="0" indent="0" algn="ctr" rtl="0">
                        <a:spcBef>
                          <a:spcPts val="0"/>
                        </a:spcBef>
                        <a:spcAft>
                          <a:spcPts val="0"/>
                        </a:spcAft>
                        <a:buNone/>
                      </a:pPr>
                      <a:r>
                        <a:rPr lang="en-GB" b="1"/>
                        <a:t>Jeff (the older brother)</a:t>
                      </a:r>
                      <a:endParaRPr b="1"/>
                    </a:p>
                  </a:txBody>
                  <a:tcPr marL="91425" marR="91425" marT="91425" marB="91425"/>
                </a:tc>
                <a:extLst>
                  <a:ext uri="{0D108BD9-81ED-4DB2-BD59-A6C34878D82A}">
                    <a16:rowId xmlns:a16="http://schemas.microsoft.com/office/drawing/2014/main" val="10000"/>
                  </a:ext>
                </a:extLst>
              </a:tr>
              <a:tr h="2362375">
                <a:tc>
                  <a:txBody>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1"/>
                  </a:ext>
                </a:extLst>
              </a:tr>
            </a:tbl>
          </a:graphicData>
        </a:graphic>
      </p:graphicFrame>
      <p:sp>
        <p:nvSpPr>
          <p:cNvPr id="173" name="Google Shape;173;p22"/>
          <p:cNvSpPr txBox="1"/>
          <p:nvPr/>
        </p:nvSpPr>
        <p:spPr>
          <a:xfrm>
            <a:off x="5916125" y="2495550"/>
            <a:ext cx="1023000" cy="2964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1"/>
                </a:solidFill>
                <a:latin typeface="Open Sans"/>
                <a:ea typeface="Open Sans"/>
                <a:cs typeface="Open Sans"/>
                <a:sym typeface="Open Sans"/>
              </a:rPr>
              <a:t>tidy</a:t>
            </a:r>
            <a:endParaRPr b="1">
              <a:solidFill>
                <a:schemeClr val="accent1"/>
              </a:solidFill>
              <a:latin typeface="Open Sans"/>
              <a:ea typeface="Open Sans"/>
              <a:cs typeface="Open Sans"/>
              <a:sym typeface="Open Sans"/>
            </a:endParaRPr>
          </a:p>
        </p:txBody>
      </p:sp>
      <p:sp>
        <p:nvSpPr>
          <p:cNvPr id="174" name="Google Shape;174;p22"/>
          <p:cNvSpPr txBox="1"/>
          <p:nvPr/>
        </p:nvSpPr>
        <p:spPr>
          <a:xfrm>
            <a:off x="5779625" y="2985470"/>
            <a:ext cx="1296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responsible</a:t>
            </a:r>
            <a:endParaRPr b="1">
              <a:solidFill>
                <a:schemeClr val="accent2"/>
              </a:solidFill>
              <a:latin typeface="Open Sans"/>
              <a:ea typeface="Open Sans"/>
              <a:cs typeface="Open Sans"/>
              <a:sym typeface="Open Sans"/>
            </a:endParaRPr>
          </a:p>
        </p:txBody>
      </p:sp>
      <p:sp>
        <p:nvSpPr>
          <p:cNvPr id="175" name="Google Shape;175;p22"/>
          <p:cNvSpPr txBox="1"/>
          <p:nvPr/>
        </p:nvSpPr>
        <p:spPr>
          <a:xfrm>
            <a:off x="5916125" y="3475390"/>
            <a:ext cx="1023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sensible</a:t>
            </a:r>
            <a:endParaRPr b="1">
              <a:solidFill>
                <a:schemeClr val="accent2"/>
              </a:solidFill>
              <a:latin typeface="Open Sans"/>
              <a:ea typeface="Open Sans"/>
              <a:cs typeface="Open Sans"/>
              <a:sym typeface="Open Sans"/>
            </a:endParaRPr>
          </a:p>
        </p:txBody>
      </p:sp>
      <p:sp>
        <p:nvSpPr>
          <p:cNvPr id="176" name="Google Shape;176;p22"/>
          <p:cNvSpPr txBox="1"/>
          <p:nvPr/>
        </p:nvSpPr>
        <p:spPr>
          <a:xfrm>
            <a:off x="2113175" y="2479360"/>
            <a:ext cx="1023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untidy</a:t>
            </a:r>
            <a:endParaRPr b="1">
              <a:solidFill>
                <a:schemeClr val="accent2"/>
              </a:solidFill>
              <a:latin typeface="Open Sans"/>
              <a:ea typeface="Open Sans"/>
              <a:cs typeface="Open Sans"/>
              <a:sym typeface="Open Sans"/>
            </a:endParaRPr>
          </a:p>
        </p:txBody>
      </p:sp>
      <p:sp>
        <p:nvSpPr>
          <p:cNvPr id="177" name="Google Shape;177;p22"/>
          <p:cNvSpPr txBox="1"/>
          <p:nvPr/>
        </p:nvSpPr>
        <p:spPr>
          <a:xfrm>
            <a:off x="2044925" y="3015480"/>
            <a:ext cx="11595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rebellious</a:t>
            </a:r>
            <a:endParaRPr b="1">
              <a:solidFill>
                <a:schemeClr val="accent2"/>
              </a:solidFill>
              <a:latin typeface="Open Sans"/>
              <a:ea typeface="Open Sans"/>
              <a:cs typeface="Open Sans"/>
              <a:sym typeface="Open Sans"/>
            </a:endParaRPr>
          </a:p>
        </p:txBody>
      </p:sp>
      <p:sp>
        <p:nvSpPr>
          <p:cNvPr id="178" name="Google Shape;178;p22"/>
          <p:cNvSpPr txBox="1"/>
          <p:nvPr/>
        </p:nvSpPr>
        <p:spPr>
          <a:xfrm>
            <a:off x="1976675" y="3551600"/>
            <a:ext cx="1296000" cy="296400"/>
          </a:xfrm>
          <a:prstGeom prst="rect">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b="1">
                <a:solidFill>
                  <a:schemeClr val="accent2"/>
                </a:solidFill>
                <a:latin typeface="Open Sans"/>
                <a:ea typeface="Open Sans"/>
                <a:cs typeface="Open Sans"/>
                <a:sym typeface="Open Sans"/>
              </a:rPr>
              <a:t>emotional</a:t>
            </a:r>
            <a:endParaRPr b="1">
              <a:solidFill>
                <a:schemeClr val="accent2"/>
              </a:solidFill>
              <a:latin typeface="Open Sans"/>
              <a:ea typeface="Open Sans"/>
              <a:cs typeface="Open Sans"/>
              <a:sym typeface="Open Sans"/>
            </a:endParaRPr>
          </a:p>
        </p:txBody>
      </p:sp>
      <p:sp>
        <p:nvSpPr>
          <p:cNvPr id="179" name="Google Shape;179;p22"/>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3"/>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800" b="0">
                <a:solidFill>
                  <a:schemeClr val="dk2"/>
                </a:solidFill>
                <a:latin typeface="Open Sans"/>
                <a:ea typeface="Open Sans"/>
                <a:cs typeface="Open Sans"/>
                <a:sym typeface="Open Sans"/>
              </a:rPr>
              <a:t>What do you think these words mean? Write in the boxes below. Read the stories again if you need to. The first one has been done for you.</a:t>
            </a:r>
            <a:endParaRPr/>
          </a:p>
        </p:txBody>
      </p:sp>
      <p:graphicFrame>
        <p:nvGraphicFramePr>
          <p:cNvPr id="185" name="Google Shape;185;p23"/>
          <p:cNvGraphicFramePr/>
          <p:nvPr/>
        </p:nvGraphicFramePr>
        <p:xfrm>
          <a:off x="910175" y="1703925"/>
          <a:ext cx="7239000" cy="2788710"/>
        </p:xfrm>
        <a:graphic>
          <a:graphicData uri="http://schemas.openxmlformats.org/drawingml/2006/table">
            <a:tbl>
              <a:tblPr>
                <a:noFill/>
                <a:tableStyleId>{26D426B4-80E0-44E5-9C73-66FE2DFA4A4B}</a:tableStyleId>
              </a:tblPr>
              <a:tblGrid>
                <a:gridCol w="1919125">
                  <a:extLst>
                    <a:ext uri="{9D8B030D-6E8A-4147-A177-3AD203B41FA5}">
                      <a16:colId xmlns:a16="http://schemas.microsoft.com/office/drawing/2014/main" val="20000"/>
                    </a:ext>
                  </a:extLst>
                </a:gridCol>
                <a:gridCol w="5319875">
                  <a:extLst>
                    <a:ext uri="{9D8B030D-6E8A-4147-A177-3AD203B41FA5}">
                      <a16:colId xmlns:a16="http://schemas.microsoft.com/office/drawing/2014/main" val="20001"/>
                    </a:ext>
                  </a:extLst>
                </a:gridCol>
              </a:tblGrid>
              <a:tr h="381000">
                <a:tc>
                  <a:txBody>
                    <a:bodyPr/>
                    <a:lstStyle/>
                    <a:p>
                      <a:pPr marL="0" lvl="0" indent="0" algn="l" rtl="0">
                        <a:spcBef>
                          <a:spcPts val="0"/>
                        </a:spcBef>
                        <a:spcAft>
                          <a:spcPts val="0"/>
                        </a:spcAft>
                        <a:buNone/>
                      </a:pPr>
                      <a:r>
                        <a:rPr lang="en-GB" sz="1500" b="1">
                          <a:solidFill>
                            <a:schemeClr val="accent1"/>
                          </a:solidFill>
                        </a:rPr>
                        <a:t>Word</a:t>
                      </a:r>
                      <a:endParaRPr sz="1500" b="1">
                        <a:solidFill>
                          <a:schemeClr val="accent1"/>
                        </a:solidFill>
                      </a:endParaRPr>
                    </a:p>
                  </a:txBody>
                  <a:tcPr marL="91425" marR="91425" marT="91425" marB="91425"/>
                </a:tc>
                <a:tc>
                  <a:txBody>
                    <a:bodyPr/>
                    <a:lstStyle/>
                    <a:p>
                      <a:pPr marL="0" lvl="0" indent="0" algn="l" rtl="0">
                        <a:spcBef>
                          <a:spcPts val="0"/>
                        </a:spcBef>
                        <a:spcAft>
                          <a:spcPts val="0"/>
                        </a:spcAft>
                        <a:buNone/>
                      </a:pPr>
                      <a:r>
                        <a:rPr lang="en-GB" sz="1500" b="1">
                          <a:solidFill>
                            <a:schemeClr val="accent1"/>
                          </a:solidFill>
                        </a:rPr>
                        <a:t>Someone who...</a:t>
                      </a:r>
                      <a:endParaRPr sz="1500" b="1">
                        <a:solidFill>
                          <a:schemeClr val="accent1"/>
                        </a:solidFill>
                      </a:endParaRPr>
                    </a:p>
                  </a:txBody>
                  <a:tcPr marL="91425" marR="91425" marT="91425" marB="91425"/>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a:t>tidy</a:t>
                      </a:r>
                      <a:endParaRPr/>
                    </a:p>
                  </a:txBody>
                  <a:tcPr marL="91425" marR="91425" marT="91425" marB="91425"/>
                </a:tc>
                <a:tc>
                  <a:txBody>
                    <a:bodyPr/>
                    <a:lstStyle/>
                    <a:p>
                      <a:pPr marL="0" lvl="0" indent="0" algn="l" rtl="0">
                        <a:spcBef>
                          <a:spcPts val="0"/>
                        </a:spcBef>
                        <a:spcAft>
                          <a:spcPts val="0"/>
                        </a:spcAft>
                        <a:buNone/>
                      </a:pPr>
                      <a:r>
                        <a:rPr lang="en-GB"/>
                        <a:t>...likes to keep things in the right place</a:t>
                      </a:r>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a:t>responsible</a:t>
                      </a: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GB"/>
                        <a:t>sensible</a:t>
                      </a: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a:t>untidy</a:t>
                      </a: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en-GB"/>
                        <a:t>rebellious</a:t>
                      </a: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5"/>
                  </a:ext>
                </a:extLst>
              </a:tr>
              <a:tr h="381000">
                <a:tc>
                  <a:txBody>
                    <a:bodyPr/>
                    <a:lstStyle/>
                    <a:p>
                      <a:pPr marL="0" lvl="0" indent="0" algn="l" rtl="0">
                        <a:spcBef>
                          <a:spcPts val="0"/>
                        </a:spcBef>
                        <a:spcAft>
                          <a:spcPts val="0"/>
                        </a:spcAft>
                        <a:buNone/>
                      </a:pPr>
                      <a:r>
                        <a:rPr lang="en-GB"/>
                        <a:t>emotional</a:t>
                      </a: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6"/>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graphicFrame>
        <p:nvGraphicFramePr>
          <p:cNvPr id="190" name="Google Shape;190;p24"/>
          <p:cNvGraphicFramePr/>
          <p:nvPr/>
        </p:nvGraphicFramePr>
        <p:xfrm>
          <a:off x="952500" y="1301700"/>
          <a:ext cx="7239000" cy="2788710"/>
        </p:xfrm>
        <a:graphic>
          <a:graphicData uri="http://schemas.openxmlformats.org/drawingml/2006/table">
            <a:tbl>
              <a:tblPr>
                <a:noFill/>
                <a:tableStyleId>{26D426B4-80E0-44E5-9C73-66FE2DFA4A4B}</a:tableStyleId>
              </a:tblPr>
              <a:tblGrid>
                <a:gridCol w="1919125">
                  <a:extLst>
                    <a:ext uri="{9D8B030D-6E8A-4147-A177-3AD203B41FA5}">
                      <a16:colId xmlns:a16="http://schemas.microsoft.com/office/drawing/2014/main" val="20000"/>
                    </a:ext>
                  </a:extLst>
                </a:gridCol>
                <a:gridCol w="5319875">
                  <a:extLst>
                    <a:ext uri="{9D8B030D-6E8A-4147-A177-3AD203B41FA5}">
                      <a16:colId xmlns:a16="http://schemas.microsoft.com/office/drawing/2014/main" val="20001"/>
                    </a:ext>
                  </a:extLst>
                </a:gridCol>
              </a:tblGrid>
              <a:tr h="381000">
                <a:tc>
                  <a:txBody>
                    <a:bodyPr/>
                    <a:lstStyle/>
                    <a:p>
                      <a:pPr marL="0" lvl="0" indent="0" algn="l" rtl="0">
                        <a:spcBef>
                          <a:spcPts val="0"/>
                        </a:spcBef>
                        <a:spcAft>
                          <a:spcPts val="0"/>
                        </a:spcAft>
                        <a:buNone/>
                      </a:pPr>
                      <a:r>
                        <a:rPr lang="en-GB" sz="1500" b="1">
                          <a:solidFill>
                            <a:schemeClr val="accent1"/>
                          </a:solidFill>
                        </a:rPr>
                        <a:t>Word</a:t>
                      </a:r>
                      <a:endParaRPr sz="1500" b="1">
                        <a:solidFill>
                          <a:schemeClr val="accent1"/>
                        </a:solidFill>
                      </a:endParaRPr>
                    </a:p>
                  </a:txBody>
                  <a:tcPr marL="91425" marR="91425" marT="91425" marB="91425"/>
                </a:tc>
                <a:tc>
                  <a:txBody>
                    <a:bodyPr/>
                    <a:lstStyle/>
                    <a:p>
                      <a:pPr marL="0" lvl="0" indent="0" algn="l" rtl="0">
                        <a:spcBef>
                          <a:spcPts val="0"/>
                        </a:spcBef>
                        <a:spcAft>
                          <a:spcPts val="0"/>
                        </a:spcAft>
                        <a:buNone/>
                      </a:pPr>
                      <a:r>
                        <a:rPr lang="en-GB" sz="1500" b="1">
                          <a:solidFill>
                            <a:schemeClr val="accent1"/>
                          </a:solidFill>
                        </a:rPr>
                        <a:t>Someone who...</a:t>
                      </a:r>
                      <a:endParaRPr sz="1500" b="1">
                        <a:solidFill>
                          <a:schemeClr val="accent1"/>
                        </a:solidFill>
                      </a:endParaRPr>
                    </a:p>
                  </a:txBody>
                  <a:tcPr marL="91425" marR="91425" marT="91425" marB="91425"/>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a:t>tidy</a:t>
                      </a:r>
                      <a:endParaRPr/>
                    </a:p>
                  </a:txBody>
                  <a:tcPr marL="91425" marR="91425" marT="91425" marB="91425"/>
                </a:tc>
                <a:tc>
                  <a:txBody>
                    <a:bodyPr/>
                    <a:lstStyle/>
                    <a:p>
                      <a:pPr marL="0" lvl="0" indent="0" algn="l" rtl="0">
                        <a:spcBef>
                          <a:spcPts val="0"/>
                        </a:spcBef>
                        <a:spcAft>
                          <a:spcPts val="0"/>
                        </a:spcAft>
                        <a:buNone/>
                      </a:pPr>
                      <a:r>
                        <a:rPr lang="en-GB"/>
                        <a:t>...likes to keep things in the right place</a:t>
                      </a:r>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a:t>responsible</a:t>
                      </a:r>
                      <a:endParaRPr/>
                    </a:p>
                  </a:txBody>
                  <a:tcPr marL="91425" marR="91425" marT="91425" marB="91425"/>
                </a:tc>
                <a:tc>
                  <a:txBody>
                    <a:bodyPr/>
                    <a:lstStyle/>
                    <a:p>
                      <a:pPr marL="0" lvl="0" indent="0" algn="l" rtl="0">
                        <a:spcBef>
                          <a:spcPts val="0"/>
                        </a:spcBef>
                        <a:spcAft>
                          <a:spcPts val="0"/>
                        </a:spcAft>
                        <a:buNone/>
                      </a:pPr>
                      <a:r>
                        <a:rPr lang="en-GB"/>
                        <a:t>...can be trusted</a:t>
                      </a:r>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GB"/>
                        <a:t>sensible</a:t>
                      </a:r>
                      <a:endParaRPr/>
                    </a:p>
                  </a:txBody>
                  <a:tcPr marL="91425" marR="91425" marT="91425" marB="91425"/>
                </a:tc>
                <a:tc>
                  <a:txBody>
                    <a:bodyPr/>
                    <a:lstStyle/>
                    <a:p>
                      <a:pPr marL="0" lvl="0" indent="0" algn="l" rtl="0">
                        <a:spcBef>
                          <a:spcPts val="0"/>
                        </a:spcBef>
                        <a:spcAft>
                          <a:spcPts val="0"/>
                        </a:spcAft>
                        <a:buNone/>
                      </a:pPr>
                      <a:r>
                        <a:rPr lang="en-GB"/>
                        <a:t>...makes good choices</a:t>
                      </a:r>
                      <a:endParaRPr/>
                    </a:p>
                  </a:txBody>
                  <a:tcPr marL="91425" marR="91425" marT="91425" marB="91425"/>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a:t>untidy</a:t>
                      </a:r>
                      <a:endParaRPr/>
                    </a:p>
                  </a:txBody>
                  <a:tcPr marL="91425" marR="91425" marT="91425" marB="91425"/>
                </a:tc>
                <a:tc>
                  <a:txBody>
                    <a:bodyPr/>
                    <a:lstStyle/>
                    <a:p>
                      <a:pPr marL="0" lvl="0" indent="0" algn="l" rtl="0">
                        <a:spcBef>
                          <a:spcPts val="0"/>
                        </a:spcBef>
                        <a:spcAft>
                          <a:spcPts val="0"/>
                        </a:spcAft>
                        <a:buNone/>
                      </a:pPr>
                      <a:r>
                        <a:rPr lang="en-GB"/>
                        <a:t>...doesn’t keep things in the right place</a:t>
                      </a:r>
                      <a:endParaRPr/>
                    </a:p>
                  </a:txBody>
                  <a:tcPr marL="91425" marR="91425" marT="91425" marB="91425"/>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en-GB"/>
                        <a:t>rebellious</a:t>
                      </a:r>
                      <a:endParaRPr/>
                    </a:p>
                  </a:txBody>
                  <a:tcPr marL="91425" marR="91425" marT="91425" marB="91425"/>
                </a:tc>
                <a:tc>
                  <a:txBody>
                    <a:bodyPr/>
                    <a:lstStyle/>
                    <a:p>
                      <a:pPr marL="0" lvl="0" indent="0" algn="l" rtl="0">
                        <a:spcBef>
                          <a:spcPts val="0"/>
                        </a:spcBef>
                        <a:spcAft>
                          <a:spcPts val="0"/>
                        </a:spcAft>
                        <a:buNone/>
                      </a:pPr>
                      <a:r>
                        <a:rPr lang="en-GB"/>
                        <a:t>...doesn’t follow rules</a:t>
                      </a:r>
                      <a:endParaRPr/>
                    </a:p>
                  </a:txBody>
                  <a:tcPr marL="91425" marR="91425" marT="91425" marB="91425"/>
                </a:tc>
                <a:extLst>
                  <a:ext uri="{0D108BD9-81ED-4DB2-BD59-A6C34878D82A}">
                    <a16:rowId xmlns:a16="http://schemas.microsoft.com/office/drawing/2014/main" val="10005"/>
                  </a:ext>
                </a:extLst>
              </a:tr>
              <a:tr h="381000">
                <a:tc>
                  <a:txBody>
                    <a:bodyPr/>
                    <a:lstStyle/>
                    <a:p>
                      <a:pPr marL="0" lvl="0" indent="0" algn="l" rtl="0">
                        <a:spcBef>
                          <a:spcPts val="0"/>
                        </a:spcBef>
                        <a:spcAft>
                          <a:spcPts val="0"/>
                        </a:spcAft>
                        <a:buNone/>
                      </a:pPr>
                      <a:r>
                        <a:rPr lang="en-GB"/>
                        <a:t>emotional</a:t>
                      </a:r>
                      <a:endParaRPr/>
                    </a:p>
                  </a:txBody>
                  <a:tcPr marL="91425" marR="91425" marT="91425" marB="91425"/>
                </a:tc>
                <a:tc>
                  <a:txBody>
                    <a:bodyPr/>
                    <a:lstStyle/>
                    <a:p>
                      <a:pPr marL="0" lvl="0" indent="0" algn="l" rtl="0">
                        <a:spcBef>
                          <a:spcPts val="0"/>
                        </a:spcBef>
                        <a:spcAft>
                          <a:spcPts val="0"/>
                        </a:spcAft>
                        <a:buNone/>
                      </a:pPr>
                      <a:r>
                        <a:rPr lang="en-GB"/>
                        <a:t>...shows their feelings easily or often</a:t>
                      </a:r>
                      <a:endParaRPr/>
                    </a:p>
                  </a:txBody>
                  <a:tcPr marL="91425" marR="91425" marT="91425" marB="91425"/>
                </a:tc>
                <a:extLst>
                  <a:ext uri="{0D108BD9-81ED-4DB2-BD59-A6C34878D82A}">
                    <a16:rowId xmlns:a16="http://schemas.microsoft.com/office/drawing/2014/main" val="10006"/>
                  </a:ext>
                </a:extLst>
              </a:tr>
            </a:tbl>
          </a:graphicData>
        </a:graphic>
      </p:graphicFrame>
      <p:sp>
        <p:nvSpPr>
          <p:cNvPr id="191" name="Google Shape;191;p24"/>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sp>
        <p:nvSpPr>
          <p:cNvPr id="192" name="Google Shape;192;p24"/>
          <p:cNvSpPr txBox="1">
            <a:spLocks noGrp="1"/>
          </p:cNvSpPr>
          <p:nvPr>
            <p:ph type="title"/>
          </p:nvPr>
        </p:nvSpPr>
        <p:spPr>
          <a:xfrm>
            <a:off x="283475" y="4353275"/>
            <a:ext cx="8520600" cy="5220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800" b="0">
                <a:solidFill>
                  <a:schemeClr val="dk2"/>
                </a:solidFill>
                <a:latin typeface="Open Sans"/>
                <a:ea typeface="Open Sans"/>
                <a:cs typeface="Open Sans"/>
                <a:sym typeface="Open Sans"/>
              </a:rPr>
              <a:t>Tick the words that describe you.</a:t>
            </a:r>
            <a:endParaRPr/>
          </a:p>
        </p:txBody>
      </p:sp>
      <p:pic>
        <p:nvPicPr>
          <p:cNvPr id="193" name="Google Shape;193;p24"/>
          <p:cNvPicPr preferRelativeResize="0"/>
          <p:nvPr/>
        </p:nvPicPr>
        <p:blipFill>
          <a:blip r:embed="rId3">
            <a:alphaModFix/>
          </a:blip>
          <a:stretch>
            <a:fillRect/>
          </a:stretch>
        </p:blipFill>
        <p:spPr>
          <a:xfrm>
            <a:off x="496899" y="4127500"/>
            <a:ext cx="322376" cy="3527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25"/>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400" b="0">
                <a:solidFill>
                  <a:schemeClr val="dk2"/>
                </a:solidFill>
                <a:latin typeface="Open Sans"/>
                <a:ea typeface="Open Sans"/>
                <a:cs typeface="Open Sans"/>
                <a:sym typeface="Open Sans"/>
              </a:rPr>
              <a:t>Complete the definitions of people’s personalities with the adjectives. Number 1 has been done for you.</a:t>
            </a:r>
            <a:endParaRPr/>
          </a:p>
        </p:txBody>
      </p:sp>
      <p:sp>
        <p:nvSpPr>
          <p:cNvPr id="199" name="Google Shape;199;p25"/>
          <p:cNvSpPr txBox="1">
            <a:spLocks noGrp="1"/>
          </p:cNvSpPr>
          <p:nvPr>
            <p:ph type="body" idx="1"/>
          </p:nvPr>
        </p:nvSpPr>
        <p:spPr>
          <a:xfrm>
            <a:off x="311700" y="1266175"/>
            <a:ext cx="6802500" cy="3302700"/>
          </a:xfrm>
          <a:prstGeom prst="rect">
            <a:avLst/>
          </a:prstGeom>
        </p:spPr>
        <p:txBody>
          <a:bodyPr spcFirstLastPara="1" wrap="square" lIns="91425" tIns="91425" rIns="91425" bIns="91425" anchor="t" anchorCtr="0">
            <a:noAutofit/>
          </a:bodyPr>
          <a:lstStyle/>
          <a:p>
            <a:pPr marL="457200" lvl="0" indent="-311150" algn="l" rtl="0">
              <a:spcBef>
                <a:spcPts val="0"/>
              </a:spcBef>
              <a:spcAft>
                <a:spcPts val="0"/>
              </a:spcAft>
              <a:buSzPts val="1300"/>
              <a:buAutoNum type="arabicPeriod"/>
            </a:pPr>
            <a:r>
              <a:rPr lang="en-GB" sz="1300" i="1" u="sng"/>
              <a:t>_selfish_</a:t>
            </a:r>
            <a:r>
              <a:rPr lang="en-GB" sz="1300"/>
              <a:t> people think about themselves and not about other people.</a:t>
            </a:r>
            <a:endParaRPr sz="1300"/>
          </a:p>
          <a:p>
            <a:pPr marL="457200" lvl="0" indent="-311150" algn="l" rtl="0">
              <a:spcBef>
                <a:spcPts val="0"/>
              </a:spcBef>
              <a:spcAft>
                <a:spcPts val="0"/>
              </a:spcAft>
              <a:buSzPts val="1300"/>
              <a:buAutoNum type="arabicPeriod"/>
            </a:pPr>
            <a:r>
              <a:rPr lang="en-GB" sz="1300"/>
              <a:t>A _________ person always wants to win.</a:t>
            </a:r>
            <a:endParaRPr sz="1300"/>
          </a:p>
          <a:p>
            <a:pPr marL="457200" lvl="0" indent="-311150" algn="l" rtl="0">
              <a:spcBef>
                <a:spcPts val="0"/>
              </a:spcBef>
              <a:spcAft>
                <a:spcPts val="0"/>
              </a:spcAft>
              <a:buSzPts val="1300"/>
              <a:buAutoNum type="arabicPeriod"/>
            </a:pPr>
            <a:r>
              <a:rPr lang="en-GB" sz="1300"/>
              <a:t>An __________ person gets angry quickly and likes fighting and arguing.</a:t>
            </a:r>
            <a:endParaRPr sz="1300"/>
          </a:p>
          <a:p>
            <a:pPr marL="457200" lvl="0" indent="-311150" algn="l" rtl="0">
              <a:spcBef>
                <a:spcPts val="0"/>
              </a:spcBef>
              <a:spcAft>
                <a:spcPts val="0"/>
              </a:spcAft>
              <a:buSzPts val="1300"/>
              <a:buAutoNum type="arabicPeriod"/>
            </a:pPr>
            <a:r>
              <a:rPr lang="en-GB" sz="1300"/>
              <a:t>___________ people have an attractive personality and make people like them.</a:t>
            </a:r>
            <a:endParaRPr sz="1300"/>
          </a:p>
          <a:p>
            <a:pPr marL="457200" lvl="0" indent="-311150" algn="l" rtl="0">
              <a:spcBef>
                <a:spcPts val="0"/>
              </a:spcBef>
              <a:spcAft>
                <a:spcPts val="0"/>
              </a:spcAft>
              <a:buSzPts val="1300"/>
              <a:buAutoNum type="arabicPeriod"/>
            </a:pPr>
            <a:r>
              <a:rPr lang="en-GB" sz="1300"/>
              <a:t>A ___________ person is friendly and enjoys being with other people.</a:t>
            </a:r>
            <a:endParaRPr sz="1300"/>
          </a:p>
          <a:p>
            <a:pPr marL="457200" lvl="0" indent="-311150" algn="l" rtl="0">
              <a:spcBef>
                <a:spcPts val="0"/>
              </a:spcBef>
              <a:spcAft>
                <a:spcPts val="0"/>
              </a:spcAft>
              <a:buSzPts val="1300"/>
              <a:buAutoNum type="arabicPeriod"/>
            </a:pPr>
            <a:r>
              <a:rPr lang="en-GB" sz="1300"/>
              <a:t>A ___________ person is happy one minute and sad the next, and is often bad-tempered.</a:t>
            </a:r>
            <a:endParaRPr sz="1300"/>
          </a:p>
          <a:p>
            <a:pPr marL="457200" lvl="0" indent="-311150" algn="l" rtl="0">
              <a:spcBef>
                <a:spcPts val="0"/>
              </a:spcBef>
              <a:spcAft>
                <a:spcPts val="0"/>
              </a:spcAft>
              <a:buSzPts val="1300"/>
              <a:buAutoNum type="arabicPeriod"/>
            </a:pPr>
            <a:r>
              <a:rPr lang="en-GB" sz="1300"/>
              <a:t>____________ people like doing things on their own, without help.</a:t>
            </a:r>
            <a:endParaRPr sz="1300"/>
          </a:p>
          <a:p>
            <a:pPr marL="457200" lvl="0" indent="-311150" algn="l" rtl="0">
              <a:spcBef>
                <a:spcPts val="0"/>
              </a:spcBef>
              <a:spcAft>
                <a:spcPts val="0"/>
              </a:spcAft>
              <a:buSzPts val="1300"/>
              <a:buAutoNum type="arabicPeriod"/>
            </a:pPr>
            <a:r>
              <a:rPr lang="en-GB" sz="1300"/>
              <a:t>A ___________ person likes giving orders to other people.</a:t>
            </a:r>
            <a:endParaRPr sz="1300"/>
          </a:p>
          <a:p>
            <a:pPr marL="457200" lvl="0" indent="-311150" algn="l" rtl="0">
              <a:spcBef>
                <a:spcPts val="0"/>
              </a:spcBef>
              <a:spcAft>
                <a:spcPts val="0"/>
              </a:spcAft>
              <a:buSzPts val="1300"/>
              <a:buAutoNum type="arabicPeriod"/>
            </a:pPr>
            <a:r>
              <a:rPr lang="en-GB" sz="1300"/>
              <a:t>An ___________ person shows that they love or like people very much.</a:t>
            </a:r>
            <a:endParaRPr sz="1300"/>
          </a:p>
          <a:p>
            <a:pPr marL="457200" lvl="0" indent="-311150" algn="l" rtl="0">
              <a:spcBef>
                <a:spcPts val="0"/>
              </a:spcBef>
              <a:spcAft>
                <a:spcPts val="0"/>
              </a:spcAft>
              <a:buSzPts val="1300"/>
              <a:buAutoNum type="arabicPeriod"/>
            </a:pPr>
            <a:r>
              <a:rPr lang="en-GB" sz="1300"/>
              <a:t>A ___________ person wants what other people have.</a:t>
            </a:r>
            <a:endParaRPr sz="1300"/>
          </a:p>
          <a:p>
            <a:pPr marL="457200" lvl="0" indent="-311150" algn="l" rtl="0">
              <a:spcBef>
                <a:spcPts val="0"/>
              </a:spcBef>
              <a:spcAft>
                <a:spcPts val="0"/>
              </a:spcAft>
              <a:buSzPts val="1300"/>
              <a:buAutoNum type="arabicPeriod"/>
            </a:pPr>
            <a:r>
              <a:rPr lang="en-GB" sz="1300"/>
              <a:t>An ___________ person wants to be successful in life.</a:t>
            </a:r>
            <a:endParaRPr sz="1300"/>
          </a:p>
          <a:p>
            <a:pPr marL="457200" lvl="0" indent="-311150" algn="l" rtl="0">
              <a:spcBef>
                <a:spcPts val="0"/>
              </a:spcBef>
              <a:spcAft>
                <a:spcPts val="0"/>
              </a:spcAft>
              <a:buSzPts val="1300"/>
              <a:buAutoNum type="arabicPeriod"/>
            </a:pPr>
            <a:r>
              <a:rPr lang="en-GB" sz="1300"/>
              <a:t>A ___________ person is someone you can trust.</a:t>
            </a:r>
            <a:endParaRPr sz="1300"/>
          </a:p>
          <a:p>
            <a:pPr marL="457200" lvl="0" indent="-311150" algn="l" rtl="0">
              <a:spcBef>
                <a:spcPts val="0"/>
              </a:spcBef>
              <a:spcAft>
                <a:spcPts val="0"/>
              </a:spcAft>
              <a:buSzPts val="1300"/>
              <a:buAutoNum type="arabicPeriod"/>
            </a:pPr>
            <a:r>
              <a:rPr lang="en-GB" sz="1300"/>
              <a:t>A ___________ person never changes his or her opinion about something.</a:t>
            </a:r>
            <a:endParaRPr sz="1300"/>
          </a:p>
        </p:txBody>
      </p:sp>
      <p:sp>
        <p:nvSpPr>
          <p:cNvPr id="200" name="Google Shape;200;p25"/>
          <p:cNvSpPr txBox="1"/>
          <p:nvPr/>
        </p:nvSpPr>
        <p:spPr>
          <a:xfrm>
            <a:off x="7324850" y="1266175"/>
            <a:ext cx="1507500" cy="2749500"/>
          </a:xfrm>
          <a:prstGeom prst="rect">
            <a:avLst/>
          </a:prstGeom>
          <a:solidFill>
            <a:srgbClr val="EEFF4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strike="sngStrike">
                <a:solidFill>
                  <a:srgbClr val="695D46"/>
                </a:solidFill>
                <a:latin typeface="Open Sans"/>
                <a:ea typeface="Open Sans"/>
                <a:cs typeface="Open Sans"/>
                <a:sym typeface="Open Sans"/>
              </a:rPr>
              <a:t>Selfish</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Charming</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Competitive</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Stubborn</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Bossy</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Aggressive</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Moody</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Independent</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Affectionate</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Reliable</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Ambitious</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Sociable</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r>
              <a:rPr lang="en-GB" sz="1300">
                <a:solidFill>
                  <a:srgbClr val="695D46"/>
                </a:solidFill>
                <a:latin typeface="Open Sans"/>
                <a:ea typeface="Open Sans"/>
                <a:cs typeface="Open Sans"/>
                <a:sym typeface="Open Sans"/>
              </a:rPr>
              <a:t>Jealous</a:t>
            </a:r>
            <a:endParaRPr sz="1300">
              <a:solidFill>
                <a:srgbClr val="695D46"/>
              </a:solidFill>
              <a:latin typeface="Open Sans"/>
              <a:ea typeface="Open Sans"/>
              <a:cs typeface="Open Sans"/>
              <a:sym typeface="Open Sans"/>
            </a:endParaRPr>
          </a:p>
          <a:p>
            <a:pPr marL="0" lvl="0" indent="0" algn="l" rtl="0">
              <a:spcBef>
                <a:spcPts val="0"/>
              </a:spcBef>
              <a:spcAft>
                <a:spcPts val="0"/>
              </a:spcAft>
              <a:buNone/>
            </a:pPr>
            <a:endParaRPr sz="1300">
              <a:solidFill>
                <a:srgbClr val="695D46"/>
              </a:solidFill>
              <a:latin typeface="Open Sans"/>
              <a:ea typeface="Open Sans"/>
              <a:cs typeface="Open Sans"/>
              <a:sym typeface="Open San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6"/>
          <p:cNvSpPr txBox="1">
            <a:spLocks noGrp="1"/>
          </p:cNvSpPr>
          <p:nvPr>
            <p:ph type="body" idx="1"/>
          </p:nvPr>
        </p:nvSpPr>
        <p:spPr>
          <a:xfrm>
            <a:off x="311700" y="1266175"/>
            <a:ext cx="8110500" cy="3302700"/>
          </a:xfrm>
          <a:prstGeom prst="rect">
            <a:avLst/>
          </a:prstGeom>
        </p:spPr>
        <p:txBody>
          <a:bodyPr spcFirstLastPara="1" wrap="square" lIns="91425" tIns="91425" rIns="91425" bIns="91425" anchor="t" anchorCtr="0">
            <a:noAutofit/>
          </a:bodyPr>
          <a:lstStyle/>
          <a:p>
            <a:pPr marL="457200" lvl="0" indent="-317500" algn="l" rtl="0">
              <a:spcBef>
                <a:spcPts val="0"/>
              </a:spcBef>
              <a:spcAft>
                <a:spcPts val="0"/>
              </a:spcAft>
              <a:buSzPts val="1400"/>
              <a:buAutoNum type="arabicPeriod"/>
            </a:pPr>
            <a:r>
              <a:rPr lang="en-GB" i="1" u="sng"/>
              <a:t>_selfish_</a:t>
            </a:r>
            <a:r>
              <a:rPr lang="en-GB"/>
              <a:t> people think about themselves and not about other people.</a:t>
            </a:r>
            <a:endParaRPr/>
          </a:p>
          <a:p>
            <a:pPr marL="457200" lvl="0" indent="-317500" algn="l" rtl="0">
              <a:spcBef>
                <a:spcPts val="0"/>
              </a:spcBef>
              <a:spcAft>
                <a:spcPts val="0"/>
              </a:spcAft>
              <a:buSzPts val="1400"/>
              <a:buAutoNum type="arabicPeriod"/>
            </a:pPr>
            <a:r>
              <a:rPr lang="en-GB"/>
              <a:t>A </a:t>
            </a:r>
            <a:r>
              <a:rPr lang="en-GB">
                <a:highlight>
                  <a:schemeClr val="accent5"/>
                </a:highlight>
              </a:rPr>
              <a:t>competitive</a:t>
            </a:r>
            <a:r>
              <a:rPr lang="en-GB"/>
              <a:t> person always wants to win.</a:t>
            </a:r>
            <a:endParaRPr/>
          </a:p>
          <a:p>
            <a:pPr marL="457200" lvl="0" indent="-317500" algn="l" rtl="0">
              <a:spcBef>
                <a:spcPts val="0"/>
              </a:spcBef>
              <a:spcAft>
                <a:spcPts val="0"/>
              </a:spcAft>
              <a:buSzPts val="1400"/>
              <a:buAutoNum type="arabicPeriod"/>
            </a:pPr>
            <a:r>
              <a:rPr lang="en-GB"/>
              <a:t>An </a:t>
            </a:r>
            <a:r>
              <a:rPr lang="en-GB">
                <a:highlight>
                  <a:schemeClr val="accent5"/>
                </a:highlight>
              </a:rPr>
              <a:t>aggressive</a:t>
            </a:r>
            <a:r>
              <a:rPr lang="en-GB"/>
              <a:t> person gets angry quickly and likes fighting and arguing.</a:t>
            </a:r>
            <a:endParaRPr/>
          </a:p>
          <a:p>
            <a:pPr marL="457200" lvl="0" indent="-317500" algn="l" rtl="0">
              <a:spcBef>
                <a:spcPts val="0"/>
              </a:spcBef>
              <a:spcAft>
                <a:spcPts val="0"/>
              </a:spcAft>
              <a:buSzPts val="1400"/>
              <a:buAutoNum type="arabicPeriod"/>
            </a:pPr>
            <a:r>
              <a:rPr lang="en-GB">
                <a:highlight>
                  <a:schemeClr val="accent5"/>
                </a:highlight>
              </a:rPr>
              <a:t>charming</a:t>
            </a:r>
            <a:r>
              <a:rPr lang="en-GB"/>
              <a:t> people have an attractive personality and make people like them.</a:t>
            </a:r>
            <a:endParaRPr/>
          </a:p>
          <a:p>
            <a:pPr marL="457200" lvl="0" indent="-317500" algn="l" rtl="0">
              <a:spcBef>
                <a:spcPts val="0"/>
              </a:spcBef>
              <a:spcAft>
                <a:spcPts val="0"/>
              </a:spcAft>
              <a:buSzPts val="1400"/>
              <a:buAutoNum type="arabicPeriod"/>
            </a:pPr>
            <a:r>
              <a:rPr lang="en-GB"/>
              <a:t>A </a:t>
            </a:r>
            <a:r>
              <a:rPr lang="en-GB">
                <a:highlight>
                  <a:schemeClr val="accent5"/>
                </a:highlight>
              </a:rPr>
              <a:t>sociable</a:t>
            </a:r>
            <a:r>
              <a:rPr lang="en-GB"/>
              <a:t> person is friendly and enjoys being with other people.</a:t>
            </a:r>
            <a:endParaRPr/>
          </a:p>
          <a:p>
            <a:pPr marL="457200" lvl="0" indent="-317500" algn="l" rtl="0">
              <a:spcBef>
                <a:spcPts val="0"/>
              </a:spcBef>
              <a:spcAft>
                <a:spcPts val="0"/>
              </a:spcAft>
              <a:buSzPts val="1400"/>
              <a:buAutoNum type="arabicPeriod"/>
            </a:pPr>
            <a:r>
              <a:rPr lang="en-GB"/>
              <a:t>A </a:t>
            </a:r>
            <a:r>
              <a:rPr lang="en-GB">
                <a:highlight>
                  <a:schemeClr val="accent5"/>
                </a:highlight>
              </a:rPr>
              <a:t>moody</a:t>
            </a:r>
            <a:r>
              <a:rPr lang="en-GB"/>
              <a:t> person is happy one minute and sad the next, and is often bad-tempered.</a:t>
            </a:r>
            <a:endParaRPr/>
          </a:p>
          <a:p>
            <a:pPr marL="457200" lvl="0" indent="-317500" algn="l" rtl="0">
              <a:spcBef>
                <a:spcPts val="0"/>
              </a:spcBef>
              <a:spcAft>
                <a:spcPts val="0"/>
              </a:spcAft>
              <a:buSzPts val="1400"/>
              <a:buAutoNum type="arabicPeriod"/>
            </a:pPr>
            <a:r>
              <a:rPr lang="en-GB">
                <a:highlight>
                  <a:schemeClr val="accent5"/>
                </a:highlight>
              </a:rPr>
              <a:t>independent</a:t>
            </a:r>
            <a:r>
              <a:rPr lang="en-GB"/>
              <a:t> people like doing things on their own, without help.</a:t>
            </a:r>
            <a:endParaRPr/>
          </a:p>
          <a:p>
            <a:pPr marL="457200" lvl="0" indent="-317500" algn="l" rtl="0">
              <a:spcBef>
                <a:spcPts val="0"/>
              </a:spcBef>
              <a:spcAft>
                <a:spcPts val="0"/>
              </a:spcAft>
              <a:buSzPts val="1400"/>
              <a:buAutoNum type="arabicPeriod"/>
            </a:pPr>
            <a:r>
              <a:rPr lang="en-GB"/>
              <a:t>A </a:t>
            </a:r>
            <a:r>
              <a:rPr lang="en-GB">
                <a:highlight>
                  <a:schemeClr val="accent5"/>
                </a:highlight>
              </a:rPr>
              <a:t>bossy</a:t>
            </a:r>
            <a:r>
              <a:rPr lang="en-GB"/>
              <a:t> person likes giving orders to other people.</a:t>
            </a:r>
            <a:endParaRPr/>
          </a:p>
          <a:p>
            <a:pPr marL="457200" lvl="0" indent="-317500" algn="l" rtl="0">
              <a:spcBef>
                <a:spcPts val="0"/>
              </a:spcBef>
              <a:spcAft>
                <a:spcPts val="0"/>
              </a:spcAft>
              <a:buSzPts val="1400"/>
              <a:buAutoNum type="arabicPeriod"/>
            </a:pPr>
            <a:r>
              <a:rPr lang="en-GB"/>
              <a:t>An </a:t>
            </a:r>
            <a:r>
              <a:rPr lang="en-GB">
                <a:highlight>
                  <a:schemeClr val="accent5"/>
                </a:highlight>
              </a:rPr>
              <a:t>affectionate</a:t>
            </a:r>
            <a:r>
              <a:rPr lang="en-GB"/>
              <a:t> person shows that they love or like people very much.</a:t>
            </a:r>
            <a:endParaRPr/>
          </a:p>
          <a:p>
            <a:pPr marL="457200" lvl="0" indent="-317500" algn="l" rtl="0">
              <a:spcBef>
                <a:spcPts val="0"/>
              </a:spcBef>
              <a:spcAft>
                <a:spcPts val="0"/>
              </a:spcAft>
              <a:buSzPts val="1400"/>
              <a:buAutoNum type="arabicPeriod"/>
            </a:pPr>
            <a:r>
              <a:rPr lang="en-GB"/>
              <a:t>A </a:t>
            </a:r>
            <a:r>
              <a:rPr lang="en-GB">
                <a:highlight>
                  <a:schemeClr val="accent5"/>
                </a:highlight>
              </a:rPr>
              <a:t>jealous</a:t>
            </a:r>
            <a:r>
              <a:rPr lang="en-GB"/>
              <a:t> person wants what other people have.</a:t>
            </a:r>
            <a:endParaRPr/>
          </a:p>
          <a:p>
            <a:pPr marL="457200" lvl="0" indent="-317500" algn="l" rtl="0">
              <a:spcBef>
                <a:spcPts val="0"/>
              </a:spcBef>
              <a:spcAft>
                <a:spcPts val="0"/>
              </a:spcAft>
              <a:buSzPts val="1400"/>
              <a:buAutoNum type="arabicPeriod"/>
            </a:pPr>
            <a:r>
              <a:rPr lang="en-GB"/>
              <a:t>An </a:t>
            </a:r>
            <a:r>
              <a:rPr lang="en-GB">
                <a:highlight>
                  <a:schemeClr val="accent5"/>
                </a:highlight>
              </a:rPr>
              <a:t>ambitious</a:t>
            </a:r>
            <a:r>
              <a:rPr lang="en-GB"/>
              <a:t> person wants to be successful in life.</a:t>
            </a:r>
            <a:endParaRPr/>
          </a:p>
          <a:p>
            <a:pPr marL="457200" lvl="0" indent="-317500" algn="l" rtl="0">
              <a:spcBef>
                <a:spcPts val="0"/>
              </a:spcBef>
              <a:spcAft>
                <a:spcPts val="0"/>
              </a:spcAft>
              <a:buSzPts val="1400"/>
              <a:buAutoNum type="arabicPeriod"/>
            </a:pPr>
            <a:r>
              <a:rPr lang="en-GB"/>
              <a:t>A </a:t>
            </a:r>
            <a:r>
              <a:rPr lang="en-GB">
                <a:highlight>
                  <a:schemeClr val="accent5"/>
                </a:highlight>
              </a:rPr>
              <a:t>reliable</a:t>
            </a:r>
            <a:r>
              <a:rPr lang="en-GB"/>
              <a:t> person is someone you can trust.</a:t>
            </a:r>
            <a:endParaRPr/>
          </a:p>
          <a:p>
            <a:pPr marL="457200" lvl="0" indent="-317500" algn="l" rtl="0">
              <a:spcBef>
                <a:spcPts val="0"/>
              </a:spcBef>
              <a:spcAft>
                <a:spcPts val="0"/>
              </a:spcAft>
              <a:buSzPts val="1400"/>
              <a:buAutoNum type="arabicPeriod"/>
            </a:pPr>
            <a:r>
              <a:rPr lang="en-GB"/>
              <a:t>A </a:t>
            </a:r>
            <a:r>
              <a:rPr lang="en-GB">
                <a:highlight>
                  <a:schemeClr val="accent5"/>
                </a:highlight>
              </a:rPr>
              <a:t>stubborn</a:t>
            </a:r>
            <a:r>
              <a:rPr lang="en-GB"/>
              <a:t> person never changes his or her opinion about something.</a:t>
            </a:r>
            <a:endParaRPr/>
          </a:p>
        </p:txBody>
      </p:sp>
      <p:sp>
        <p:nvSpPr>
          <p:cNvPr id="206" name="Google Shape;206;p26"/>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sp>
        <p:nvSpPr>
          <p:cNvPr id="207" name="Google Shape;207;p26"/>
          <p:cNvSpPr txBox="1"/>
          <p:nvPr/>
        </p:nvSpPr>
        <p:spPr>
          <a:xfrm>
            <a:off x="7242075" y="3011725"/>
            <a:ext cx="1798500" cy="2043900"/>
          </a:xfrm>
          <a:prstGeom prst="rect">
            <a:avLst/>
          </a:prstGeom>
          <a:solidFill>
            <a:srgbClr val="A1E8D9"/>
          </a:solid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dirty="0">
              <a:solidFill>
                <a:srgbClr val="695D46"/>
              </a:solidFill>
              <a:latin typeface="Open Sans"/>
              <a:ea typeface="Open Sans"/>
              <a:cs typeface="Open Sans"/>
              <a:sym typeface="Open Sans"/>
            </a:endParaRPr>
          </a:p>
          <a:p>
            <a:pPr marL="0" lvl="0" indent="0" algn="l" rtl="0">
              <a:spcBef>
                <a:spcPts val="0"/>
              </a:spcBef>
              <a:spcAft>
                <a:spcPts val="0"/>
              </a:spcAft>
              <a:buNone/>
            </a:pPr>
            <a:endParaRPr dirty="0">
              <a:solidFill>
                <a:srgbClr val="695D46"/>
              </a:solidFill>
              <a:latin typeface="Open Sans"/>
              <a:ea typeface="Open Sans"/>
              <a:cs typeface="Open Sans"/>
              <a:sym typeface="Open Sans"/>
            </a:endParaRPr>
          </a:p>
          <a:p>
            <a:pPr marL="0" lvl="0" indent="0" algn="l" rtl="0">
              <a:spcBef>
                <a:spcPts val="0"/>
              </a:spcBef>
              <a:spcAft>
                <a:spcPts val="0"/>
              </a:spcAft>
              <a:buNone/>
            </a:pPr>
            <a:r>
              <a:rPr lang="en-GB" dirty="0">
                <a:solidFill>
                  <a:srgbClr val="695D46"/>
                </a:solidFill>
                <a:latin typeface="Open Sans"/>
                <a:ea typeface="Open Sans"/>
                <a:cs typeface="Open Sans"/>
                <a:sym typeface="Open Sans"/>
              </a:rPr>
              <a:t>Listen to the recording. Pause after each one and practice saying the adjective.</a:t>
            </a:r>
            <a:endParaRPr dirty="0">
              <a:solidFill>
                <a:srgbClr val="695D46"/>
              </a:solidFill>
              <a:latin typeface="Open Sans"/>
              <a:ea typeface="Open Sans"/>
              <a:cs typeface="Open Sans"/>
              <a:sym typeface="Open Sans"/>
            </a:endParaRPr>
          </a:p>
          <a:p>
            <a:pPr marL="0" lvl="0" indent="0" algn="l" rtl="0">
              <a:spcBef>
                <a:spcPts val="0"/>
              </a:spcBef>
              <a:spcAft>
                <a:spcPts val="0"/>
              </a:spcAft>
              <a:buNone/>
            </a:pPr>
            <a:endParaRPr dirty="0">
              <a:solidFill>
                <a:srgbClr val="695D46"/>
              </a:solidFill>
              <a:latin typeface="Open Sans"/>
              <a:ea typeface="Open Sans"/>
              <a:cs typeface="Open Sans"/>
              <a:sym typeface="Open Sans"/>
            </a:endParaRPr>
          </a:p>
          <a:p>
            <a:pPr marL="0" lvl="0" indent="0" algn="l" rtl="0">
              <a:spcBef>
                <a:spcPts val="0"/>
              </a:spcBef>
              <a:spcAft>
                <a:spcPts val="0"/>
              </a:spcAft>
              <a:buNone/>
            </a:pPr>
            <a:endParaRPr dirty="0">
              <a:solidFill>
                <a:srgbClr val="695D46"/>
              </a:solidFill>
              <a:latin typeface="Open Sans"/>
              <a:ea typeface="Open Sans"/>
              <a:cs typeface="Open Sans"/>
              <a:sym typeface="Open Sans"/>
            </a:endParaRPr>
          </a:p>
        </p:txBody>
      </p:sp>
      <p:pic>
        <p:nvPicPr>
          <p:cNvPr id="2" name="Family Life 4b_adjective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22200" y="3170199"/>
            <a:ext cx="609600" cy="6096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148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7"/>
          <p:cNvSpPr txBox="1">
            <a:spLocks noGrp="1"/>
          </p:cNvSpPr>
          <p:nvPr>
            <p:ph type="body" idx="2"/>
          </p:nvPr>
        </p:nvSpPr>
        <p:spPr>
          <a:xfrm>
            <a:off x="4853875" y="1266175"/>
            <a:ext cx="3999900" cy="3302700"/>
          </a:xfrm>
          <a:prstGeom prst="rect">
            <a:avLst/>
          </a:prstGeom>
          <a:solidFill>
            <a:srgbClr val="F3F3F3"/>
          </a:solidFill>
        </p:spPr>
        <p:txBody>
          <a:bodyPr spcFirstLastPara="1" wrap="square" lIns="91425" tIns="91425" rIns="91425" bIns="91425" anchor="t" anchorCtr="0">
            <a:noAutofit/>
          </a:bodyPr>
          <a:lstStyle/>
          <a:p>
            <a:pPr marL="0" lvl="0" indent="0" algn="ctr" rtl="0">
              <a:spcBef>
                <a:spcPts val="0"/>
              </a:spcBef>
              <a:spcAft>
                <a:spcPts val="1600"/>
              </a:spcAft>
              <a:buNone/>
            </a:pPr>
            <a:r>
              <a:rPr lang="en-GB" sz="2000" b="1">
                <a:solidFill>
                  <a:schemeClr val="accent5"/>
                </a:solidFill>
                <a:latin typeface="PT Sans Narrow"/>
                <a:ea typeface="PT Sans Narrow"/>
                <a:cs typeface="PT Sans Narrow"/>
                <a:sym typeface="PT Sans Narrow"/>
              </a:rPr>
              <a:t>Negative</a:t>
            </a:r>
            <a:endParaRPr sz="2000" b="1">
              <a:solidFill>
                <a:schemeClr val="accent5"/>
              </a:solidFill>
              <a:latin typeface="PT Sans Narrow"/>
              <a:ea typeface="PT Sans Narrow"/>
              <a:cs typeface="PT Sans Narrow"/>
              <a:sym typeface="PT Sans Narrow"/>
            </a:endParaRPr>
          </a:p>
        </p:txBody>
      </p:sp>
      <p:sp>
        <p:nvSpPr>
          <p:cNvPr id="214" name="Google Shape;214;p27"/>
          <p:cNvSpPr txBox="1">
            <a:spLocks noGrp="1"/>
          </p:cNvSpPr>
          <p:nvPr>
            <p:ph type="body" idx="1"/>
          </p:nvPr>
        </p:nvSpPr>
        <p:spPr>
          <a:xfrm>
            <a:off x="311700" y="1266175"/>
            <a:ext cx="3999900" cy="3302700"/>
          </a:xfrm>
          <a:prstGeom prst="rect">
            <a:avLst/>
          </a:prstGeom>
          <a:solidFill>
            <a:srgbClr val="F3F3F3"/>
          </a:solidFill>
        </p:spPr>
        <p:txBody>
          <a:bodyPr spcFirstLastPara="1" wrap="square" lIns="91425" tIns="91425" rIns="91425" bIns="91425" anchor="t" anchorCtr="0">
            <a:noAutofit/>
          </a:bodyPr>
          <a:lstStyle/>
          <a:p>
            <a:pPr marL="0" lvl="0" indent="0" algn="ctr" rtl="0">
              <a:spcBef>
                <a:spcPts val="0"/>
              </a:spcBef>
              <a:spcAft>
                <a:spcPts val="1600"/>
              </a:spcAft>
              <a:buNone/>
            </a:pPr>
            <a:r>
              <a:rPr lang="en-GB" sz="2000" b="1">
                <a:solidFill>
                  <a:schemeClr val="accent2"/>
                </a:solidFill>
                <a:latin typeface="PT Sans Narrow"/>
                <a:ea typeface="PT Sans Narrow"/>
                <a:cs typeface="PT Sans Narrow"/>
                <a:sym typeface="PT Sans Narrow"/>
              </a:rPr>
              <a:t>Positive</a:t>
            </a:r>
            <a:endParaRPr sz="2000" b="1">
              <a:solidFill>
                <a:schemeClr val="accent2"/>
              </a:solidFill>
              <a:latin typeface="PT Sans Narrow"/>
              <a:ea typeface="PT Sans Narrow"/>
              <a:cs typeface="PT Sans Narrow"/>
              <a:sym typeface="PT Sans Narrow"/>
            </a:endParaRPr>
          </a:p>
        </p:txBody>
      </p:sp>
      <p:sp>
        <p:nvSpPr>
          <p:cNvPr id="215" name="Google Shape;215;p27"/>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400" b="0">
                <a:solidFill>
                  <a:schemeClr val="dk2"/>
                </a:solidFill>
                <a:latin typeface="Open Sans"/>
                <a:ea typeface="Open Sans"/>
                <a:cs typeface="Open Sans"/>
                <a:sym typeface="Open Sans"/>
              </a:rPr>
              <a:t>Which adjectives say something good about a person? Move the words to the right place in the table. One has been done for you.</a:t>
            </a:r>
            <a:endParaRPr/>
          </a:p>
        </p:txBody>
      </p:sp>
      <p:pic>
        <p:nvPicPr>
          <p:cNvPr id="216" name="Google Shape;216;p27"/>
          <p:cNvPicPr preferRelativeResize="0"/>
          <p:nvPr/>
        </p:nvPicPr>
        <p:blipFill>
          <a:blip r:embed="rId3">
            <a:alphaModFix/>
          </a:blip>
          <a:stretch>
            <a:fillRect/>
          </a:stretch>
        </p:blipFill>
        <p:spPr>
          <a:xfrm>
            <a:off x="3796400" y="1284226"/>
            <a:ext cx="484800" cy="482899"/>
          </a:xfrm>
          <a:prstGeom prst="rect">
            <a:avLst/>
          </a:prstGeom>
          <a:noFill/>
          <a:ln>
            <a:noFill/>
          </a:ln>
        </p:spPr>
      </p:pic>
      <p:sp>
        <p:nvSpPr>
          <p:cNvPr id="217" name="Google Shape;217;p27"/>
          <p:cNvSpPr txBox="1"/>
          <p:nvPr/>
        </p:nvSpPr>
        <p:spPr>
          <a:xfrm>
            <a:off x="1183051" y="481681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selfish</a:t>
            </a:r>
            <a:endParaRPr sz="1200">
              <a:solidFill>
                <a:schemeClr val="dk2"/>
              </a:solidFill>
              <a:latin typeface="Open Sans"/>
              <a:ea typeface="Open Sans"/>
              <a:cs typeface="Open Sans"/>
              <a:sym typeface="Open Sans"/>
            </a:endParaRPr>
          </a:p>
        </p:txBody>
      </p:sp>
      <p:sp>
        <p:nvSpPr>
          <p:cNvPr id="218" name="Google Shape;218;p27"/>
          <p:cNvSpPr txBox="1"/>
          <p:nvPr/>
        </p:nvSpPr>
        <p:spPr>
          <a:xfrm>
            <a:off x="1064850" y="4475546"/>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charming</a:t>
            </a:r>
            <a:endParaRPr sz="1200">
              <a:solidFill>
                <a:schemeClr val="dk2"/>
              </a:solidFill>
              <a:latin typeface="Open Sans"/>
              <a:ea typeface="Open Sans"/>
              <a:cs typeface="Open Sans"/>
              <a:sym typeface="Open Sans"/>
            </a:endParaRPr>
          </a:p>
        </p:txBody>
      </p:sp>
      <p:sp>
        <p:nvSpPr>
          <p:cNvPr id="219" name="Google Shape;219;p27"/>
          <p:cNvSpPr txBox="1"/>
          <p:nvPr/>
        </p:nvSpPr>
        <p:spPr>
          <a:xfrm>
            <a:off x="2007335" y="4475553"/>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bossy</a:t>
            </a:r>
            <a:endParaRPr sz="1200">
              <a:solidFill>
                <a:schemeClr val="dk2"/>
              </a:solidFill>
              <a:latin typeface="Open Sans"/>
              <a:ea typeface="Open Sans"/>
              <a:cs typeface="Open Sans"/>
              <a:sym typeface="Open Sans"/>
            </a:endParaRPr>
          </a:p>
        </p:txBody>
      </p:sp>
      <p:sp>
        <p:nvSpPr>
          <p:cNvPr id="220" name="Google Shape;220;p27"/>
          <p:cNvSpPr txBox="1"/>
          <p:nvPr/>
        </p:nvSpPr>
        <p:spPr>
          <a:xfrm>
            <a:off x="2949819" y="4475554"/>
            <a:ext cx="936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ambitious</a:t>
            </a:r>
            <a:endParaRPr sz="1200">
              <a:solidFill>
                <a:schemeClr val="dk2"/>
              </a:solidFill>
              <a:latin typeface="Open Sans"/>
              <a:ea typeface="Open Sans"/>
              <a:cs typeface="Open Sans"/>
              <a:sym typeface="Open Sans"/>
            </a:endParaRPr>
          </a:p>
        </p:txBody>
      </p:sp>
      <p:sp>
        <p:nvSpPr>
          <p:cNvPr id="221" name="Google Shape;221;p27"/>
          <p:cNvSpPr txBox="1"/>
          <p:nvPr/>
        </p:nvSpPr>
        <p:spPr>
          <a:xfrm>
            <a:off x="3956804" y="4475554"/>
            <a:ext cx="9942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aggressive</a:t>
            </a:r>
            <a:endParaRPr sz="1200">
              <a:solidFill>
                <a:schemeClr val="dk2"/>
              </a:solidFill>
              <a:latin typeface="Open Sans"/>
              <a:ea typeface="Open Sans"/>
              <a:cs typeface="Open Sans"/>
              <a:sym typeface="Open Sans"/>
            </a:endParaRPr>
          </a:p>
        </p:txBody>
      </p:sp>
      <p:sp>
        <p:nvSpPr>
          <p:cNvPr id="222" name="Google Shape;222;p27"/>
          <p:cNvSpPr txBox="1"/>
          <p:nvPr/>
        </p:nvSpPr>
        <p:spPr>
          <a:xfrm>
            <a:off x="3051149" y="4816812"/>
            <a:ext cx="10686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affectionate</a:t>
            </a:r>
            <a:endParaRPr sz="1200">
              <a:solidFill>
                <a:schemeClr val="dk2"/>
              </a:solidFill>
              <a:latin typeface="Open Sans"/>
              <a:ea typeface="Open Sans"/>
              <a:cs typeface="Open Sans"/>
              <a:sym typeface="Open Sans"/>
            </a:endParaRPr>
          </a:p>
        </p:txBody>
      </p:sp>
      <p:sp>
        <p:nvSpPr>
          <p:cNvPr id="223" name="Google Shape;223;p27"/>
          <p:cNvSpPr txBox="1"/>
          <p:nvPr/>
        </p:nvSpPr>
        <p:spPr>
          <a:xfrm>
            <a:off x="122365" y="4475553"/>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moody</a:t>
            </a:r>
            <a:endParaRPr sz="1200">
              <a:solidFill>
                <a:schemeClr val="dk2"/>
              </a:solidFill>
              <a:latin typeface="Open Sans"/>
              <a:ea typeface="Open Sans"/>
              <a:cs typeface="Open Sans"/>
              <a:sym typeface="Open Sans"/>
            </a:endParaRPr>
          </a:p>
        </p:txBody>
      </p:sp>
      <p:sp>
        <p:nvSpPr>
          <p:cNvPr id="224" name="Google Shape;224;p27"/>
          <p:cNvSpPr txBox="1"/>
          <p:nvPr/>
        </p:nvSpPr>
        <p:spPr>
          <a:xfrm>
            <a:off x="5021989" y="4475561"/>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jealous</a:t>
            </a:r>
            <a:endParaRPr sz="1200">
              <a:solidFill>
                <a:schemeClr val="dk2"/>
              </a:solidFill>
              <a:latin typeface="Open Sans"/>
              <a:ea typeface="Open Sans"/>
              <a:cs typeface="Open Sans"/>
              <a:sym typeface="Open Sans"/>
            </a:endParaRPr>
          </a:p>
        </p:txBody>
      </p:sp>
      <p:sp>
        <p:nvSpPr>
          <p:cNvPr id="225" name="Google Shape;225;p27"/>
          <p:cNvSpPr txBox="1"/>
          <p:nvPr/>
        </p:nvSpPr>
        <p:spPr>
          <a:xfrm>
            <a:off x="81003" y="4816812"/>
            <a:ext cx="1039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competitive</a:t>
            </a:r>
            <a:endParaRPr sz="1200">
              <a:solidFill>
                <a:schemeClr val="dk2"/>
              </a:solidFill>
              <a:latin typeface="Open Sans"/>
              <a:ea typeface="Open Sans"/>
              <a:cs typeface="Open Sans"/>
              <a:sym typeface="Open Sans"/>
            </a:endParaRPr>
          </a:p>
        </p:txBody>
      </p:sp>
      <p:sp>
        <p:nvSpPr>
          <p:cNvPr id="226" name="Google Shape;226;p27"/>
          <p:cNvSpPr txBox="1"/>
          <p:nvPr/>
        </p:nvSpPr>
        <p:spPr>
          <a:xfrm>
            <a:off x="6327895" y="481681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sociable</a:t>
            </a:r>
            <a:endParaRPr sz="1200">
              <a:solidFill>
                <a:schemeClr val="dk2"/>
              </a:solidFill>
              <a:latin typeface="Open Sans"/>
              <a:ea typeface="Open Sans"/>
              <a:cs typeface="Open Sans"/>
              <a:sym typeface="Open Sans"/>
            </a:endParaRPr>
          </a:p>
        </p:txBody>
      </p:sp>
      <p:sp>
        <p:nvSpPr>
          <p:cNvPr id="227" name="Google Shape;227;p27"/>
          <p:cNvSpPr txBox="1"/>
          <p:nvPr/>
        </p:nvSpPr>
        <p:spPr>
          <a:xfrm>
            <a:off x="640725" y="1685200"/>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reliable</a:t>
            </a:r>
            <a:endParaRPr sz="1200">
              <a:solidFill>
                <a:schemeClr val="dk2"/>
              </a:solidFill>
              <a:latin typeface="Open Sans"/>
              <a:ea typeface="Open Sans"/>
              <a:cs typeface="Open Sans"/>
              <a:sym typeface="Open Sans"/>
            </a:endParaRPr>
          </a:p>
        </p:txBody>
      </p:sp>
      <p:sp>
        <p:nvSpPr>
          <p:cNvPr id="228" name="Google Shape;228;p27"/>
          <p:cNvSpPr txBox="1"/>
          <p:nvPr/>
        </p:nvSpPr>
        <p:spPr>
          <a:xfrm>
            <a:off x="5964473" y="4475554"/>
            <a:ext cx="936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rebellious</a:t>
            </a:r>
            <a:endParaRPr sz="1200">
              <a:solidFill>
                <a:schemeClr val="dk2"/>
              </a:solidFill>
              <a:latin typeface="Open Sans"/>
              <a:ea typeface="Open Sans"/>
              <a:cs typeface="Open Sans"/>
              <a:sym typeface="Open Sans"/>
            </a:endParaRPr>
          </a:p>
        </p:txBody>
      </p:sp>
      <p:sp>
        <p:nvSpPr>
          <p:cNvPr id="229" name="Google Shape;229;p27"/>
          <p:cNvSpPr txBox="1"/>
          <p:nvPr/>
        </p:nvSpPr>
        <p:spPr>
          <a:xfrm>
            <a:off x="5116346" y="4816812"/>
            <a:ext cx="1149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independent</a:t>
            </a:r>
            <a:endParaRPr sz="1200">
              <a:solidFill>
                <a:schemeClr val="dk2"/>
              </a:solidFill>
              <a:latin typeface="Open Sans"/>
              <a:ea typeface="Open Sans"/>
              <a:cs typeface="Open Sans"/>
              <a:sym typeface="Open Sans"/>
            </a:endParaRPr>
          </a:p>
        </p:txBody>
      </p:sp>
      <p:sp>
        <p:nvSpPr>
          <p:cNvPr id="230" name="Google Shape;230;p27"/>
          <p:cNvSpPr txBox="1"/>
          <p:nvPr/>
        </p:nvSpPr>
        <p:spPr>
          <a:xfrm>
            <a:off x="7261944" y="481681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strike="sngStrike">
                <a:solidFill>
                  <a:schemeClr val="dk2"/>
                </a:solidFill>
                <a:latin typeface="Open Sans"/>
                <a:ea typeface="Open Sans"/>
                <a:cs typeface="Open Sans"/>
                <a:sym typeface="Open Sans"/>
              </a:rPr>
              <a:t>reliable</a:t>
            </a:r>
            <a:endParaRPr sz="1200" strike="sngStrike">
              <a:solidFill>
                <a:schemeClr val="dk2"/>
              </a:solidFill>
              <a:latin typeface="Open Sans"/>
              <a:ea typeface="Open Sans"/>
              <a:cs typeface="Open Sans"/>
              <a:sym typeface="Open Sans"/>
            </a:endParaRPr>
          </a:p>
        </p:txBody>
      </p:sp>
      <p:sp>
        <p:nvSpPr>
          <p:cNvPr id="231" name="Google Shape;231;p27"/>
          <p:cNvSpPr txBox="1"/>
          <p:nvPr/>
        </p:nvSpPr>
        <p:spPr>
          <a:xfrm>
            <a:off x="6971455" y="4475582"/>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stubborn</a:t>
            </a:r>
            <a:endParaRPr sz="1200">
              <a:solidFill>
                <a:schemeClr val="dk2"/>
              </a:solidFill>
              <a:latin typeface="Open Sans"/>
              <a:ea typeface="Open Sans"/>
              <a:cs typeface="Open Sans"/>
              <a:sym typeface="Open Sans"/>
            </a:endParaRPr>
          </a:p>
        </p:txBody>
      </p:sp>
      <p:pic>
        <p:nvPicPr>
          <p:cNvPr id="232" name="Google Shape;232;p27"/>
          <p:cNvPicPr preferRelativeResize="0"/>
          <p:nvPr/>
        </p:nvPicPr>
        <p:blipFill>
          <a:blip r:embed="rId4">
            <a:alphaModFix/>
          </a:blip>
          <a:stretch>
            <a:fillRect/>
          </a:stretch>
        </p:blipFill>
        <p:spPr>
          <a:xfrm>
            <a:off x="8300650" y="1284248"/>
            <a:ext cx="484800" cy="482852"/>
          </a:xfrm>
          <a:prstGeom prst="rect">
            <a:avLst/>
          </a:prstGeom>
          <a:noFill/>
          <a:ln>
            <a:noFill/>
          </a:ln>
        </p:spPr>
      </p:pic>
      <p:sp>
        <p:nvSpPr>
          <p:cNvPr id="233" name="Google Shape;233;p27"/>
          <p:cNvSpPr txBox="1"/>
          <p:nvPr/>
        </p:nvSpPr>
        <p:spPr>
          <a:xfrm>
            <a:off x="4182298" y="4816807"/>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tidy</a:t>
            </a:r>
            <a:endParaRPr sz="1200">
              <a:solidFill>
                <a:schemeClr val="dk2"/>
              </a:solidFill>
              <a:latin typeface="Open Sans"/>
              <a:ea typeface="Open Sans"/>
              <a:cs typeface="Open Sans"/>
              <a:sym typeface="Open Sans"/>
            </a:endParaRPr>
          </a:p>
        </p:txBody>
      </p:sp>
      <p:sp>
        <p:nvSpPr>
          <p:cNvPr id="234" name="Google Shape;234;p27"/>
          <p:cNvSpPr txBox="1"/>
          <p:nvPr/>
        </p:nvSpPr>
        <p:spPr>
          <a:xfrm>
            <a:off x="2117105" y="4816811"/>
            <a:ext cx="8715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untidy</a:t>
            </a:r>
            <a:endParaRPr sz="1200">
              <a:solidFill>
                <a:schemeClr val="dk2"/>
              </a:solidFill>
              <a:latin typeface="Open Sans"/>
              <a:ea typeface="Open Sans"/>
              <a:cs typeface="Open Sans"/>
              <a:sym typeface="Open San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8"/>
          <p:cNvSpPr txBox="1">
            <a:spLocks noGrp="1"/>
          </p:cNvSpPr>
          <p:nvPr>
            <p:ph type="title"/>
          </p:nvPr>
        </p:nvSpPr>
        <p:spPr>
          <a:xfrm>
            <a:off x="311700" y="1383425"/>
            <a:ext cx="8520600" cy="1424700"/>
          </a:xfrm>
          <a:prstGeom prst="rect">
            <a:avLst/>
          </a:prstGeom>
          <a:ln w="9525"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400" b="0">
                <a:solidFill>
                  <a:schemeClr val="dk2"/>
                </a:solidFill>
                <a:highlight>
                  <a:schemeClr val="accent1"/>
                </a:highlight>
                <a:latin typeface="Open Sans"/>
                <a:ea typeface="Open Sans"/>
                <a:cs typeface="Open Sans"/>
                <a:sym typeface="Open Sans"/>
              </a:rPr>
              <a:t>Orange</a:t>
            </a:r>
            <a:r>
              <a:rPr lang="en-GB" sz="1400" b="0">
                <a:solidFill>
                  <a:schemeClr val="dk2"/>
                </a:solidFill>
                <a:latin typeface="Open Sans"/>
                <a:ea typeface="Open Sans"/>
                <a:cs typeface="Open Sans"/>
                <a:sym typeface="Open Sans"/>
              </a:rPr>
              <a:t> adjectives are negative</a:t>
            </a:r>
            <a:endParaRPr sz="1400" b="0">
              <a:solidFill>
                <a:schemeClr val="dk2"/>
              </a:solidFill>
              <a:latin typeface="Open Sans"/>
              <a:ea typeface="Open Sans"/>
              <a:cs typeface="Open Sans"/>
              <a:sym typeface="Open Sans"/>
            </a:endParaRPr>
          </a:p>
          <a:p>
            <a:pPr marL="0" lvl="0" indent="0" algn="l" rtl="0">
              <a:lnSpc>
                <a:spcPct val="115000"/>
              </a:lnSpc>
              <a:spcBef>
                <a:spcPts val="1600"/>
              </a:spcBef>
              <a:spcAft>
                <a:spcPts val="0"/>
              </a:spcAft>
              <a:buNone/>
            </a:pPr>
            <a:r>
              <a:rPr lang="en-GB" sz="1400" b="0">
                <a:solidFill>
                  <a:schemeClr val="dk2"/>
                </a:solidFill>
                <a:highlight>
                  <a:schemeClr val="dk1"/>
                </a:highlight>
                <a:latin typeface="Open Sans"/>
                <a:ea typeface="Open Sans"/>
                <a:cs typeface="Open Sans"/>
                <a:sym typeface="Open Sans"/>
              </a:rPr>
              <a:t>Green</a:t>
            </a:r>
            <a:r>
              <a:rPr lang="en-GB" sz="1400" b="0">
                <a:solidFill>
                  <a:schemeClr val="dk2"/>
                </a:solidFill>
                <a:latin typeface="Open Sans"/>
                <a:ea typeface="Open Sans"/>
                <a:cs typeface="Open Sans"/>
                <a:sym typeface="Open Sans"/>
              </a:rPr>
              <a:t> adjectives are positive</a:t>
            </a:r>
            <a:endParaRPr sz="1400" b="0">
              <a:solidFill>
                <a:schemeClr val="dk2"/>
              </a:solidFill>
              <a:latin typeface="Open Sans"/>
              <a:ea typeface="Open Sans"/>
              <a:cs typeface="Open Sans"/>
              <a:sym typeface="Open Sans"/>
            </a:endParaRPr>
          </a:p>
          <a:p>
            <a:pPr marL="0" lvl="0" indent="0" algn="l" rtl="0">
              <a:lnSpc>
                <a:spcPct val="115000"/>
              </a:lnSpc>
              <a:spcBef>
                <a:spcPts val="1600"/>
              </a:spcBef>
              <a:spcAft>
                <a:spcPts val="1600"/>
              </a:spcAft>
              <a:buNone/>
            </a:pPr>
            <a:r>
              <a:rPr lang="en-GB" sz="1400" b="0">
                <a:solidFill>
                  <a:schemeClr val="dk2"/>
                </a:solidFill>
                <a:latin typeface="Open Sans"/>
                <a:ea typeface="Open Sans"/>
                <a:cs typeface="Open Sans"/>
                <a:sym typeface="Open Sans"/>
              </a:rPr>
              <a:t>White adjectives could be positive or negative</a:t>
            </a:r>
            <a:endParaRPr sz="1400" b="0">
              <a:solidFill>
                <a:schemeClr val="dk2"/>
              </a:solidFill>
              <a:latin typeface="Open Sans"/>
              <a:ea typeface="Open Sans"/>
              <a:cs typeface="Open Sans"/>
              <a:sym typeface="Open Sans"/>
            </a:endParaRPr>
          </a:p>
        </p:txBody>
      </p:sp>
      <p:sp>
        <p:nvSpPr>
          <p:cNvPr id="240" name="Google Shape;240;p28"/>
          <p:cNvSpPr txBox="1"/>
          <p:nvPr/>
        </p:nvSpPr>
        <p:spPr>
          <a:xfrm>
            <a:off x="1183051" y="4816812"/>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selfish</a:t>
            </a:r>
            <a:endParaRPr sz="1200">
              <a:solidFill>
                <a:schemeClr val="lt1"/>
              </a:solidFill>
              <a:latin typeface="Open Sans"/>
              <a:ea typeface="Open Sans"/>
              <a:cs typeface="Open Sans"/>
              <a:sym typeface="Open Sans"/>
            </a:endParaRPr>
          </a:p>
        </p:txBody>
      </p:sp>
      <p:sp>
        <p:nvSpPr>
          <p:cNvPr id="241" name="Google Shape;241;p28"/>
          <p:cNvSpPr txBox="1"/>
          <p:nvPr/>
        </p:nvSpPr>
        <p:spPr>
          <a:xfrm>
            <a:off x="1064850" y="4475546"/>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charming</a:t>
            </a:r>
            <a:endParaRPr sz="1200">
              <a:solidFill>
                <a:schemeClr val="dk2"/>
              </a:solidFill>
              <a:latin typeface="Open Sans"/>
              <a:ea typeface="Open Sans"/>
              <a:cs typeface="Open Sans"/>
              <a:sym typeface="Open Sans"/>
            </a:endParaRPr>
          </a:p>
        </p:txBody>
      </p:sp>
      <p:sp>
        <p:nvSpPr>
          <p:cNvPr id="242" name="Google Shape;242;p28"/>
          <p:cNvSpPr txBox="1"/>
          <p:nvPr/>
        </p:nvSpPr>
        <p:spPr>
          <a:xfrm>
            <a:off x="2007335" y="4475553"/>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bossy</a:t>
            </a:r>
            <a:endParaRPr sz="1200">
              <a:solidFill>
                <a:schemeClr val="lt1"/>
              </a:solidFill>
              <a:latin typeface="Open Sans"/>
              <a:ea typeface="Open Sans"/>
              <a:cs typeface="Open Sans"/>
              <a:sym typeface="Open Sans"/>
            </a:endParaRPr>
          </a:p>
        </p:txBody>
      </p:sp>
      <p:sp>
        <p:nvSpPr>
          <p:cNvPr id="243" name="Google Shape;243;p28"/>
          <p:cNvSpPr txBox="1"/>
          <p:nvPr/>
        </p:nvSpPr>
        <p:spPr>
          <a:xfrm>
            <a:off x="2949819" y="4475554"/>
            <a:ext cx="936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ambitious</a:t>
            </a:r>
            <a:endParaRPr sz="1200">
              <a:solidFill>
                <a:schemeClr val="dk2"/>
              </a:solidFill>
              <a:latin typeface="Open Sans"/>
              <a:ea typeface="Open Sans"/>
              <a:cs typeface="Open Sans"/>
              <a:sym typeface="Open Sans"/>
            </a:endParaRPr>
          </a:p>
        </p:txBody>
      </p:sp>
      <p:sp>
        <p:nvSpPr>
          <p:cNvPr id="244" name="Google Shape;244;p28"/>
          <p:cNvSpPr txBox="1"/>
          <p:nvPr/>
        </p:nvSpPr>
        <p:spPr>
          <a:xfrm>
            <a:off x="3956804" y="4475554"/>
            <a:ext cx="9942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aggressive</a:t>
            </a:r>
            <a:endParaRPr sz="1200">
              <a:solidFill>
                <a:schemeClr val="lt1"/>
              </a:solidFill>
              <a:latin typeface="Open Sans"/>
              <a:ea typeface="Open Sans"/>
              <a:cs typeface="Open Sans"/>
              <a:sym typeface="Open Sans"/>
            </a:endParaRPr>
          </a:p>
        </p:txBody>
      </p:sp>
      <p:sp>
        <p:nvSpPr>
          <p:cNvPr id="245" name="Google Shape;245;p28"/>
          <p:cNvSpPr txBox="1"/>
          <p:nvPr/>
        </p:nvSpPr>
        <p:spPr>
          <a:xfrm>
            <a:off x="3051149" y="4816812"/>
            <a:ext cx="10686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affectionate</a:t>
            </a:r>
            <a:endParaRPr sz="1200">
              <a:solidFill>
                <a:schemeClr val="dk2"/>
              </a:solidFill>
              <a:latin typeface="Open Sans"/>
              <a:ea typeface="Open Sans"/>
              <a:cs typeface="Open Sans"/>
              <a:sym typeface="Open Sans"/>
            </a:endParaRPr>
          </a:p>
        </p:txBody>
      </p:sp>
      <p:sp>
        <p:nvSpPr>
          <p:cNvPr id="246" name="Google Shape;246;p28"/>
          <p:cNvSpPr txBox="1"/>
          <p:nvPr/>
        </p:nvSpPr>
        <p:spPr>
          <a:xfrm>
            <a:off x="122365" y="4475553"/>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moody</a:t>
            </a:r>
            <a:endParaRPr sz="1200">
              <a:solidFill>
                <a:schemeClr val="lt1"/>
              </a:solidFill>
              <a:latin typeface="Open Sans"/>
              <a:ea typeface="Open Sans"/>
              <a:cs typeface="Open Sans"/>
              <a:sym typeface="Open Sans"/>
            </a:endParaRPr>
          </a:p>
        </p:txBody>
      </p:sp>
      <p:sp>
        <p:nvSpPr>
          <p:cNvPr id="247" name="Google Shape;247;p28"/>
          <p:cNvSpPr txBox="1"/>
          <p:nvPr/>
        </p:nvSpPr>
        <p:spPr>
          <a:xfrm>
            <a:off x="5021989" y="4475561"/>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jealous</a:t>
            </a:r>
            <a:endParaRPr sz="1200">
              <a:solidFill>
                <a:schemeClr val="lt1"/>
              </a:solidFill>
              <a:latin typeface="Open Sans"/>
              <a:ea typeface="Open Sans"/>
              <a:cs typeface="Open Sans"/>
              <a:sym typeface="Open Sans"/>
            </a:endParaRPr>
          </a:p>
        </p:txBody>
      </p:sp>
      <p:sp>
        <p:nvSpPr>
          <p:cNvPr id="248" name="Google Shape;248;p28"/>
          <p:cNvSpPr txBox="1"/>
          <p:nvPr/>
        </p:nvSpPr>
        <p:spPr>
          <a:xfrm>
            <a:off x="81003" y="4816812"/>
            <a:ext cx="1039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competitive</a:t>
            </a:r>
            <a:endParaRPr sz="1200">
              <a:solidFill>
                <a:schemeClr val="dk2"/>
              </a:solidFill>
              <a:latin typeface="Open Sans"/>
              <a:ea typeface="Open Sans"/>
              <a:cs typeface="Open Sans"/>
              <a:sym typeface="Open Sans"/>
            </a:endParaRPr>
          </a:p>
        </p:txBody>
      </p:sp>
      <p:sp>
        <p:nvSpPr>
          <p:cNvPr id="249" name="Google Shape;249;p28"/>
          <p:cNvSpPr txBox="1"/>
          <p:nvPr/>
        </p:nvSpPr>
        <p:spPr>
          <a:xfrm>
            <a:off x="6327895" y="4816812"/>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sociable</a:t>
            </a:r>
            <a:endParaRPr sz="1200">
              <a:solidFill>
                <a:schemeClr val="dk2"/>
              </a:solidFill>
              <a:latin typeface="Open Sans"/>
              <a:ea typeface="Open Sans"/>
              <a:cs typeface="Open Sans"/>
              <a:sym typeface="Open Sans"/>
            </a:endParaRPr>
          </a:p>
        </p:txBody>
      </p:sp>
      <p:sp>
        <p:nvSpPr>
          <p:cNvPr id="250" name="Google Shape;250;p28"/>
          <p:cNvSpPr txBox="1"/>
          <p:nvPr/>
        </p:nvSpPr>
        <p:spPr>
          <a:xfrm>
            <a:off x="5964473" y="4475554"/>
            <a:ext cx="9360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rebellious</a:t>
            </a:r>
            <a:endParaRPr sz="1200">
              <a:solidFill>
                <a:schemeClr val="lt1"/>
              </a:solidFill>
              <a:latin typeface="Open Sans"/>
              <a:ea typeface="Open Sans"/>
              <a:cs typeface="Open Sans"/>
              <a:sym typeface="Open Sans"/>
            </a:endParaRPr>
          </a:p>
        </p:txBody>
      </p:sp>
      <p:sp>
        <p:nvSpPr>
          <p:cNvPr id="251" name="Google Shape;251;p28"/>
          <p:cNvSpPr txBox="1"/>
          <p:nvPr/>
        </p:nvSpPr>
        <p:spPr>
          <a:xfrm>
            <a:off x="5116346" y="4816812"/>
            <a:ext cx="1149000" cy="267000"/>
          </a:xfrm>
          <a:prstGeom prst="rect">
            <a:avLst/>
          </a:prstGeom>
          <a:no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independent</a:t>
            </a:r>
            <a:endParaRPr sz="1200">
              <a:solidFill>
                <a:schemeClr val="dk2"/>
              </a:solidFill>
              <a:latin typeface="Open Sans"/>
              <a:ea typeface="Open Sans"/>
              <a:cs typeface="Open Sans"/>
              <a:sym typeface="Open Sans"/>
            </a:endParaRPr>
          </a:p>
        </p:txBody>
      </p:sp>
      <p:sp>
        <p:nvSpPr>
          <p:cNvPr id="252" name="Google Shape;252;p28"/>
          <p:cNvSpPr txBox="1"/>
          <p:nvPr/>
        </p:nvSpPr>
        <p:spPr>
          <a:xfrm>
            <a:off x="7261944" y="4816812"/>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strike="sngStrike">
                <a:solidFill>
                  <a:schemeClr val="dk2"/>
                </a:solidFill>
                <a:latin typeface="Open Sans"/>
                <a:ea typeface="Open Sans"/>
                <a:cs typeface="Open Sans"/>
                <a:sym typeface="Open Sans"/>
              </a:rPr>
              <a:t>reliable</a:t>
            </a:r>
            <a:endParaRPr sz="1200" strike="sngStrike">
              <a:solidFill>
                <a:schemeClr val="dk2"/>
              </a:solidFill>
              <a:latin typeface="Open Sans"/>
              <a:ea typeface="Open Sans"/>
              <a:cs typeface="Open Sans"/>
              <a:sym typeface="Open Sans"/>
            </a:endParaRPr>
          </a:p>
        </p:txBody>
      </p:sp>
      <p:sp>
        <p:nvSpPr>
          <p:cNvPr id="253" name="Google Shape;253;p28"/>
          <p:cNvSpPr txBox="1"/>
          <p:nvPr/>
        </p:nvSpPr>
        <p:spPr>
          <a:xfrm>
            <a:off x="6971443" y="4475557"/>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stubborn</a:t>
            </a:r>
            <a:endParaRPr sz="1200">
              <a:solidFill>
                <a:schemeClr val="lt1"/>
              </a:solidFill>
              <a:latin typeface="Open Sans"/>
              <a:ea typeface="Open Sans"/>
              <a:cs typeface="Open Sans"/>
              <a:sym typeface="Open Sans"/>
            </a:endParaRPr>
          </a:p>
        </p:txBody>
      </p:sp>
      <p:sp>
        <p:nvSpPr>
          <p:cNvPr id="254" name="Google Shape;254;p28"/>
          <p:cNvSpPr txBox="1"/>
          <p:nvPr/>
        </p:nvSpPr>
        <p:spPr>
          <a:xfrm>
            <a:off x="4182298" y="4816807"/>
            <a:ext cx="871500" cy="2670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dk2"/>
                </a:solidFill>
                <a:latin typeface="Open Sans"/>
                <a:ea typeface="Open Sans"/>
                <a:cs typeface="Open Sans"/>
                <a:sym typeface="Open Sans"/>
              </a:rPr>
              <a:t>tidy</a:t>
            </a:r>
            <a:endParaRPr sz="1200">
              <a:solidFill>
                <a:schemeClr val="dk2"/>
              </a:solidFill>
              <a:latin typeface="Open Sans"/>
              <a:ea typeface="Open Sans"/>
              <a:cs typeface="Open Sans"/>
              <a:sym typeface="Open Sans"/>
            </a:endParaRPr>
          </a:p>
        </p:txBody>
      </p:sp>
      <p:sp>
        <p:nvSpPr>
          <p:cNvPr id="255" name="Google Shape;255;p28"/>
          <p:cNvSpPr txBox="1"/>
          <p:nvPr/>
        </p:nvSpPr>
        <p:spPr>
          <a:xfrm>
            <a:off x="2117105" y="4816811"/>
            <a:ext cx="871500" cy="267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200">
                <a:solidFill>
                  <a:schemeClr val="lt1"/>
                </a:solidFill>
                <a:latin typeface="Open Sans"/>
                <a:ea typeface="Open Sans"/>
                <a:cs typeface="Open Sans"/>
                <a:sym typeface="Open Sans"/>
              </a:rPr>
              <a:t>untidy</a:t>
            </a:r>
            <a:endParaRPr sz="1200">
              <a:solidFill>
                <a:schemeClr val="lt1"/>
              </a:solidFill>
              <a:latin typeface="Open Sans"/>
              <a:ea typeface="Open Sans"/>
              <a:cs typeface="Open Sans"/>
              <a:sym typeface="Open Sans"/>
            </a:endParaRPr>
          </a:p>
        </p:txBody>
      </p:sp>
      <p:sp>
        <p:nvSpPr>
          <p:cNvPr id="256" name="Google Shape;256;p28"/>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 answers...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29"/>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400" b="0">
                <a:solidFill>
                  <a:schemeClr val="dk2"/>
                </a:solidFill>
                <a:latin typeface="Open Sans"/>
                <a:ea typeface="Open Sans"/>
                <a:cs typeface="Open Sans"/>
                <a:sym typeface="Open Sans"/>
              </a:rPr>
              <a:t>Use the adjectives you have learned to write a description of one of your best friends:</a:t>
            </a:r>
            <a:endParaRPr/>
          </a:p>
        </p:txBody>
      </p:sp>
      <p:sp>
        <p:nvSpPr>
          <p:cNvPr id="262" name="Google Shape;262;p29"/>
          <p:cNvSpPr txBox="1">
            <a:spLocks noGrp="1"/>
          </p:cNvSpPr>
          <p:nvPr>
            <p:ph type="body" idx="1"/>
          </p:nvPr>
        </p:nvSpPr>
        <p:spPr>
          <a:xfrm>
            <a:off x="311700" y="1266325"/>
            <a:ext cx="8520600" cy="3306900"/>
          </a:xfrm>
          <a:prstGeom prst="rect">
            <a:avLst/>
          </a:prstGeom>
          <a:ln w="762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endParaRPr sz="11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30"/>
          <p:cNvSpPr txBox="1">
            <a:spLocks noGrp="1"/>
          </p:cNvSpPr>
          <p:nvPr>
            <p:ph type="title"/>
          </p:nvPr>
        </p:nvSpPr>
        <p:spPr>
          <a:xfrm>
            <a:off x="311700" y="445025"/>
            <a:ext cx="8520600" cy="7074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1400" b="0">
                <a:solidFill>
                  <a:schemeClr val="dk2"/>
                </a:solidFill>
                <a:latin typeface="Open Sans"/>
                <a:ea typeface="Open Sans"/>
                <a:cs typeface="Open Sans"/>
                <a:sym typeface="Open Sans"/>
              </a:rPr>
              <a:t>How are you and your friend the same? How are you different?</a:t>
            </a:r>
            <a:endParaRPr/>
          </a:p>
        </p:txBody>
      </p:sp>
      <p:sp>
        <p:nvSpPr>
          <p:cNvPr id="268" name="Google Shape;268;p30"/>
          <p:cNvSpPr txBox="1">
            <a:spLocks noGrp="1"/>
          </p:cNvSpPr>
          <p:nvPr>
            <p:ph type="body" idx="1"/>
          </p:nvPr>
        </p:nvSpPr>
        <p:spPr>
          <a:xfrm>
            <a:off x="311700" y="1266325"/>
            <a:ext cx="8520600" cy="3306900"/>
          </a:xfrm>
          <a:prstGeom prst="rect">
            <a:avLst/>
          </a:prstGeom>
          <a:ln w="762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endParaRPr sz="1100"/>
          </a:p>
        </p:txBody>
      </p:sp>
    </p:spTree>
  </p:cSld>
  <p:clrMapOvr>
    <a:masterClrMapping/>
  </p:clrMapOvr>
</p:sld>
</file>

<file path=ppt/theme/theme1.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009668"/>
      </a:accent2>
      <a:accent3>
        <a:srgbClr val="4DB6AC"/>
      </a:accent3>
      <a:accent4>
        <a:srgbClr val="FF9800"/>
      </a:accent4>
      <a:accent5>
        <a:srgbClr val="CE93D8"/>
      </a:accent5>
      <a:accent6>
        <a:srgbClr val="EEFF41"/>
      </a:accent6>
      <a:hlink>
        <a:srgbClr val="CE93D8"/>
      </a:hlink>
      <a:folHlink>
        <a:srgbClr val="CE93D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1460</Words>
  <Application>Microsoft Office PowerPoint</Application>
  <PresentationFormat>On-screen Show (16:9)</PresentationFormat>
  <Paragraphs>242</Paragraphs>
  <Slides>18</Slides>
  <Notes>18</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Impact</vt:lpstr>
      <vt:lpstr>Open Sans</vt:lpstr>
      <vt:lpstr>PT Sans Narrow</vt:lpstr>
      <vt:lpstr>Arial</vt:lpstr>
      <vt:lpstr>Tropic</vt:lpstr>
      <vt:lpstr>Family Life - part 4</vt:lpstr>
      <vt:lpstr>The words 1 - 5 are the names of different groups of words. Draw a line to match the group to one of the descriptions A - E. Number 1 has been done for you.</vt:lpstr>
      <vt:lpstr>The answers...</vt:lpstr>
      <vt:lpstr>Put the words in the right place. ‘glasses’ has been done for you.</vt:lpstr>
      <vt:lpstr>The answers...</vt:lpstr>
      <vt:lpstr>Think about the first story from the last lesson, ‘The Younger Brother’ (don’t look at it!). Read the adjectives below and try to remember which brother they describe. Move the word to the right place. ‘tidy’ has been done for you.</vt:lpstr>
      <vt:lpstr>PowerPoint Presentation</vt:lpstr>
      <vt:lpstr>Younger brother or only child - how was it for you?</vt:lpstr>
      <vt:lpstr>Younger brother or only child - how was it for you?</vt:lpstr>
      <vt:lpstr>The answers...</vt:lpstr>
      <vt:lpstr>What do you think these words mean? Write in the boxes below. Read the stories again if you need to. The first one has been done for you.</vt:lpstr>
      <vt:lpstr>The answers...</vt:lpstr>
      <vt:lpstr>Complete the definitions of people’s personalities with the adjectives. Number 1 has been done for you.</vt:lpstr>
      <vt:lpstr>The answers...</vt:lpstr>
      <vt:lpstr>Which adjectives say something good about a person? Move the words to the right place in the table. One has been done for you.</vt:lpstr>
      <vt:lpstr>Orange adjectives are negative Green adjectives are positive White adjectives could be positive or negative</vt:lpstr>
      <vt:lpstr>Use the adjectives you have learned to write a description of one of your best friends:</vt:lpstr>
      <vt:lpstr>How are you and your friend the same? How are you different?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Family Life - part 4</dc:title>
  <dc:creator>Katie O'Mullane</dc:creator>
  <cp:lastModifiedBy>Kathryn O'Mullane</cp:lastModifiedBy>
  <cp:revision>5</cp:revision>
  <dcterms:modified xsi:type="dcterms:W3CDTF">2020-05-20T10:09:12Z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e28bff-71c8-45f0-930c-ed5f9784e5a4_Enabled">
    <vt:lpwstr>True</vt:lpwstr>
  </property>
  <property fmtid="{D5CDD505-2E9C-101B-9397-08002B2CF9AE}" pid="3" name="MSIP_Label_eae28bff-71c8-45f0-930c-ed5f9784e5a4_SiteId">
    <vt:lpwstr>837bf110-9569-417c-9b23-9b85f60a6428</vt:lpwstr>
  </property>
  <property fmtid="{D5CDD505-2E9C-101B-9397-08002B2CF9AE}" pid="4" name="MSIP_Label_eae28bff-71c8-45f0-930c-ed5f9784e5a4_Owner">
    <vt:lpwstr>KOMullane@brentford.hounslow.sch.uk</vt:lpwstr>
  </property>
  <property fmtid="{D5CDD505-2E9C-101B-9397-08002B2CF9AE}" pid="5" name="MSIP_Label_eae28bff-71c8-45f0-930c-ed5f9784e5a4_SetDate">
    <vt:lpwstr>2020-05-12T16:30:58.1124125Z</vt:lpwstr>
  </property>
  <property fmtid="{D5CDD505-2E9C-101B-9397-08002B2CF9AE}" pid="6" name="MSIP_Label_eae28bff-71c8-45f0-930c-ed5f9784e5a4_Name">
    <vt:lpwstr>General</vt:lpwstr>
  </property>
  <property fmtid="{D5CDD505-2E9C-101B-9397-08002B2CF9AE}" pid="7" name="MSIP_Label_eae28bff-71c8-45f0-930c-ed5f9784e5a4_Application">
    <vt:lpwstr>Microsoft Azure Information Protection</vt:lpwstr>
  </property>
  <property fmtid="{D5CDD505-2E9C-101B-9397-08002B2CF9AE}" pid="8" name="MSIP_Label_eae28bff-71c8-45f0-930c-ed5f9784e5a4_ActionId">
    <vt:lpwstr>183f7073-5c4e-44d0-9332-6fca9bc8ba25</vt:lpwstr>
  </property>
  <property fmtid="{D5CDD505-2E9C-101B-9397-08002B2CF9AE}" pid="9" name="MSIP_Label_eae28bff-71c8-45f0-930c-ed5f9784e5a4_Extended_MSFT_Method">
    <vt:lpwstr>Automatic</vt:lpwstr>
  </property>
  <property fmtid="{D5CDD505-2E9C-101B-9397-08002B2CF9AE}" pid="10" name="Sensitivity">
    <vt:lpwstr>General</vt:lpwstr>
  </property>
</Properties>
</file>