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bookmarkIdSeed="2">
  <p:sldMasterIdLst>
    <p:sldMasterId id="2147483648" r:id="rId1"/>
  </p:sldMasterIdLst>
  <p:notesMasterIdLst>
    <p:notesMasterId r:id="rId12"/>
  </p:notesMasterIdLst>
  <p:sldIdLst>
    <p:sldId id="271" r:id="rId2"/>
    <p:sldId id="272" r:id="rId3"/>
    <p:sldId id="266" r:id="rId4"/>
    <p:sldId id="294" r:id="rId5"/>
    <p:sldId id="300" r:id="rId6"/>
    <p:sldId id="268" r:id="rId7"/>
    <p:sldId id="282" r:id="rId8"/>
    <p:sldId id="283" r:id="rId9"/>
    <p:sldId id="269" r:id="rId10"/>
    <p:sldId id="299" r:id="rId11"/>
  </p:sldIdLst>
  <p:sldSz cx="12192000" cy="6858000"/>
  <p:notesSz cx="6858000" cy="9144000"/>
  <p:embeddedFontLst>
    <p:embeddedFont>
      <p:font typeface="Calibri" panose="020F0502020204030204" pitchFamily="34" charset="0"/>
      <p:regular r:id="rId13"/>
      <p:bold r:id="rId14"/>
      <p:italic r:id="rId15"/>
      <p:boldItalic r:id="rId16"/>
    </p:embeddedFont>
    <p:embeddedFont>
      <p:font typeface="Calibri Light" panose="020F0302020204030204" pitchFamily="34" charset="0"/>
      <p:regular r:id="rId17"/>
      <p:italic r:id="rId18"/>
    </p:embeddedFont>
    <p:embeddedFont>
      <p:font typeface="Lato" panose="020B0604020202020204" charset="0"/>
      <p:regular r:id="rId19"/>
      <p:bold r:id="rId20"/>
      <p:italic r:id="rId21"/>
      <p:boldItalic r:id="rId22"/>
    </p:embeddedFont>
    <p:embeddedFont>
      <p:font typeface="League Spartan" panose="020B0604020202020204" charset="0"/>
      <p:bold r:id="rId23"/>
    </p:embeddedFont>
    <p:embeddedFont>
      <p:font typeface="Gill Sans MT" panose="020B0502020104020203" pitchFamily="34" charset="0"/>
      <p:regular r:id="rId24"/>
      <p:bold r:id="rId25"/>
      <p:italic r:id="rId26"/>
      <p:boldItalic r:id="rId27"/>
    </p:embeddedFont>
    <p:embeddedFont>
      <p:font typeface="Open Sans Light" panose="020B0604020202020204" charset="0"/>
      <p:regular r:id="rId28"/>
      <p:italic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lly Martin" initials="SM" lastIdx="61" clrIdx="0">
    <p:extLst/>
  </p:cmAuthor>
  <p:cmAuthor id="2" name="Karen" initials="KS" lastIdx="7" clrIdx="1"/>
  <p:cmAuthor id="3" name="Helen Emerson" initials="HE" lastIdx="5" clrIdx="2">
    <p:extLst>
      <p:ext uri="{19B8F6BF-5375-455C-9EA6-DF929625EA0E}">
        <p15:presenceInfo xmlns:p15="http://schemas.microsoft.com/office/powerpoint/2012/main" userId="S-1-5-21-1285066173-1815393381-3561576999-2635" providerId="AD"/>
      </p:ext>
    </p:extLst>
  </p:cmAuthor>
  <p:cmAuthor id="4" name="Jenny Fox" initials="JF" lastIdx="30" clrIdx="3">
    <p:extLst>
      <p:ext uri="{19B8F6BF-5375-455C-9EA6-DF929625EA0E}">
        <p15:presenceInfo xmlns:p15="http://schemas.microsoft.com/office/powerpoint/2012/main" userId="S-1-5-21-1285066173-1815393381-3561576999-2620" providerId="AD"/>
      </p:ext>
    </p:extLst>
  </p:cmAuthor>
  <p:cmAuthor id="5" name="Elizabeth Laming" initials="EL" lastIdx="8" clrIdx="4">
    <p:extLst>
      <p:ext uri="{19B8F6BF-5375-455C-9EA6-DF929625EA0E}">
        <p15:presenceInfo xmlns:p15="http://schemas.microsoft.com/office/powerpoint/2012/main" userId="S-1-5-21-1285066173-1815393381-3561576999-2642" providerId="AD"/>
      </p:ext>
    </p:extLst>
  </p:cmAuthor>
  <p:cmAuthor id="6" name="Jenny Barksfield" initials="JB" lastIdx="9" clrIdx="5">
    <p:extLst>
      <p:ext uri="{19B8F6BF-5375-455C-9EA6-DF929625EA0E}">
        <p15:presenceInfo xmlns:p15="http://schemas.microsoft.com/office/powerpoint/2012/main" userId="S-1-5-21-1285066173-1815393381-3561576999-2204"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5519E"/>
    <a:srgbClr val="CC99FF"/>
    <a:srgbClr val="747679"/>
    <a:srgbClr val="CC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426" autoAdjust="0"/>
    <p:restoredTop sz="92287" autoAdjust="0"/>
  </p:normalViewPr>
  <p:slideViewPr>
    <p:cSldViewPr snapToGrid="0">
      <p:cViewPr varScale="1">
        <p:scale>
          <a:sx n="68" d="100"/>
          <a:sy n="68" d="100"/>
        </p:scale>
        <p:origin x="840" y="48"/>
      </p:cViewPr>
      <p:guideLst>
        <p:guide orient="horz" pos="2160"/>
        <p:guide pos="3840"/>
      </p:guideLst>
    </p:cSldViewPr>
  </p:slideViewPr>
  <p:outlineViewPr>
    <p:cViewPr>
      <p:scale>
        <a:sx n="33" d="100"/>
        <a:sy n="33" d="100"/>
      </p:scale>
      <p:origin x="0" y="-4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font" Target="fonts/font14.fntdata"/><Relationship Id="rId3" Type="http://schemas.openxmlformats.org/officeDocument/2006/relationships/slide" Target="slides/slide2.xml"/><Relationship Id="rId21" Type="http://schemas.openxmlformats.org/officeDocument/2006/relationships/font" Target="fonts/font9.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5.fntdata"/><Relationship Id="rId25" Type="http://schemas.openxmlformats.org/officeDocument/2006/relationships/font" Target="fonts/font13.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29" Type="http://schemas.openxmlformats.org/officeDocument/2006/relationships/font" Target="fonts/font1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2.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font" Target="fonts/font11.fntdata"/><Relationship Id="rId28" Type="http://schemas.openxmlformats.org/officeDocument/2006/relationships/font" Target="fonts/font16.fntdata"/><Relationship Id="rId10" Type="http://schemas.openxmlformats.org/officeDocument/2006/relationships/slide" Target="slides/slide9.xml"/><Relationship Id="rId19" Type="http://schemas.openxmlformats.org/officeDocument/2006/relationships/font" Target="fonts/font7.fntdata"/><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font" Target="fonts/font10.fntdata"/><Relationship Id="rId27" Type="http://schemas.openxmlformats.org/officeDocument/2006/relationships/font" Target="fonts/font15.fntdata"/><Relationship Id="rId30"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187F6F-9843-49C6-B98B-30FABCBEA948}" type="datetimeFigureOut">
              <a:rPr lang="en-GB" smtClean="0"/>
              <a:t>27/03/2020</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7DB251-18AC-41D5-959F-F289AB917537}" type="slidenum">
              <a:rPr lang="en-GB" smtClean="0"/>
              <a:t>‹#›</a:t>
            </a:fld>
            <a:endParaRPr lang="en-GB" dirty="0"/>
          </a:p>
        </p:txBody>
      </p:sp>
    </p:spTree>
    <p:extLst>
      <p:ext uri="{BB962C8B-B14F-4D97-AF65-F5344CB8AC3E}">
        <p14:creationId xmlns:p14="http://schemas.microsoft.com/office/powerpoint/2010/main" val="1868364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1" dirty="0"/>
          </a:p>
        </p:txBody>
      </p:sp>
      <p:sp>
        <p:nvSpPr>
          <p:cNvPr id="4" name="Slide Number Placeholder 3"/>
          <p:cNvSpPr>
            <a:spLocks noGrp="1"/>
          </p:cNvSpPr>
          <p:nvPr>
            <p:ph type="sldNum" sz="quarter" idx="10"/>
          </p:nvPr>
        </p:nvSpPr>
        <p:spPr/>
        <p:txBody>
          <a:bodyPr/>
          <a:lstStyle/>
          <a:p>
            <a:fld id="{567DB251-18AC-41D5-959F-F289AB917537}" type="slidenum">
              <a:rPr lang="en-GB" smtClean="0"/>
              <a:t>1</a:t>
            </a:fld>
            <a:endParaRPr lang="en-GB" dirty="0"/>
          </a:p>
        </p:txBody>
      </p:sp>
    </p:spTree>
    <p:extLst>
      <p:ext uri="{BB962C8B-B14F-4D97-AF65-F5344CB8AC3E}">
        <p14:creationId xmlns:p14="http://schemas.microsoft.com/office/powerpoint/2010/main" val="15196744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dirty="0"/>
          </a:p>
        </p:txBody>
      </p:sp>
    </p:spTree>
    <p:extLst>
      <p:ext uri="{BB962C8B-B14F-4D97-AF65-F5344CB8AC3E}">
        <p14:creationId xmlns:p14="http://schemas.microsoft.com/office/powerpoint/2010/main" val="30371514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i="0" baseline="0" dirty="0"/>
          </a:p>
          <a:p>
            <a:endParaRPr lang="en-GB" i="1" dirty="0"/>
          </a:p>
        </p:txBody>
      </p:sp>
      <p:sp>
        <p:nvSpPr>
          <p:cNvPr id="4" name="Slide Number Placeholder 3"/>
          <p:cNvSpPr>
            <a:spLocks noGrp="1"/>
          </p:cNvSpPr>
          <p:nvPr>
            <p:ph type="sldNum" sz="quarter" idx="10"/>
          </p:nvPr>
        </p:nvSpPr>
        <p:spPr/>
        <p:txBody>
          <a:bodyPr/>
          <a:lstStyle/>
          <a:p>
            <a:fld id="{567DB251-18AC-41D5-959F-F289AB917537}" type="slidenum">
              <a:rPr lang="en-GB" smtClean="0"/>
              <a:t>3</a:t>
            </a:fld>
            <a:endParaRPr lang="en-GB" dirty="0"/>
          </a:p>
        </p:txBody>
      </p:sp>
    </p:spTree>
    <p:extLst>
      <p:ext uri="{BB962C8B-B14F-4D97-AF65-F5344CB8AC3E}">
        <p14:creationId xmlns:p14="http://schemas.microsoft.com/office/powerpoint/2010/main" val="20582098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67DB251-18AC-41D5-959F-F289AB917537}" type="slidenum">
              <a:rPr lang="en-GB" smtClean="0"/>
              <a:t>4</a:t>
            </a:fld>
            <a:endParaRPr lang="en-GB" dirty="0"/>
          </a:p>
        </p:txBody>
      </p:sp>
    </p:spTree>
    <p:extLst>
      <p:ext uri="{BB962C8B-B14F-4D97-AF65-F5344CB8AC3E}">
        <p14:creationId xmlns:p14="http://schemas.microsoft.com/office/powerpoint/2010/main" val="18454407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latin typeface="+mn-lt"/>
            </a:endParaRPr>
          </a:p>
        </p:txBody>
      </p:sp>
      <p:sp>
        <p:nvSpPr>
          <p:cNvPr id="4" name="Slide Number Placeholder 3"/>
          <p:cNvSpPr>
            <a:spLocks noGrp="1"/>
          </p:cNvSpPr>
          <p:nvPr>
            <p:ph type="sldNum" sz="quarter" idx="10"/>
          </p:nvPr>
        </p:nvSpPr>
        <p:spPr/>
        <p:txBody>
          <a:bodyPr/>
          <a:lstStyle/>
          <a:p>
            <a:fld id="{567DB251-18AC-41D5-959F-F289AB917537}" type="slidenum">
              <a:rPr lang="en-GB" smtClean="0"/>
              <a:t>5</a:t>
            </a:fld>
            <a:endParaRPr lang="en-GB" dirty="0"/>
          </a:p>
        </p:txBody>
      </p:sp>
    </p:spTree>
    <p:extLst>
      <p:ext uri="{BB962C8B-B14F-4D97-AF65-F5344CB8AC3E}">
        <p14:creationId xmlns:p14="http://schemas.microsoft.com/office/powerpoint/2010/main" val="11788731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i="1" dirty="0">
              <a:latin typeface="+mn-lt"/>
            </a:endParaRPr>
          </a:p>
        </p:txBody>
      </p:sp>
      <p:sp>
        <p:nvSpPr>
          <p:cNvPr id="4" name="Slide Number Placeholder 3"/>
          <p:cNvSpPr>
            <a:spLocks noGrp="1"/>
          </p:cNvSpPr>
          <p:nvPr>
            <p:ph type="sldNum" sz="quarter" idx="10"/>
          </p:nvPr>
        </p:nvSpPr>
        <p:spPr/>
        <p:txBody>
          <a:bodyPr/>
          <a:lstStyle/>
          <a:p>
            <a:fld id="{567DB251-18AC-41D5-959F-F289AB917537}" type="slidenum">
              <a:rPr lang="en-GB" smtClean="0"/>
              <a:t>6</a:t>
            </a:fld>
            <a:endParaRPr lang="en-GB" dirty="0"/>
          </a:p>
        </p:txBody>
      </p:sp>
    </p:spTree>
    <p:extLst>
      <p:ext uri="{BB962C8B-B14F-4D97-AF65-F5344CB8AC3E}">
        <p14:creationId xmlns:p14="http://schemas.microsoft.com/office/powerpoint/2010/main" val="18198388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7</a:t>
            </a:fld>
            <a:endParaRPr lang="en-GB" dirty="0"/>
          </a:p>
        </p:txBody>
      </p:sp>
    </p:spTree>
    <p:extLst>
      <p:ext uri="{BB962C8B-B14F-4D97-AF65-F5344CB8AC3E}">
        <p14:creationId xmlns:p14="http://schemas.microsoft.com/office/powerpoint/2010/main" val="17811521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8</a:t>
            </a:fld>
            <a:endParaRPr lang="en-GB" dirty="0"/>
          </a:p>
        </p:txBody>
      </p:sp>
    </p:spTree>
    <p:extLst>
      <p:ext uri="{BB962C8B-B14F-4D97-AF65-F5344CB8AC3E}">
        <p14:creationId xmlns:p14="http://schemas.microsoft.com/office/powerpoint/2010/main" val="2508773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i="1" dirty="0"/>
          </a:p>
        </p:txBody>
      </p:sp>
      <p:sp>
        <p:nvSpPr>
          <p:cNvPr id="4" name="Slide Number Placeholder 3"/>
          <p:cNvSpPr>
            <a:spLocks noGrp="1"/>
          </p:cNvSpPr>
          <p:nvPr>
            <p:ph type="sldNum" sz="quarter" idx="10"/>
          </p:nvPr>
        </p:nvSpPr>
        <p:spPr/>
        <p:txBody>
          <a:bodyPr/>
          <a:lstStyle/>
          <a:p>
            <a:fld id="{567DB251-18AC-41D5-959F-F289AB917537}" type="slidenum">
              <a:rPr lang="en-GB" smtClean="0"/>
              <a:t>9</a:t>
            </a:fld>
            <a:endParaRPr lang="en-GB" dirty="0"/>
          </a:p>
        </p:txBody>
      </p:sp>
    </p:spTree>
    <p:extLst>
      <p:ext uri="{BB962C8B-B14F-4D97-AF65-F5344CB8AC3E}">
        <p14:creationId xmlns:p14="http://schemas.microsoft.com/office/powerpoint/2010/main" val="2234486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i="0" dirty="0"/>
          </a:p>
        </p:txBody>
      </p:sp>
      <p:sp>
        <p:nvSpPr>
          <p:cNvPr id="4" name="Slide Number Placeholder 3"/>
          <p:cNvSpPr>
            <a:spLocks noGrp="1"/>
          </p:cNvSpPr>
          <p:nvPr>
            <p:ph type="sldNum" sz="quarter" idx="10"/>
          </p:nvPr>
        </p:nvSpPr>
        <p:spPr/>
        <p:txBody>
          <a:bodyPr/>
          <a:lstStyle/>
          <a:p>
            <a:fld id="{567DB251-18AC-41D5-959F-F289AB917537}" type="slidenum">
              <a:rPr lang="en-GB" smtClean="0"/>
              <a:t>10</a:t>
            </a:fld>
            <a:endParaRPr lang="en-GB" dirty="0"/>
          </a:p>
        </p:txBody>
      </p:sp>
    </p:spTree>
    <p:extLst>
      <p:ext uri="{BB962C8B-B14F-4D97-AF65-F5344CB8AC3E}">
        <p14:creationId xmlns:p14="http://schemas.microsoft.com/office/powerpoint/2010/main" val="26950154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4B1BC51A-74D5-4913-84BC-78080CE7AED9}" type="datetime1">
              <a:rPr lang="en-GB" smtClean="0"/>
              <a:t>27/03/2020</a:t>
            </a:fld>
            <a:endParaRPr lang="en-GB" dirty="0"/>
          </a:p>
        </p:txBody>
      </p:sp>
      <p:sp>
        <p:nvSpPr>
          <p:cNvPr id="5" name="Footer Placeholder 4"/>
          <p:cNvSpPr>
            <a:spLocks noGrp="1"/>
          </p:cNvSpPr>
          <p:nvPr>
            <p:ph type="ftr" sz="quarter" idx="11"/>
          </p:nvPr>
        </p:nvSpPr>
        <p:spPr/>
        <p:txBody>
          <a:bodyPr/>
          <a:lstStyle/>
          <a:p>
            <a:r>
              <a:rPr lang="en-GB" dirty="0"/>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4242684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16549910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24625DA5-65DF-4104-9FD3-85E6D9945DEC}" type="datetime1">
              <a:rPr lang="en-GB" smtClean="0"/>
              <a:t>27/03/2020</a:t>
            </a:fld>
            <a:endParaRPr lang="en-GB" dirty="0"/>
          </a:p>
        </p:txBody>
      </p:sp>
      <p:sp>
        <p:nvSpPr>
          <p:cNvPr id="5" name="Footer Placeholder 4"/>
          <p:cNvSpPr>
            <a:spLocks noGrp="1"/>
          </p:cNvSpPr>
          <p:nvPr>
            <p:ph type="ftr" sz="quarter" idx="11"/>
          </p:nvPr>
        </p:nvSpPr>
        <p:spPr/>
        <p:txBody>
          <a:bodyPr/>
          <a:lstStyle/>
          <a:p>
            <a:r>
              <a:rPr lang="en-GB" dirty="0"/>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36034453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FAD7084E-4ACB-4C63-8E1C-6FA6D3C12CE0}" type="datetime1">
              <a:rPr lang="en-GB" smtClean="0"/>
              <a:t>27/03/2020</a:t>
            </a:fld>
            <a:endParaRPr lang="en-GB" dirty="0"/>
          </a:p>
        </p:txBody>
      </p:sp>
      <p:sp>
        <p:nvSpPr>
          <p:cNvPr id="6" name="Footer Placeholder 5"/>
          <p:cNvSpPr>
            <a:spLocks noGrp="1"/>
          </p:cNvSpPr>
          <p:nvPr>
            <p:ph type="ftr" sz="quarter" idx="11"/>
          </p:nvPr>
        </p:nvSpPr>
        <p:spPr/>
        <p:txBody>
          <a:bodyPr/>
          <a:lstStyle/>
          <a:p>
            <a:r>
              <a:rPr lang="en-GB" dirty="0"/>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2030612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58EDEF39-D212-4F11-9B46-E280ACD6D935}" type="datetime1">
              <a:rPr lang="en-GB" smtClean="0"/>
              <a:t>27/03/2020</a:t>
            </a:fld>
            <a:endParaRPr lang="en-GB" dirty="0"/>
          </a:p>
        </p:txBody>
      </p:sp>
      <p:sp>
        <p:nvSpPr>
          <p:cNvPr id="8" name="Footer Placeholder 7"/>
          <p:cNvSpPr>
            <a:spLocks noGrp="1"/>
          </p:cNvSpPr>
          <p:nvPr>
            <p:ph type="ftr" sz="quarter" idx="11"/>
          </p:nvPr>
        </p:nvSpPr>
        <p:spPr/>
        <p:txBody>
          <a:bodyPr/>
          <a:lstStyle/>
          <a:p>
            <a:r>
              <a:rPr lang="en-GB" dirty="0"/>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209992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6227D3B1-02F1-4D38-8061-5C9363E92D44}" type="datetime1">
              <a:rPr lang="en-GB" smtClean="0"/>
              <a:t>27/03/2020</a:t>
            </a:fld>
            <a:endParaRPr lang="en-GB" dirty="0"/>
          </a:p>
        </p:txBody>
      </p:sp>
      <p:sp>
        <p:nvSpPr>
          <p:cNvPr id="4" name="Footer Placeholder 3"/>
          <p:cNvSpPr>
            <a:spLocks noGrp="1"/>
          </p:cNvSpPr>
          <p:nvPr>
            <p:ph type="ftr" sz="quarter" idx="11"/>
          </p:nvPr>
        </p:nvSpPr>
        <p:spPr/>
        <p:txBody>
          <a:bodyPr/>
          <a:lstStyle/>
          <a:p>
            <a:r>
              <a:rPr lang="en-GB" dirty="0"/>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3614157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389767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60BCF9-B630-4346-BE16-1BAC4BBDEC78}" type="datetime1">
              <a:rPr lang="en-GB" smtClean="0"/>
              <a:t>27/03/2020</a:t>
            </a:fld>
            <a:endParaRPr lang="en-GB" dirty="0"/>
          </a:p>
        </p:txBody>
      </p:sp>
      <p:sp>
        <p:nvSpPr>
          <p:cNvPr id="6" name="Footer Placeholder 5"/>
          <p:cNvSpPr>
            <a:spLocks noGrp="1"/>
          </p:cNvSpPr>
          <p:nvPr>
            <p:ph type="ftr" sz="quarter" idx="11"/>
          </p:nvPr>
        </p:nvSpPr>
        <p:spPr/>
        <p:txBody>
          <a:bodyPr/>
          <a:lstStyle/>
          <a:p>
            <a:r>
              <a:rPr lang="en-GB" dirty="0"/>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61399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AA1526A-B2B8-44E4-BE2F-FB0C3D36D1E5}" type="datetime1">
              <a:rPr lang="en-GB" smtClean="0"/>
              <a:t>27/03/2020</a:t>
            </a:fld>
            <a:endParaRPr lang="en-GB" dirty="0"/>
          </a:p>
        </p:txBody>
      </p:sp>
      <p:sp>
        <p:nvSpPr>
          <p:cNvPr id="6" name="Footer Placeholder 5"/>
          <p:cNvSpPr>
            <a:spLocks noGrp="1"/>
          </p:cNvSpPr>
          <p:nvPr>
            <p:ph type="ftr" sz="quarter" idx="11"/>
          </p:nvPr>
        </p:nvSpPr>
        <p:spPr/>
        <p:txBody>
          <a:bodyPr/>
          <a:lstStyle/>
          <a:p>
            <a:r>
              <a:rPr lang="en-GB" dirty="0"/>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136530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DC21C6A-7D6D-4577-B7DF-6FC2D04838EF}" type="datetime1">
              <a:rPr lang="en-GB" smtClean="0"/>
              <a:t>27/03/2020</a:t>
            </a:fld>
            <a:endParaRPr lang="en-GB" dirty="0"/>
          </a:p>
        </p:txBody>
      </p:sp>
      <p:sp>
        <p:nvSpPr>
          <p:cNvPr id="5" name="Footer Placeholder 4"/>
          <p:cNvSpPr>
            <a:spLocks noGrp="1"/>
          </p:cNvSpPr>
          <p:nvPr>
            <p:ph type="ftr" sz="quarter" idx="11"/>
          </p:nvPr>
        </p:nvSpPr>
        <p:spPr/>
        <p:txBody>
          <a:bodyPr/>
          <a:lstStyle/>
          <a:p>
            <a:r>
              <a:rPr lang="en-GB" dirty="0"/>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141082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EFBDEA-DDC4-4E4A-8DFA-3C9726BA22B7}" type="datetime1">
              <a:rPr lang="en-GB" smtClean="0"/>
              <a:t>27/03/2020</a:t>
            </a:fld>
            <a:endParaRPr lang="en-GB" dirty="0"/>
          </a:p>
        </p:txBody>
      </p:sp>
      <p:sp>
        <p:nvSpPr>
          <p:cNvPr id="5" name="Footer Placeholder 4"/>
          <p:cNvSpPr>
            <a:spLocks noGrp="1"/>
          </p:cNvSpPr>
          <p:nvPr>
            <p:ph type="ftr" sz="quarter" idx="11"/>
          </p:nvPr>
        </p:nvSpPr>
        <p:spPr/>
        <p:txBody>
          <a:bodyPr/>
          <a:lstStyle/>
          <a:p>
            <a:r>
              <a:rPr lang="en-GB" dirty="0"/>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271142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a:t>© PSHE Association 2018   </a:t>
            </a:r>
          </a:p>
        </p:txBody>
      </p:sp>
    </p:spTree>
    <p:extLst>
      <p:ext uri="{BB962C8B-B14F-4D97-AF65-F5344CB8AC3E}">
        <p14:creationId xmlns:p14="http://schemas.microsoft.com/office/powerpoint/2010/main" val="31811615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www.childline.org.uk/" TargetMode="External"/><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1047750" y="4072757"/>
            <a:ext cx="10096499"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1" i="0" u="none" strike="noStrike" kern="1200" cap="none" spc="0" normalizeH="0" baseline="0" noProof="0" dirty="0">
                <a:ln>
                  <a:noFill/>
                </a:ln>
                <a:solidFill>
                  <a:srgbClr val="95519E"/>
                </a:solidFill>
                <a:effectLst/>
                <a:uLnTx/>
                <a:uFillTx/>
                <a:latin typeface="League Spartan" panose="00000800000000000000" pitchFamily="50" charset="0"/>
              </a:rPr>
              <a:t>Healthy</a:t>
            </a:r>
            <a:r>
              <a:rPr kumimoji="0" lang="en-GB" sz="6000" b="1" i="0" u="none" strike="noStrike" kern="1200" cap="none" spc="0" normalizeH="0" noProof="0" dirty="0">
                <a:ln>
                  <a:noFill/>
                </a:ln>
                <a:solidFill>
                  <a:srgbClr val="95519E"/>
                </a:solidFill>
                <a:effectLst/>
                <a:uLnTx/>
                <a:uFillTx/>
                <a:latin typeface="League Spartan" panose="00000800000000000000" pitchFamily="50" charset="0"/>
              </a:rPr>
              <a:t> </a:t>
            </a:r>
            <a:r>
              <a:rPr lang="en-GB" sz="6000" b="1" dirty="0">
                <a:latin typeface="League Spartan" panose="00000800000000000000" pitchFamily="50" charset="0"/>
              </a:rPr>
              <a:t>s</a:t>
            </a:r>
            <a:r>
              <a:rPr kumimoji="0" lang="en-GB" sz="6000" b="1" i="0" u="none" strike="noStrike" kern="1200" cap="none" spc="0" normalizeH="0" baseline="0" noProof="0" dirty="0">
                <a:ln>
                  <a:noFill/>
                </a:ln>
                <a:effectLst/>
                <a:uLnTx/>
                <a:uFillTx/>
                <a:latin typeface="League Spartan" panose="00000800000000000000" pitchFamily="50" charset="0"/>
              </a:rPr>
              <a:t>leep</a:t>
            </a:r>
            <a:r>
              <a:rPr kumimoji="0" lang="en-GB" sz="4800" b="1" i="0" u="none" strike="noStrike" kern="1200" cap="none" spc="0" normalizeH="0" baseline="0" noProof="0" dirty="0">
                <a:ln>
                  <a:noFill/>
                </a:ln>
                <a:effectLst/>
                <a:uLnTx/>
                <a:uFillTx/>
                <a:latin typeface="League Spartan" panose="00000800000000000000" pitchFamily="50"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effectLst/>
              <a:uLnTx/>
              <a:uFillTx/>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a:t>
            </a:fld>
            <a:endParaRPr lang="en-GB" dirty="0"/>
          </a:p>
        </p:txBody>
      </p:sp>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62863" y="1447440"/>
            <a:ext cx="2457450" cy="2457450"/>
          </a:xfrm>
          <a:prstGeom prst="rect">
            <a:avLst/>
          </a:prstGeom>
        </p:spPr>
      </p:pic>
      <p:sp>
        <p:nvSpPr>
          <p:cNvPr id="21" name="TextBox 20"/>
          <p:cNvSpPr txBox="1"/>
          <p:nvPr/>
        </p:nvSpPr>
        <p:spPr>
          <a:xfrm rot="20567810">
            <a:off x="3818708" y="809508"/>
            <a:ext cx="734261" cy="584775"/>
          </a:xfrm>
          <a:prstGeom prst="rect">
            <a:avLst/>
          </a:prstGeom>
          <a:noFill/>
        </p:spPr>
        <p:txBody>
          <a:bodyPr wrap="square" rtlCol="0">
            <a:spAutoFit/>
          </a:bodyPr>
          <a:lstStyle/>
          <a:p>
            <a:r>
              <a:rPr lang="en-GB" sz="3200" dirty="0">
                <a:solidFill>
                  <a:srgbClr val="95519E"/>
                </a:solidFill>
                <a:latin typeface="League Spartan" panose="00000800000000000000" pitchFamily="50" charset="0"/>
              </a:rPr>
              <a:t>Z</a:t>
            </a:r>
          </a:p>
        </p:txBody>
      </p:sp>
      <p:sp>
        <p:nvSpPr>
          <p:cNvPr id="22" name="TextBox 21"/>
          <p:cNvSpPr txBox="1"/>
          <p:nvPr/>
        </p:nvSpPr>
        <p:spPr>
          <a:xfrm rot="19861463">
            <a:off x="4372265" y="1172867"/>
            <a:ext cx="440112" cy="523220"/>
          </a:xfrm>
          <a:prstGeom prst="rect">
            <a:avLst/>
          </a:prstGeom>
          <a:noFill/>
        </p:spPr>
        <p:txBody>
          <a:bodyPr wrap="square" rtlCol="0">
            <a:spAutoFit/>
          </a:bodyPr>
          <a:lstStyle/>
          <a:p>
            <a:r>
              <a:rPr lang="en-GB" sz="2800" dirty="0">
                <a:latin typeface="League Spartan" panose="00000800000000000000" pitchFamily="50" charset="0"/>
              </a:rPr>
              <a:t>Z</a:t>
            </a:r>
          </a:p>
        </p:txBody>
      </p:sp>
      <p:sp>
        <p:nvSpPr>
          <p:cNvPr id="23" name="TextBox 22"/>
          <p:cNvSpPr txBox="1"/>
          <p:nvPr/>
        </p:nvSpPr>
        <p:spPr>
          <a:xfrm rot="20260471">
            <a:off x="4819583" y="1310298"/>
            <a:ext cx="734261" cy="461665"/>
          </a:xfrm>
          <a:prstGeom prst="rect">
            <a:avLst/>
          </a:prstGeom>
          <a:noFill/>
        </p:spPr>
        <p:txBody>
          <a:bodyPr wrap="square" rtlCol="0">
            <a:spAutoFit/>
          </a:bodyPr>
          <a:lstStyle/>
          <a:p>
            <a:r>
              <a:rPr lang="en-GB" sz="2400" dirty="0">
                <a:solidFill>
                  <a:srgbClr val="95519E"/>
                </a:solidFill>
                <a:latin typeface="League Spartan" panose="00000800000000000000" pitchFamily="50" charset="0"/>
              </a:rPr>
              <a:t>Z</a:t>
            </a:r>
          </a:p>
        </p:txBody>
      </p:sp>
      <p:sp>
        <p:nvSpPr>
          <p:cNvPr id="24" name="TextBox 23"/>
          <p:cNvSpPr txBox="1"/>
          <p:nvPr/>
        </p:nvSpPr>
        <p:spPr>
          <a:xfrm rot="20260471">
            <a:off x="5075180" y="1680821"/>
            <a:ext cx="734261" cy="400110"/>
          </a:xfrm>
          <a:prstGeom prst="rect">
            <a:avLst/>
          </a:prstGeom>
          <a:noFill/>
        </p:spPr>
        <p:txBody>
          <a:bodyPr wrap="square" rtlCol="0">
            <a:spAutoFit/>
          </a:bodyPr>
          <a:lstStyle/>
          <a:p>
            <a:r>
              <a:rPr lang="en-GB" sz="2000" dirty="0">
                <a:latin typeface="League Spartan" panose="00000800000000000000" pitchFamily="50" charset="0"/>
              </a:rPr>
              <a:t>Z</a:t>
            </a:r>
          </a:p>
        </p:txBody>
      </p:sp>
      <p:sp>
        <p:nvSpPr>
          <p:cNvPr id="11" name="Footer Placeholder 1"/>
          <p:cNvSpPr>
            <a:spLocks noGrp="1"/>
          </p:cNvSpPr>
          <p:nvPr/>
        </p:nvSpPr>
        <p:spPr>
          <a:xfrm>
            <a:off x="0" y="6492875"/>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2020 </a:t>
            </a:r>
          </a:p>
        </p:txBody>
      </p:sp>
      <p:sp>
        <p:nvSpPr>
          <p:cNvPr id="10" name="TextBox 9">
            <a:extLst>
              <a:ext uri="{FF2B5EF4-FFF2-40B4-BE49-F238E27FC236}">
                <a16:creationId xmlns:a16="http://schemas.microsoft.com/office/drawing/2014/main" id="{905DC09C-8FE7-410D-9B22-308C3CCFCF76}"/>
              </a:ext>
            </a:extLst>
          </p:cNvPr>
          <p:cNvSpPr txBox="1"/>
          <p:nvPr/>
        </p:nvSpPr>
        <p:spPr>
          <a:xfrm>
            <a:off x="1" y="5954722"/>
            <a:ext cx="3391786" cy="769441"/>
          </a:xfrm>
          <a:prstGeom prst="rect">
            <a:avLst/>
          </a:prstGeom>
          <a:noFill/>
        </p:spPr>
        <p:txBody>
          <a:bodyPr wrap="square" rtlCol="0">
            <a:spAutoFit/>
          </a:bodyPr>
          <a:lstStyle/>
          <a:p>
            <a:pPr algn="ctr"/>
            <a:r>
              <a:rPr lang="pt-BR" sz="2200" dirty="0">
                <a:latin typeface="Lato" panose="020B0604020202020204" charset="0"/>
                <a:ea typeface="Lato" panose="020B0604020202020204" charset="0"/>
                <a:cs typeface="Lato" panose="020B0604020202020204" charset="0"/>
              </a:rPr>
              <a:t>Play this slideshow from beginning</a:t>
            </a:r>
            <a:endParaRPr lang="en-GB" sz="2200" dirty="0">
              <a:latin typeface="Lato" panose="020B0604020202020204" charset="0"/>
              <a:ea typeface="Lato" panose="020B0604020202020204" charset="0"/>
              <a:cs typeface="Lato" panose="020B0604020202020204" charset="0"/>
            </a:endParaRPr>
          </a:p>
        </p:txBody>
      </p:sp>
      <p:pic>
        <p:nvPicPr>
          <p:cNvPr id="13" name="Picture 12">
            <a:extLst>
              <a:ext uri="{FF2B5EF4-FFF2-40B4-BE49-F238E27FC236}">
                <a16:creationId xmlns:a16="http://schemas.microsoft.com/office/drawing/2014/main" id="{B24BAF01-860B-489D-9C8F-4D789650B2EA}"/>
              </a:ext>
            </a:extLst>
          </p:cNvPr>
          <p:cNvPicPr>
            <a:picLocks noChangeAspect="1"/>
          </p:cNvPicPr>
          <p:nvPr/>
        </p:nvPicPr>
        <p:blipFill rotWithShape="1">
          <a:blip r:embed="rId4"/>
          <a:srcRect l="8621" t="-1" r="2490" b="822"/>
          <a:stretch/>
        </p:blipFill>
        <p:spPr>
          <a:xfrm>
            <a:off x="3551801" y="5746745"/>
            <a:ext cx="736600" cy="954107"/>
          </a:xfrm>
          <a:prstGeom prst="rect">
            <a:avLst/>
          </a:prstGeom>
          <a:effectLst>
            <a:outerShdw blurRad="50800" dist="38100" dir="8100000" algn="tr" rotWithShape="0">
              <a:prstClr val="black">
                <a:alpha val="40000"/>
              </a:prstClr>
            </a:outerShdw>
          </a:effectLst>
        </p:spPr>
      </p:pic>
      <p:pic>
        <p:nvPicPr>
          <p:cNvPr id="12" name="Picture 11">
            <a:extLst>
              <a:ext uri="{FF2B5EF4-FFF2-40B4-BE49-F238E27FC236}">
                <a16:creationId xmlns:a16="http://schemas.microsoft.com/office/drawing/2014/main" id="{B6A92E08-4B0B-4ED3-82A3-33489EAC49C9}"/>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808" t="1312" r="50968" b="-1568"/>
          <a:stretch/>
        </p:blipFill>
        <p:spPr>
          <a:xfrm rot="20700138">
            <a:off x="3914682" y="5940599"/>
            <a:ext cx="796930" cy="828395"/>
          </a:xfrm>
          <a:prstGeom prst="rect">
            <a:avLst/>
          </a:prstGeom>
        </p:spPr>
      </p:pic>
    </p:spTree>
    <p:extLst>
      <p:ext uri="{BB962C8B-B14F-4D97-AF65-F5344CB8AC3E}">
        <p14:creationId xmlns:p14="http://schemas.microsoft.com/office/powerpoint/2010/main" val="2432468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1000"/>
                                        <p:tgtEl>
                                          <p:spTgt spid="23"/>
                                        </p:tgtEl>
                                      </p:cBhvr>
                                    </p:animEffect>
                                    <p:anim calcmode="lin" valueType="num">
                                      <p:cBhvr>
                                        <p:cTn id="13" dur="1000" fill="hold"/>
                                        <p:tgtEl>
                                          <p:spTgt spid="23"/>
                                        </p:tgtEl>
                                        <p:attrNameLst>
                                          <p:attrName>ppt_x</p:attrName>
                                        </p:attrNameLst>
                                      </p:cBhvr>
                                      <p:tavLst>
                                        <p:tav tm="0">
                                          <p:val>
                                            <p:strVal val="#ppt_x"/>
                                          </p:val>
                                        </p:tav>
                                        <p:tav tm="100000">
                                          <p:val>
                                            <p:strVal val="#ppt_x"/>
                                          </p:val>
                                        </p:tav>
                                      </p:tavLst>
                                    </p:anim>
                                    <p:anim calcmode="lin" valueType="num">
                                      <p:cBhvr>
                                        <p:cTn id="14" dur="1000" fill="hold"/>
                                        <p:tgtEl>
                                          <p:spTgt spid="2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1000"/>
                                        <p:tgtEl>
                                          <p:spTgt spid="22"/>
                                        </p:tgtEl>
                                      </p:cBhvr>
                                    </p:animEffect>
                                    <p:anim calcmode="lin" valueType="num">
                                      <p:cBhvr>
                                        <p:cTn id="18" dur="1000" fill="hold"/>
                                        <p:tgtEl>
                                          <p:spTgt spid="22"/>
                                        </p:tgtEl>
                                        <p:attrNameLst>
                                          <p:attrName>ppt_x</p:attrName>
                                        </p:attrNameLst>
                                      </p:cBhvr>
                                      <p:tavLst>
                                        <p:tav tm="0">
                                          <p:val>
                                            <p:strVal val="#ppt_x"/>
                                          </p:val>
                                        </p:tav>
                                        <p:tav tm="100000">
                                          <p:val>
                                            <p:strVal val="#ppt_x"/>
                                          </p:val>
                                        </p:tav>
                                      </p:tavLst>
                                    </p:anim>
                                    <p:anim calcmode="lin" valueType="num">
                                      <p:cBhvr>
                                        <p:cTn id="19" dur="1000" fill="hold"/>
                                        <p:tgtEl>
                                          <p:spTgt spid="2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
                                          </p:val>
                                        </p:tav>
                                        <p:tav tm="100000">
                                          <p:val>
                                            <p:strVal val="#ppt_x"/>
                                          </p:val>
                                        </p:tav>
                                      </p:tavLst>
                                    </p:anim>
                                    <p:anim calcmode="lin" valueType="num">
                                      <p:cBhvr>
                                        <p:cTn id="24"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749848" y="3031496"/>
            <a:ext cx="10965901" cy="1461939"/>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will be able to: </a:t>
            </a:r>
          </a:p>
          <a:p>
            <a:pPr lvl="3"/>
            <a:endParaRPr lang="en-GB" sz="3200" b="1" dirty="0">
              <a:latin typeface="League Spartan" panose="00000800000000000000" pitchFamily="50" charset="0"/>
            </a:endParaRPr>
          </a:p>
          <a:p>
            <a:pPr lvl="3"/>
            <a:endParaRPr lang="en-GB" sz="100" b="1" dirty="0">
              <a:latin typeface="Gill Sans MT" panose="020B0502020104020203" pitchFamily="34" charset="0"/>
            </a:endParaRPr>
          </a:p>
          <a:p>
            <a:pPr marL="914400" lvl="1" indent="-457200">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explain the impact of sleep on health and wellbeing </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2</a:t>
            </a:fld>
            <a:endParaRPr lang="en-GB" dirty="0"/>
          </a:p>
        </p:txBody>
      </p:sp>
      <p:sp>
        <p:nvSpPr>
          <p:cNvPr id="10" name="TextBox 9"/>
          <p:cNvSpPr txBox="1"/>
          <p:nvPr/>
        </p:nvSpPr>
        <p:spPr>
          <a:xfrm>
            <a:off x="749850" y="589419"/>
            <a:ext cx="10706426" cy="938719"/>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endParaRPr lang="en-GB" sz="1100" b="1" dirty="0">
              <a:latin typeface="Gill Sans MT" panose="020B0502020104020203" pitchFamily="34" charset="0"/>
            </a:endParaRPr>
          </a:p>
          <a:p>
            <a:pPr lvl="3"/>
            <a:endParaRPr lang="en-GB" sz="800" b="1" dirty="0">
              <a:latin typeface="Gill Sans MT" panose="020B0502020104020203" pitchFamily="34" charset="0"/>
            </a:endParaRPr>
          </a:p>
          <a:p>
            <a:pPr lvl="3"/>
            <a:endParaRPr lang="en-GB" sz="2000" b="1" dirty="0">
              <a:latin typeface="Gill Sans MT" panose="020B0502020104020203" pitchFamily="34" charset="0"/>
            </a:endParaRPr>
          </a:p>
        </p:txBody>
      </p:sp>
      <p:pic>
        <p:nvPicPr>
          <p:cNvPr id="11" name="Picture 1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29315" y="710075"/>
            <a:ext cx="968621" cy="1076313"/>
          </a:xfrm>
          <a:prstGeom prst="rect">
            <a:avLst/>
          </a:prstGeom>
        </p:spPr>
      </p:pic>
      <p:pic>
        <p:nvPicPr>
          <p:cNvPr id="4" name="Picture 3"/>
          <p:cNvPicPr>
            <a:picLocks noChangeAspect="1"/>
          </p:cNvPicPr>
          <p:nvPr/>
        </p:nvPicPr>
        <p:blipFill rotWithShape="1">
          <a:blip r:embed="rId5" cstate="screen">
            <a:extLst>
              <a:ext uri="{28A0092B-C50C-407E-A947-70E740481C1C}">
                <a14:useLocalDpi xmlns:a14="http://schemas.microsoft.com/office/drawing/2010/main"/>
              </a:ext>
            </a:extLst>
          </a:blip>
          <a:srcRect l="10502" r="10174"/>
          <a:stretch/>
        </p:blipFill>
        <p:spPr>
          <a:xfrm>
            <a:off x="1129315" y="2530644"/>
            <a:ext cx="877333" cy="1001704"/>
          </a:xfrm>
          <a:prstGeom prst="rect">
            <a:avLst/>
          </a:prstGeom>
        </p:spPr>
      </p:pic>
      <p:sp>
        <p:nvSpPr>
          <p:cNvPr id="9" name="TextBox 8"/>
          <p:cNvSpPr txBox="1"/>
          <p:nvPr/>
        </p:nvSpPr>
        <p:spPr>
          <a:xfrm>
            <a:off x="749848" y="4791179"/>
            <a:ext cx="10965901" cy="830997"/>
          </a:xfrm>
          <a:prstGeom prst="rect">
            <a:avLst/>
          </a:prstGeom>
          <a:solidFill>
            <a:schemeClr val="bg1"/>
          </a:solidFill>
        </p:spPr>
        <p:txBody>
          <a:bodyPr wrap="square" rtlCol="0">
            <a:spAutoFit/>
          </a:bodyPr>
          <a:lstStyle/>
          <a:p>
            <a:pPr marL="914400" lvl="1" indent="-457200">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describe healthy sleep patterns and identify factors which can reduce sleep quality</a:t>
            </a:r>
          </a:p>
        </p:txBody>
      </p:sp>
      <p:sp>
        <p:nvSpPr>
          <p:cNvPr id="13" name="TextBox 12"/>
          <p:cNvSpPr txBox="1"/>
          <p:nvPr/>
        </p:nvSpPr>
        <p:spPr>
          <a:xfrm>
            <a:off x="749848" y="5767862"/>
            <a:ext cx="10965901" cy="461665"/>
          </a:xfrm>
          <a:prstGeom prst="rect">
            <a:avLst/>
          </a:prstGeom>
          <a:solidFill>
            <a:schemeClr val="bg1"/>
          </a:solidFill>
        </p:spPr>
        <p:txBody>
          <a:bodyPr wrap="square" rtlCol="0">
            <a:spAutoFit/>
          </a:bodyPr>
          <a:lstStyle/>
          <a:p>
            <a:pPr marL="914400" lvl="1" indent="-457200">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describe a range of strategies for ensuring appropriate sleep patterns</a:t>
            </a:r>
          </a:p>
        </p:txBody>
      </p:sp>
      <p:sp>
        <p:nvSpPr>
          <p:cNvPr id="5" name="Rectangle 4"/>
          <p:cNvSpPr/>
          <p:nvPr/>
        </p:nvSpPr>
        <p:spPr>
          <a:xfrm>
            <a:off x="1613626" y="861658"/>
            <a:ext cx="8272246" cy="1077218"/>
          </a:xfrm>
          <a:prstGeom prst="rect">
            <a:avLst/>
          </a:prstGeom>
        </p:spPr>
        <p:txBody>
          <a:bodyPr wrap="square">
            <a:spAutoFit/>
          </a:bodyPr>
          <a:lstStyle/>
          <a:p>
            <a:pPr lvl="1">
              <a:buSzPct val="202000"/>
            </a:pPr>
            <a:r>
              <a:rPr lang="en-GB" sz="3200" dirty="0">
                <a:solidFill>
                  <a:prstClr val="black"/>
                </a:solidFill>
                <a:latin typeface="League Spartan" panose="020B0604020202020204" charset="0"/>
                <a:ea typeface="Lato" panose="020F0502020204030203" pitchFamily="34" charset="0"/>
                <a:cs typeface="Lato" panose="020F0502020204030203" pitchFamily="34" charset="0"/>
              </a:rPr>
              <a:t> We are learning about healthy sleeping habits</a:t>
            </a:r>
            <a:endParaRPr lang="en-GB" sz="1050" b="1" dirty="0">
              <a:solidFill>
                <a:prstClr val="black"/>
              </a:solidFill>
              <a:latin typeface="League Spartan" panose="020B0604020202020204" charset="0"/>
              <a:ea typeface="Lato" panose="020F0502020204030203" pitchFamily="34" charset="0"/>
              <a:cs typeface="Lato" panose="020F0502020204030203" pitchFamily="34" charset="0"/>
            </a:endParaRPr>
          </a:p>
        </p:txBody>
      </p:sp>
      <p:sp>
        <p:nvSpPr>
          <p:cNvPr id="14" name="Footer Placeholder 1"/>
          <p:cNvSpPr>
            <a:spLocks noGrp="1"/>
          </p:cNvSpPr>
          <p:nvPr/>
        </p:nvSpPr>
        <p:spPr>
          <a:xfrm>
            <a:off x="0" y="6492875"/>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2020   </a:t>
            </a:r>
          </a:p>
        </p:txBody>
      </p:sp>
    </p:spTree>
    <p:extLst>
      <p:ext uri="{BB962C8B-B14F-4D97-AF65-F5344CB8AC3E}">
        <p14:creationId xmlns:p14="http://schemas.microsoft.com/office/powerpoint/2010/main" val="1559488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 grpId="0" animBg="1"/>
      <p:bldP spid="1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1316" y="343881"/>
            <a:ext cx="6842424" cy="769441"/>
          </a:xfrm>
          <a:prstGeom prst="rect">
            <a:avLst/>
          </a:prstGeom>
          <a:noFill/>
        </p:spPr>
        <p:txBody>
          <a:bodyPr wrap="square" rtlCol="0">
            <a:spAutoFit/>
          </a:bodyPr>
          <a:lstStyle/>
          <a:p>
            <a:r>
              <a:rPr lang="en-GB" sz="4400" b="1" dirty="0">
                <a:solidFill>
                  <a:schemeClr val="bg1">
                    <a:lumMod val="50000"/>
                  </a:schemeClr>
                </a:solidFill>
              </a:rPr>
              <a:t>  </a:t>
            </a:r>
            <a:r>
              <a:rPr lang="en-GB" sz="4400" b="1" dirty="0">
                <a:solidFill>
                  <a:srgbClr val="95519E"/>
                </a:solidFill>
                <a:latin typeface="League Spartan" panose="00000800000000000000" pitchFamily="50" charset="0"/>
              </a:rPr>
              <a:t>Activity 1: Sleep quiz </a:t>
            </a:r>
          </a:p>
        </p:txBody>
      </p:sp>
      <p:sp>
        <p:nvSpPr>
          <p:cNvPr id="13" name="Slide Number Placeholder 12"/>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3</a:t>
            </a:fld>
            <a:endParaRPr lang="en-GB" dirty="0"/>
          </a:p>
        </p:txBody>
      </p:sp>
      <p:sp>
        <p:nvSpPr>
          <p:cNvPr id="23" name="TextBox 22"/>
          <p:cNvSpPr txBox="1"/>
          <p:nvPr/>
        </p:nvSpPr>
        <p:spPr>
          <a:xfrm rot="1121901">
            <a:off x="8642640" y="6288314"/>
            <a:ext cx="734261" cy="584775"/>
          </a:xfrm>
          <a:prstGeom prst="rect">
            <a:avLst/>
          </a:prstGeom>
          <a:noFill/>
        </p:spPr>
        <p:txBody>
          <a:bodyPr wrap="square" rtlCol="0">
            <a:spAutoFit/>
          </a:bodyPr>
          <a:lstStyle/>
          <a:p>
            <a:r>
              <a:rPr lang="en-GB" sz="3200" dirty="0">
                <a:solidFill>
                  <a:srgbClr val="95519E"/>
                </a:solidFill>
                <a:latin typeface="League Spartan" panose="00000800000000000000" pitchFamily="50" charset="0"/>
              </a:rPr>
              <a:t>Z</a:t>
            </a:r>
          </a:p>
        </p:txBody>
      </p:sp>
      <p:sp>
        <p:nvSpPr>
          <p:cNvPr id="24" name="TextBox 23"/>
          <p:cNvSpPr txBox="1"/>
          <p:nvPr/>
        </p:nvSpPr>
        <p:spPr>
          <a:xfrm rot="949438">
            <a:off x="9776377" y="6019799"/>
            <a:ext cx="349086" cy="523220"/>
          </a:xfrm>
          <a:prstGeom prst="rect">
            <a:avLst/>
          </a:prstGeom>
          <a:noFill/>
        </p:spPr>
        <p:txBody>
          <a:bodyPr wrap="square" rtlCol="0">
            <a:spAutoFit/>
          </a:bodyPr>
          <a:lstStyle/>
          <a:p>
            <a:r>
              <a:rPr lang="en-GB" sz="2800" dirty="0">
                <a:latin typeface="League Spartan" panose="00000800000000000000" pitchFamily="50" charset="0"/>
              </a:rPr>
              <a:t>Z</a:t>
            </a:r>
          </a:p>
        </p:txBody>
      </p:sp>
      <p:sp>
        <p:nvSpPr>
          <p:cNvPr id="25" name="TextBox 24"/>
          <p:cNvSpPr txBox="1"/>
          <p:nvPr/>
        </p:nvSpPr>
        <p:spPr>
          <a:xfrm rot="1866879">
            <a:off x="10586166" y="5855270"/>
            <a:ext cx="734261" cy="461665"/>
          </a:xfrm>
          <a:prstGeom prst="rect">
            <a:avLst/>
          </a:prstGeom>
          <a:noFill/>
        </p:spPr>
        <p:txBody>
          <a:bodyPr wrap="square" rtlCol="0">
            <a:spAutoFit/>
          </a:bodyPr>
          <a:lstStyle/>
          <a:p>
            <a:r>
              <a:rPr lang="en-GB" sz="2400" dirty="0">
                <a:solidFill>
                  <a:srgbClr val="95519E"/>
                </a:solidFill>
                <a:latin typeface="League Spartan" panose="00000800000000000000" pitchFamily="50" charset="0"/>
              </a:rPr>
              <a:t>Z</a:t>
            </a:r>
          </a:p>
        </p:txBody>
      </p:sp>
      <p:sp>
        <p:nvSpPr>
          <p:cNvPr id="5" name="TextBox 4"/>
          <p:cNvSpPr txBox="1"/>
          <p:nvPr/>
        </p:nvSpPr>
        <p:spPr>
          <a:xfrm>
            <a:off x="345192" y="1439438"/>
            <a:ext cx="6842424" cy="4832092"/>
          </a:xfrm>
          <a:prstGeom prst="rect">
            <a:avLst/>
          </a:prstGeom>
          <a:noFill/>
        </p:spPr>
        <p:txBody>
          <a:bodyPr wrap="square" rtlCol="0">
            <a:spAutoFit/>
          </a:bodyPr>
          <a:lstStyle/>
          <a:p>
            <a:pPr algn="ctr"/>
            <a:r>
              <a:rPr lang="en-US" sz="2800" dirty="0">
                <a:latin typeface="Lato" panose="020B0604020202020204" charset="0"/>
                <a:ea typeface="Lato" panose="020B0604020202020204" charset="0"/>
                <a:cs typeface="Lato" panose="020B0604020202020204" charset="0"/>
              </a:rPr>
              <a:t>Look at each statement in the table (‘Activity 1: Sleep quiz’) and decide if it is </a:t>
            </a:r>
            <a:r>
              <a:rPr lang="en-US" sz="2800" b="1" dirty="0">
                <a:latin typeface="Lato" panose="020B0604020202020204" charset="0"/>
                <a:ea typeface="Lato" panose="020B0604020202020204" charset="0"/>
                <a:cs typeface="Lato" panose="020B0604020202020204" charset="0"/>
              </a:rPr>
              <a:t>true</a:t>
            </a:r>
            <a:r>
              <a:rPr lang="en-US" sz="2800" dirty="0">
                <a:latin typeface="Lato" panose="020B0604020202020204" charset="0"/>
                <a:ea typeface="Lato" panose="020B0604020202020204" charset="0"/>
                <a:cs typeface="Lato" panose="020B0604020202020204" charset="0"/>
              </a:rPr>
              <a:t> or </a:t>
            </a:r>
            <a:r>
              <a:rPr lang="en-US" sz="2800" b="1" dirty="0">
                <a:latin typeface="Lato" panose="020B0604020202020204" charset="0"/>
                <a:ea typeface="Lato" panose="020B0604020202020204" charset="0"/>
                <a:cs typeface="Lato" panose="020B0604020202020204" charset="0"/>
              </a:rPr>
              <a:t>false</a:t>
            </a:r>
            <a:r>
              <a:rPr lang="en-US" sz="2800" dirty="0">
                <a:latin typeface="Lato" panose="020B0604020202020204" charset="0"/>
                <a:ea typeface="Lato" panose="020B0604020202020204" charset="0"/>
                <a:cs typeface="Lato" panose="020B0604020202020204" charset="0"/>
              </a:rPr>
              <a:t>.</a:t>
            </a:r>
          </a:p>
          <a:p>
            <a:pPr algn="ctr"/>
            <a:endParaRPr lang="en-US" sz="2800" dirty="0">
              <a:latin typeface="Lato" panose="020B0604020202020204" charset="0"/>
              <a:ea typeface="Lato" panose="020B0604020202020204" charset="0"/>
              <a:cs typeface="Lato" panose="020B0604020202020204" charset="0"/>
            </a:endParaRPr>
          </a:p>
          <a:p>
            <a:pPr algn="ctr"/>
            <a:r>
              <a:rPr lang="en-US" sz="2800" dirty="0">
                <a:latin typeface="Lato" panose="020B0604020202020204" charset="0"/>
                <a:ea typeface="Lato" panose="020B0604020202020204" charset="0"/>
                <a:cs typeface="Lato" panose="020B0604020202020204" charset="0"/>
              </a:rPr>
              <a:t>If you </a:t>
            </a:r>
            <a:r>
              <a:rPr lang="en-US" sz="2800">
                <a:latin typeface="Lato" panose="020B0604020202020204" charset="0"/>
                <a:ea typeface="Lato" panose="020B0604020202020204" charset="0"/>
                <a:cs typeface="Lato" panose="020B0604020202020204" charset="0"/>
              </a:rPr>
              <a:t>think </a:t>
            </a:r>
            <a:r>
              <a:rPr lang="en-US" sz="2800" smtClean="0">
                <a:latin typeface="Lato" panose="020B0604020202020204" charset="0"/>
                <a:ea typeface="Lato" panose="020B0604020202020204" charset="0"/>
                <a:cs typeface="Lato" panose="020B0604020202020204" charset="0"/>
              </a:rPr>
              <a:t>it’s</a:t>
            </a:r>
            <a:r>
              <a:rPr lang="en-US" sz="2800" b="1" smtClean="0">
                <a:latin typeface="Lato" panose="020B0604020202020204" charset="0"/>
                <a:ea typeface="Lato" panose="020B0604020202020204" charset="0"/>
                <a:cs typeface="Lato" panose="020B0604020202020204" charset="0"/>
              </a:rPr>
              <a:t> </a:t>
            </a:r>
            <a:r>
              <a:rPr lang="en-US" sz="2800" b="1" dirty="0">
                <a:latin typeface="Lato" panose="020B0604020202020204" charset="0"/>
                <a:ea typeface="Lato" panose="020B0604020202020204" charset="0"/>
                <a:cs typeface="Lato" panose="020B0604020202020204" charset="0"/>
              </a:rPr>
              <a:t>false</a:t>
            </a:r>
            <a:r>
              <a:rPr lang="en-US" sz="2800" dirty="0">
                <a:latin typeface="Lato" panose="020B0604020202020204" charset="0"/>
                <a:ea typeface="Lato" panose="020B0604020202020204" charset="0"/>
                <a:cs typeface="Lato" panose="020B0604020202020204" charset="0"/>
              </a:rPr>
              <a:t>, write what you think the truth might be in the comment box next to the statement.</a:t>
            </a:r>
          </a:p>
          <a:p>
            <a:pPr algn="ctr"/>
            <a:endParaRPr lang="en-US" sz="2800" dirty="0">
              <a:latin typeface="Lato" panose="020B0604020202020204" charset="0"/>
              <a:ea typeface="Lato" panose="020B0604020202020204" charset="0"/>
              <a:cs typeface="Lato" panose="020B0604020202020204" charset="0"/>
            </a:endParaRPr>
          </a:p>
          <a:p>
            <a:pPr algn="ctr"/>
            <a:endParaRPr lang="en-US" sz="2800" dirty="0">
              <a:latin typeface="Lato" panose="020B0604020202020204" charset="0"/>
              <a:ea typeface="Lato" panose="020B0604020202020204" charset="0"/>
              <a:cs typeface="Lato" panose="020B0604020202020204" charset="0"/>
            </a:endParaRPr>
          </a:p>
          <a:p>
            <a:pPr algn="ctr"/>
            <a:r>
              <a:rPr lang="en-US" sz="2800" dirty="0">
                <a:latin typeface="Lato" panose="020B0604020202020204" charset="0"/>
                <a:ea typeface="Lato" panose="020B0604020202020204" charset="0"/>
                <a:cs typeface="Lato" panose="020B0604020202020204" charset="0"/>
              </a:rPr>
              <a:t>Check your answers by clicking on each box on the next slide!</a:t>
            </a:r>
            <a:endParaRPr lang="en-GB" sz="2800" dirty="0">
              <a:latin typeface="Lato" panose="020B0604020202020204" charset="0"/>
              <a:ea typeface="Lato" panose="020B0604020202020204" charset="0"/>
              <a:cs typeface="Lato" panose="020B0604020202020204" charset="0"/>
            </a:endParaRPr>
          </a:p>
        </p:txBody>
      </p:sp>
      <p:sp>
        <p:nvSpPr>
          <p:cNvPr id="16" name="Footer Placeholder 1">
            <a:extLst>
              <a:ext uri="{FF2B5EF4-FFF2-40B4-BE49-F238E27FC236}">
                <a16:creationId xmlns:a16="http://schemas.microsoft.com/office/drawing/2014/main" id="{B37407EA-4116-4938-9B23-237785CF4B8B}"/>
              </a:ext>
            </a:extLst>
          </p:cNvPr>
          <p:cNvSpPr>
            <a:spLocks noGrp="1"/>
          </p:cNvSpPr>
          <p:nvPr/>
        </p:nvSpPr>
        <p:spPr>
          <a:xfrm>
            <a:off x="0" y="6492875"/>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2020 </a:t>
            </a:r>
          </a:p>
        </p:txBody>
      </p:sp>
      <p:pic>
        <p:nvPicPr>
          <p:cNvPr id="11" name="Picture 10">
            <a:extLst>
              <a:ext uri="{FF2B5EF4-FFF2-40B4-BE49-F238E27FC236}">
                <a16:creationId xmlns:a16="http://schemas.microsoft.com/office/drawing/2014/main" id="{645939ED-2CA4-4E71-BFFC-15060890653B}"/>
              </a:ext>
            </a:extLst>
          </p:cNvPr>
          <p:cNvPicPr>
            <a:picLocks noChangeAspect="1"/>
          </p:cNvPicPr>
          <p:nvPr/>
        </p:nvPicPr>
        <p:blipFill rotWithShape="1">
          <a:blip r:embed="rId3" cstate="screen">
            <a:duotone>
              <a:prstClr val="black"/>
              <a:schemeClr val="tx2">
                <a:tint val="45000"/>
                <a:satMod val="400000"/>
              </a:schemeClr>
            </a:duotone>
            <a:extLst>
              <a:ext uri="{28A0092B-C50C-407E-A947-70E740481C1C}">
                <a14:useLocalDpi xmlns:a14="http://schemas.microsoft.com/office/drawing/2010/main"/>
              </a:ext>
            </a:extLst>
          </a:blip>
          <a:srcRect t="9860"/>
          <a:stretch/>
        </p:blipFill>
        <p:spPr>
          <a:xfrm rot="449760">
            <a:off x="8147875" y="1174014"/>
            <a:ext cx="3239018" cy="4007888"/>
          </a:xfrm>
          <a:prstGeom prst="rect">
            <a:avLst/>
          </a:prstGeom>
          <a:ln>
            <a:solidFill>
              <a:srgbClr val="95519E"/>
            </a:solidFill>
          </a:ln>
        </p:spPr>
      </p:pic>
    </p:spTree>
    <p:extLst>
      <p:ext uri="{BB962C8B-B14F-4D97-AF65-F5344CB8AC3E}">
        <p14:creationId xmlns:p14="http://schemas.microsoft.com/office/powerpoint/2010/main" val="2473530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par>
                                <p:cTn id="9" presetID="42" presetClass="entr" presetSubtype="0" fill="hold" grpId="0" nodeType="with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fade">
                                      <p:cBhvr>
                                        <p:cTn id="11" dur="1000"/>
                                        <p:tgtEl>
                                          <p:spTgt spid="25"/>
                                        </p:tgtEl>
                                      </p:cBhvr>
                                    </p:animEffect>
                                    <p:anim calcmode="lin" valueType="num">
                                      <p:cBhvr>
                                        <p:cTn id="12" dur="1000" fill="hold"/>
                                        <p:tgtEl>
                                          <p:spTgt spid="25"/>
                                        </p:tgtEl>
                                        <p:attrNameLst>
                                          <p:attrName>ppt_x</p:attrName>
                                        </p:attrNameLst>
                                      </p:cBhvr>
                                      <p:tavLst>
                                        <p:tav tm="0">
                                          <p:val>
                                            <p:strVal val="#ppt_x"/>
                                          </p:val>
                                        </p:tav>
                                        <p:tav tm="100000">
                                          <p:val>
                                            <p:strVal val="#ppt_x"/>
                                          </p:val>
                                        </p:tav>
                                      </p:tavLst>
                                    </p:anim>
                                    <p:anim calcmode="lin" valueType="num">
                                      <p:cBhvr>
                                        <p:cTn id="13" dur="1000" fill="hold"/>
                                        <p:tgtEl>
                                          <p:spTgt spid="25"/>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fade">
                                      <p:cBhvr>
                                        <p:cTn id="16" dur="1000"/>
                                        <p:tgtEl>
                                          <p:spTgt spid="24"/>
                                        </p:tgtEl>
                                      </p:cBhvr>
                                    </p:animEffect>
                                    <p:anim calcmode="lin" valueType="num">
                                      <p:cBhvr>
                                        <p:cTn id="17" dur="1000" fill="hold"/>
                                        <p:tgtEl>
                                          <p:spTgt spid="24"/>
                                        </p:tgtEl>
                                        <p:attrNameLst>
                                          <p:attrName>ppt_x</p:attrName>
                                        </p:attrNameLst>
                                      </p:cBhvr>
                                      <p:tavLst>
                                        <p:tav tm="0">
                                          <p:val>
                                            <p:strVal val="#ppt_x"/>
                                          </p:val>
                                        </p:tav>
                                        <p:tav tm="100000">
                                          <p:val>
                                            <p:strVal val="#ppt_x"/>
                                          </p:val>
                                        </p:tav>
                                      </p:tavLst>
                                    </p:anim>
                                    <p:anim calcmode="lin" valueType="num">
                                      <p:cBhvr>
                                        <p:cTn id="18" dur="1000" fill="hold"/>
                                        <p:tgtEl>
                                          <p:spTgt spid="24"/>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1000"/>
                                        <p:tgtEl>
                                          <p:spTgt spid="23"/>
                                        </p:tgtEl>
                                      </p:cBhvr>
                                    </p:animEffect>
                                    <p:anim calcmode="lin" valueType="num">
                                      <p:cBhvr>
                                        <p:cTn id="22" dur="1000" fill="hold"/>
                                        <p:tgtEl>
                                          <p:spTgt spid="23"/>
                                        </p:tgtEl>
                                        <p:attrNameLst>
                                          <p:attrName>ppt_x</p:attrName>
                                        </p:attrNameLst>
                                      </p:cBhvr>
                                      <p:tavLst>
                                        <p:tav tm="0">
                                          <p:val>
                                            <p:strVal val="#ppt_x"/>
                                          </p:val>
                                        </p:tav>
                                        <p:tav tm="100000">
                                          <p:val>
                                            <p:strVal val="#ppt_x"/>
                                          </p:val>
                                        </p:tav>
                                      </p:tavLst>
                                    </p:anim>
                                    <p:anim calcmode="lin" valueType="num">
                                      <p:cBhvr>
                                        <p:cTn id="23"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23" grpId="0"/>
      <p:bldP spid="24" grpId="0"/>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3F88550-09EE-4137-BE2E-DC6CB2022E71}"/>
              </a:ext>
            </a:extLst>
          </p:cNvPr>
          <p:cNvSpPr>
            <a:spLocks noGrp="1"/>
          </p:cNvSpPr>
          <p:nvPr>
            <p:ph type="sldNum" sz="quarter" idx="12"/>
          </p:nvPr>
        </p:nvSpPr>
        <p:spPr/>
        <p:txBody>
          <a:bodyPr/>
          <a:lstStyle/>
          <a:p>
            <a:fld id="{2D651D86-383D-45DB-A701-76B5BFCFE28F}" type="slidenum">
              <a:rPr lang="en-GB" smtClean="0"/>
              <a:pPr/>
              <a:t>4</a:t>
            </a:fld>
            <a:endParaRPr lang="en-GB" dirty="0"/>
          </a:p>
        </p:txBody>
      </p:sp>
      <p:graphicFrame>
        <p:nvGraphicFramePr>
          <p:cNvPr id="4" name="Table 3">
            <a:extLst>
              <a:ext uri="{FF2B5EF4-FFF2-40B4-BE49-F238E27FC236}">
                <a16:creationId xmlns:a16="http://schemas.microsoft.com/office/drawing/2014/main" id="{9D7FDF36-043D-4A9D-8DFE-2A5DB1F97331}"/>
              </a:ext>
            </a:extLst>
          </p:cNvPr>
          <p:cNvGraphicFramePr>
            <a:graphicFrameLocks noGrp="1"/>
          </p:cNvGraphicFramePr>
          <p:nvPr>
            <p:extLst>
              <p:ext uri="{D42A27DB-BD31-4B8C-83A1-F6EECF244321}">
                <p14:modId xmlns:p14="http://schemas.microsoft.com/office/powerpoint/2010/main" val="4161312385"/>
              </p:ext>
            </p:extLst>
          </p:nvPr>
        </p:nvGraphicFramePr>
        <p:xfrm>
          <a:off x="0" y="0"/>
          <a:ext cx="12192000" cy="6858000"/>
        </p:xfrm>
        <a:graphic>
          <a:graphicData uri="http://schemas.openxmlformats.org/drawingml/2006/table">
            <a:tbl>
              <a:tblPr firstRow="1" firstCol="1" lastRow="1" lastCol="1" bandRow="1" bandCol="1"/>
              <a:tblGrid>
                <a:gridCol w="3313157">
                  <a:extLst>
                    <a:ext uri="{9D8B030D-6E8A-4147-A177-3AD203B41FA5}">
                      <a16:colId xmlns:a16="http://schemas.microsoft.com/office/drawing/2014/main" val="34007956"/>
                    </a:ext>
                  </a:extLst>
                </a:gridCol>
                <a:gridCol w="767882">
                  <a:extLst>
                    <a:ext uri="{9D8B030D-6E8A-4147-A177-3AD203B41FA5}">
                      <a16:colId xmlns:a16="http://schemas.microsoft.com/office/drawing/2014/main" val="1497617585"/>
                    </a:ext>
                  </a:extLst>
                </a:gridCol>
                <a:gridCol w="8110961">
                  <a:extLst>
                    <a:ext uri="{9D8B030D-6E8A-4147-A177-3AD203B41FA5}">
                      <a16:colId xmlns:a16="http://schemas.microsoft.com/office/drawing/2014/main" val="962505025"/>
                    </a:ext>
                  </a:extLst>
                </a:gridCol>
              </a:tblGrid>
              <a:tr h="300280">
                <a:tc>
                  <a:txBody>
                    <a:bodyPr/>
                    <a:lstStyle/>
                    <a:p>
                      <a:pPr marL="504825">
                        <a:spcBef>
                          <a:spcPts val="895"/>
                        </a:spcBef>
                        <a:spcAft>
                          <a:spcPts val="0"/>
                        </a:spcAft>
                      </a:pPr>
                      <a:r>
                        <a:rPr lang="en-GB" sz="1300" b="1" dirty="0">
                          <a:effectLst/>
                        </a:rPr>
                        <a:t>STATEMENT</a:t>
                      </a:r>
                      <a:endParaRPr lang="en-GB" sz="1300" b="1" dirty="0">
                        <a:effectLst/>
                        <a:latin typeface="Lato" panose="020B0604020202020204" charset="0"/>
                        <a:ea typeface="Lato" panose="020B0604020202020204" charset="0"/>
                        <a:cs typeface="Lato" panose="020B0604020202020204" charset="0"/>
                      </a:endParaRPr>
                    </a:p>
                  </a:txBody>
                  <a:tcPr marL="0" marR="0" marT="0" marB="0" anchor="ctr"/>
                </a:tc>
                <a:tc>
                  <a:txBody>
                    <a:bodyPr/>
                    <a:lstStyle/>
                    <a:p>
                      <a:pPr marL="93345" marR="80010" algn="ctr">
                        <a:spcBef>
                          <a:spcPts val="895"/>
                        </a:spcBef>
                        <a:spcAft>
                          <a:spcPts val="0"/>
                        </a:spcAft>
                      </a:pPr>
                      <a:r>
                        <a:rPr lang="en-GB" sz="1300" b="1" dirty="0">
                          <a:effectLst/>
                        </a:rPr>
                        <a:t>T/F</a:t>
                      </a:r>
                      <a:endParaRPr lang="en-GB" sz="1300" b="1" dirty="0">
                        <a:effectLst/>
                        <a:latin typeface="Lato" panose="020B0604020202020204" charset="0"/>
                        <a:ea typeface="Lato" panose="020B0604020202020204" charset="0"/>
                        <a:cs typeface="Lato" panose="020B0604020202020204" charset="0"/>
                      </a:endParaRPr>
                    </a:p>
                  </a:txBody>
                  <a:tcPr marL="0" marR="0" marT="0" marB="0" anchor="ctr"/>
                </a:tc>
                <a:tc>
                  <a:txBody>
                    <a:bodyPr/>
                    <a:lstStyle/>
                    <a:p>
                      <a:pPr marL="1804670" marR="1790700" algn="ctr">
                        <a:spcBef>
                          <a:spcPts val="895"/>
                        </a:spcBef>
                        <a:spcAft>
                          <a:spcPts val="0"/>
                        </a:spcAft>
                      </a:pPr>
                      <a:r>
                        <a:rPr lang="en-GB" sz="1300" b="1" dirty="0">
                          <a:effectLst/>
                        </a:rPr>
                        <a:t>COMMENTS</a:t>
                      </a:r>
                      <a:endParaRPr lang="en-GB" sz="1300" b="1" dirty="0">
                        <a:solidFill>
                          <a:schemeClr val="bg1"/>
                        </a:solidFill>
                        <a:effectLst/>
                        <a:latin typeface="Lato" panose="020B0604020202020204" charset="0"/>
                        <a:ea typeface="Lato" panose="020B0604020202020204" charset="0"/>
                        <a:cs typeface="Lato" panose="020B0604020202020204" charset="0"/>
                      </a:endParaRPr>
                    </a:p>
                  </a:txBody>
                  <a:tcPr marL="0" marR="0" marT="0" marB="0" anchor="ctr"/>
                </a:tc>
                <a:extLst>
                  <a:ext uri="{0D108BD9-81ED-4DB2-BD59-A6C34878D82A}">
                    <a16:rowId xmlns:a16="http://schemas.microsoft.com/office/drawing/2014/main" val="1094083851"/>
                  </a:ext>
                </a:extLst>
              </a:tr>
              <a:tr h="709581">
                <a:tc>
                  <a:txBody>
                    <a:bodyPr/>
                    <a:lstStyle/>
                    <a:p>
                      <a:pPr marL="72000">
                        <a:spcBef>
                          <a:spcPts val="40"/>
                        </a:spcBef>
                        <a:spcAft>
                          <a:spcPts val="0"/>
                        </a:spcAft>
                      </a:pPr>
                      <a:r>
                        <a:rPr lang="en-GB" sz="1300" dirty="0">
                          <a:ln>
                            <a:noFill/>
                          </a:ln>
                          <a:effectLst/>
                        </a:rPr>
                        <a:t> </a:t>
                      </a:r>
                      <a:r>
                        <a:rPr lang="en-GB" sz="1300" dirty="0" smtClean="0">
                          <a:ln>
                            <a:noFill/>
                          </a:ln>
                          <a:effectLst/>
                        </a:rPr>
                        <a:t>Teenagers </a:t>
                      </a:r>
                      <a:r>
                        <a:rPr lang="en-GB" sz="1300" dirty="0">
                          <a:ln>
                            <a:noFill/>
                          </a:ln>
                          <a:effectLst/>
                        </a:rPr>
                        <a:t>need more sleep than adults</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pPr>
                        <a:spcAft>
                          <a:spcPts val="0"/>
                        </a:spcAft>
                      </a:pPr>
                      <a:r>
                        <a:rPr lang="en-GB" sz="1300" dirty="0">
                          <a:effectLst/>
                        </a:rPr>
                        <a:t> </a:t>
                      </a:r>
                    </a:p>
                    <a:p>
                      <a:pPr>
                        <a:spcBef>
                          <a:spcPts val="55"/>
                        </a:spcBef>
                        <a:spcAft>
                          <a:spcPts val="0"/>
                        </a:spcAft>
                      </a:pPr>
                      <a:r>
                        <a:rPr lang="en-GB" sz="1300" dirty="0">
                          <a:effectLst/>
                        </a:rPr>
                        <a:t> </a:t>
                      </a:r>
                    </a:p>
                    <a:p>
                      <a:pPr marL="13335" algn="ctr">
                        <a:spcAft>
                          <a:spcPts val="0"/>
                        </a:spcAft>
                      </a:pPr>
                      <a:r>
                        <a:rPr lang="en-GB" sz="1300" dirty="0">
                          <a:effectLst/>
                        </a:rPr>
                        <a:t>T</a:t>
                      </a:r>
                      <a:endParaRPr lang="en-GB" sz="1300" b="1" dirty="0">
                        <a:solidFill>
                          <a:schemeClr val="bg1"/>
                        </a:solidFill>
                        <a:effectLst/>
                        <a:latin typeface="Lato" panose="020B0604020202020204" charset="0"/>
                        <a:ea typeface="Lato" panose="020B0604020202020204" charset="0"/>
                        <a:cs typeface="Lato" panose="020B0604020202020204" charset="0"/>
                      </a:endParaRPr>
                    </a:p>
                  </a:txBody>
                  <a:tcPr marL="0" marR="0" marT="0" marB="0"/>
                </a:tc>
                <a:tc>
                  <a:txBody>
                    <a:bodyPr/>
                    <a:lstStyle/>
                    <a:p>
                      <a:pPr marL="50800" marR="34290" algn="just">
                        <a:lnSpc>
                          <a:spcPct val="97000"/>
                        </a:lnSpc>
                        <a:spcBef>
                          <a:spcPts val="265"/>
                        </a:spcBef>
                        <a:spcAft>
                          <a:spcPts val="0"/>
                        </a:spcAft>
                      </a:pPr>
                      <a:r>
                        <a:rPr lang="en-GB" sz="1300" dirty="0">
                          <a:effectLst/>
                        </a:rPr>
                        <a:t>Research shows the </a:t>
                      </a:r>
                      <a:r>
                        <a:rPr lang="en-GB" sz="1300" spc="-15" dirty="0">
                          <a:effectLst/>
                        </a:rPr>
                        <a:t>average </a:t>
                      </a:r>
                      <a:r>
                        <a:rPr lang="en-GB" sz="1300" dirty="0">
                          <a:effectLst/>
                        </a:rPr>
                        <a:t>teenager needs just over 9 hours sleep a night,</a:t>
                      </a:r>
                      <a:r>
                        <a:rPr lang="en-GB" sz="1300" spc="-35" dirty="0">
                          <a:effectLst/>
                        </a:rPr>
                        <a:t> </a:t>
                      </a:r>
                      <a:r>
                        <a:rPr lang="en-GB" sz="1300" dirty="0">
                          <a:effectLst/>
                        </a:rPr>
                        <a:t>whereas</a:t>
                      </a:r>
                      <a:r>
                        <a:rPr lang="en-GB" sz="1300" spc="-30" dirty="0">
                          <a:effectLst/>
                        </a:rPr>
                        <a:t> </a:t>
                      </a:r>
                      <a:r>
                        <a:rPr lang="en-GB" sz="1300" dirty="0">
                          <a:effectLst/>
                        </a:rPr>
                        <a:t>the</a:t>
                      </a:r>
                      <a:r>
                        <a:rPr lang="en-GB" sz="1300" spc="-30" dirty="0">
                          <a:effectLst/>
                        </a:rPr>
                        <a:t> </a:t>
                      </a:r>
                      <a:r>
                        <a:rPr lang="en-GB" sz="1300" spc="-15" dirty="0">
                          <a:effectLst/>
                        </a:rPr>
                        <a:t>average</a:t>
                      </a:r>
                      <a:r>
                        <a:rPr lang="en-GB" sz="1300" spc="-30" dirty="0">
                          <a:effectLst/>
                        </a:rPr>
                        <a:t> </a:t>
                      </a:r>
                      <a:r>
                        <a:rPr lang="en-GB" sz="1300" spc="-15" dirty="0">
                          <a:effectLst/>
                        </a:rPr>
                        <a:t>for</a:t>
                      </a:r>
                      <a:r>
                        <a:rPr lang="en-GB" sz="1300" spc="-30" dirty="0">
                          <a:effectLst/>
                        </a:rPr>
                        <a:t> </a:t>
                      </a:r>
                      <a:r>
                        <a:rPr lang="en-GB" sz="1300" dirty="0">
                          <a:effectLst/>
                        </a:rPr>
                        <a:t>adults</a:t>
                      </a:r>
                      <a:r>
                        <a:rPr lang="en-GB" sz="1300" spc="-35" dirty="0">
                          <a:effectLst/>
                        </a:rPr>
                        <a:t> </a:t>
                      </a:r>
                      <a:r>
                        <a:rPr lang="en-GB" sz="1300" dirty="0">
                          <a:effectLst/>
                        </a:rPr>
                        <a:t>is</a:t>
                      </a:r>
                      <a:r>
                        <a:rPr lang="en-GB" sz="1300" spc="-30" dirty="0">
                          <a:effectLst/>
                        </a:rPr>
                        <a:t> </a:t>
                      </a:r>
                      <a:r>
                        <a:rPr lang="en-GB" sz="1300" dirty="0">
                          <a:effectLst/>
                        </a:rPr>
                        <a:t>7</a:t>
                      </a:r>
                      <a:r>
                        <a:rPr lang="en-GB" sz="1300" spc="-30" dirty="0">
                          <a:effectLst/>
                        </a:rPr>
                        <a:t> </a:t>
                      </a:r>
                      <a:r>
                        <a:rPr lang="en-GB" sz="1300" dirty="0">
                          <a:effectLst/>
                        </a:rPr>
                        <a:t>hours.</a:t>
                      </a:r>
                      <a:r>
                        <a:rPr lang="en-GB" sz="1300" spc="-30" dirty="0">
                          <a:effectLst/>
                        </a:rPr>
                        <a:t> </a:t>
                      </a:r>
                      <a:r>
                        <a:rPr lang="en-GB" sz="1300" dirty="0">
                          <a:effectLst/>
                        </a:rPr>
                        <a:t>This</a:t>
                      </a:r>
                      <a:r>
                        <a:rPr lang="en-GB" sz="1300" spc="-30" dirty="0">
                          <a:effectLst/>
                        </a:rPr>
                        <a:t> </a:t>
                      </a:r>
                      <a:r>
                        <a:rPr lang="en-GB" sz="1300" dirty="0">
                          <a:effectLst/>
                        </a:rPr>
                        <a:t>can</a:t>
                      </a:r>
                      <a:r>
                        <a:rPr lang="en-GB" sz="1300" spc="-35" dirty="0">
                          <a:effectLst/>
                        </a:rPr>
                        <a:t> </a:t>
                      </a:r>
                      <a:r>
                        <a:rPr lang="en-GB" sz="1300" dirty="0">
                          <a:effectLst/>
                        </a:rPr>
                        <a:t>be</a:t>
                      </a:r>
                      <a:r>
                        <a:rPr lang="en-GB" sz="1300" spc="-30" dirty="0">
                          <a:effectLst/>
                        </a:rPr>
                        <a:t> </a:t>
                      </a:r>
                      <a:r>
                        <a:rPr lang="en-GB" sz="1300" dirty="0">
                          <a:effectLst/>
                        </a:rPr>
                        <a:t>particularly challenging to manage as teenagers often don’t </a:t>
                      </a:r>
                      <a:r>
                        <a:rPr lang="en-GB" sz="1300" spc="-15" dirty="0">
                          <a:effectLst/>
                        </a:rPr>
                        <a:t>feel </a:t>
                      </a:r>
                      <a:r>
                        <a:rPr lang="en-GB" sz="1300" dirty="0">
                          <a:effectLst/>
                        </a:rPr>
                        <a:t>tired until considerably later (e.g. 11pm) and have changing routines that require them to </a:t>
                      </a:r>
                      <a:r>
                        <a:rPr lang="en-GB" sz="1300" spc="-15" dirty="0">
                          <a:effectLst/>
                        </a:rPr>
                        <a:t>wake </a:t>
                      </a:r>
                      <a:r>
                        <a:rPr lang="en-GB" sz="1300" dirty="0">
                          <a:effectLst/>
                        </a:rPr>
                        <a:t>up in time </a:t>
                      </a:r>
                      <a:r>
                        <a:rPr lang="en-GB" sz="1300" spc="-15" dirty="0">
                          <a:effectLst/>
                        </a:rPr>
                        <a:t>for</a:t>
                      </a:r>
                      <a:r>
                        <a:rPr lang="en-GB" sz="1300" spc="-5" dirty="0">
                          <a:effectLst/>
                        </a:rPr>
                        <a:t> </a:t>
                      </a:r>
                      <a:r>
                        <a:rPr lang="en-GB" sz="1300" dirty="0">
                          <a:effectLst/>
                        </a:rPr>
                        <a:t>school.</a:t>
                      </a:r>
                      <a:endParaRPr lang="en-GB" sz="13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tc>
                <a:extLst>
                  <a:ext uri="{0D108BD9-81ED-4DB2-BD59-A6C34878D82A}">
                    <a16:rowId xmlns:a16="http://schemas.microsoft.com/office/drawing/2014/main" val="61688223"/>
                  </a:ext>
                </a:extLst>
              </a:tr>
              <a:tr h="709581">
                <a:tc>
                  <a:txBody>
                    <a:bodyPr/>
                    <a:lstStyle/>
                    <a:p>
                      <a:pPr marL="72000" marR="145415">
                        <a:lnSpc>
                          <a:spcPct val="97000"/>
                        </a:lnSpc>
                        <a:spcBef>
                          <a:spcPts val="980"/>
                        </a:spcBef>
                        <a:spcAft>
                          <a:spcPts val="0"/>
                        </a:spcAft>
                      </a:pPr>
                      <a:r>
                        <a:rPr lang="en-GB" sz="1300" dirty="0">
                          <a:ln>
                            <a:noFill/>
                          </a:ln>
                          <a:effectLst/>
                        </a:rPr>
                        <a:t>Sleeping in at </a:t>
                      </a:r>
                      <a:r>
                        <a:rPr lang="en-GB" sz="1300" spc="-15" dirty="0">
                          <a:ln>
                            <a:noFill/>
                          </a:ln>
                          <a:effectLst/>
                        </a:rPr>
                        <a:t>weekends </a:t>
                      </a:r>
                      <a:r>
                        <a:rPr lang="en-GB" sz="1300" dirty="0">
                          <a:ln>
                            <a:noFill/>
                          </a:ln>
                          <a:effectLst/>
                        </a:rPr>
                        <a:t>to catch up on sleep will help you </a:t>
                      </a:r>
                      <a:r>
                        <a:rPr lang="en-GB" sz="1300" spc="-15" dirty="0">
                          <a:ln>
                            <a:noFill/>
                          </a:ln>
                          <a:effectLst/>
                        </a:rPr>
                        <a:t>feel </a:t>
                      </a:r>
                      <a:r>
                        <a:rPr lang="en-GB" sz="1300" dirty="0">
                          <a:ln>
                            <a:noFill/>
                          </a:ln>
                          <a:effectLst/>
                        </a:rPr>
                        <a:t>refreshed</a:t>
                      </a:r>
                      <a:r>
                        <a:rPr lang="en-GB" sz="1300" spc="-95" dirty="0">
                          <a:ln>
                            <a:noFill/>
                          </a:ln>
                          <a:effectLst/>
                        </a:rPr>
                        <a:t> </a:t>
                      </a:r>
                      <a:r>
                        <a:rPr lang="en-GB" sz="1300" dirty="0">
                          <a:ln>
                            <a:noFill/>
                          </a:ln>
                          <a:effectLst/>
                        </a:rPr>
                        <a:t>on Monday</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pPr>
                        <a:spcAft>
                          <a:spcPts val="0"/>
                        </a:spcAft>
                      </a:pPr>
                      <a:r>
                        <a:rPr lang="en-GB" sz="1300" dirty="0">
                          <a:effectLst/>
                        </a:rPr>
                        <a:t> </a:t>
                      </a:r>
                    </a:p>
                    <a:p>
                      <a:pPr>
                        <a:spcBef>
                          <a:spcPts val="55"/>
                        </a:spcBef>
                        <a:spcAft>
                          <a:spcPts val="0"/>
                        </a:spcAft>
                      </a:pPr>
                      <a:r>
                        <a:rPr lang="en-GB" sz="1300" dirty="0">
                          <a:effectLst/>
                        </a:rPr>
                        <a:t> </a:t>
                      </a:r>
                    </a:p>
                    <a:p>
                      <a:pPr marL="13335" algn="ctr">
                        <a:spcAft>
                          <a:spcPts val="0"/>
                        </a:spcAft>
                      </a:pPr>
                      <a:r>
                        <a:rPr lang="en-GB" sz="1300" dirty="0">
                          <a:effectLst/>
                        </a:rPr>
                        <a:t>F</a:t>
                      </a:r>
                      <a:endParaRPr lang="en-GB" sz="1300" b="1" dirty="0">
                        <a:solidFill>
                          <a:schemeClr val="bg1"/>
                        </a:solidFill>
                        <a:effectLst/>
                        <a:latin typeface="Lato" panose="020B0604020202020204" charset="0"/>
                        <a:ea typeface="Lato" panose="020B0604020202020204" charset="0"/>
                        <a:cs typeface="Lato" panose="020B0604020202020204" charset="0"/>
                      </a:endParaRPr>
                    </a:p>
                  </a:txBody>
                  <a:tcPr marL="0" marR="0" marT="0" marB="0"/>
                </a:tc>
                <a:tc>
                  <a:txBody>
                    <a:bodyPr/>
                    <a:lstStyle/>
                    <a:p>
                      <a:pPr marL="50800" marR="35560" algn="just">
                        <a:lnSpc>
                          <a:spcPct val="97000"/>
                        </a:lnSpc>
                        <a:spcBef>
                          <a:spcPts val="260"/>
                        </a:spcBef>
                        <a:spcAft>
                          <a:spcPts val="0"/>
                        </a:spcAft>
                      </a:pPr>
                      <a:r>
                        <a:rPr lang="en-GB" sz="1300" dirty="0">
                          <a:effectLst/>
                        </a:rPr>
                        <a:t>This can actually </a:t>
                      </a:r>
                      <a:r>
                        <a:rPr lang="en-GB" sz="1300" spc="-15" dirty="0">
                          <a:effectLst/>
                        </a:rPr>
                        <a:t>make </a:t>
                      </a:r>
                      <a:r>
                        <a:rPr lang="en-GB" sz="1300" dirty="0">
                          <a:effectLst/>
                        </a:rPr>
                        <a:t>sleep worse. An erratic sleep schedule (for </a:t>
                      </a:r>
                      <a:r>
                        <a:rPr lang="en-GB" sz="1300" spc="-20" dirty="0" err="1">
                          <a:effectLst/>
                        </a:rPr>
                        <a:t>e</a:t>
                      </a:r>
                      <a:r>
                        <a:rPr lang="en-GB" sz="1300" dirty="0" err="1">
                          <a:effectLst/>
                        </a:rPr>
                        <a:t>ample</a:t>
                      </a:r>
                      <a:r>
                        <a:rPr lang="en-GB" sz="1300" dirty="0">
                          <a:effectLst/>
                        </a:rPr>
                        <a:t> staying up later at </a:t>
                      </a:r>
                      <a:r>
                        <a:rPr lang="en-GB" sz="1300" spc="-15" dirty="0">
                          <a:effectLst/>
                        </a:rPr>
                        <a:t>weekends </a:t>
                      </a:r>
                      <a:r>
                        <a:rPr lang="en-GB" sz="1300" dirty="0">
                          <a:effectLst/>
                        </a:rPr>
                        <a:t>and sleeping in later) </a:t>
                      </a:r>
                      <a:r>
                        <a:rPr lang="en-GB" sz="1300" spc="-15" dirty="0">
                          <a:effectLst/>
                        </a:rPr>
                        <a:t>make </a:t>
                      </a:r>
                      <a:r>
                        <a:rPr lang="en-GB" sz="1300" dirty="0">
                          <a:effectLst/>
                        </a:rPr>
                        <a:t>it even harder</a:t>
                      </a:r>
                      <a:r>
                        <a:rPr lang="en-GB" sz="1300" spc="-30" dirty="0">
                          <a:effectLst/>
                        </a:rPr>
                        <a:t> </a:t>
                      </a:r>
                      <a:r>
                        <a:rPr lang="en-GB" sz="1300" dirty="0">
                          <a:effectLst/>
                        </a:rPr>
                        <a:t>to</a:t>
                      </a:r>
                      <a:r>
                        <a:rPr lang="en-GB" sz="1300" spc="-30" dirty="0">
                          <a:effectLst/>
                        </a:rPr>
                        <a:t> </a:t>
                      </a:r>
                      <a:r>
                        <a:rPr lang="en-GB" sz="1300" dirty="0">
                          <a:effectLst/>
                        </a:rPr>
                        <a:t>fall</a:t>
                      </a:r>
                      <a:r>
                        <a:rPr lang="en-GB" sz="1300" spc="-35" dirty="0">
                          <a:effectLst/>
                        </a:rPr>
                        <a:t> </a:t>
                      </a:r>
                      <a:r>
                        <a:rPr lang="en-GB" sz="1300" dirty="0">
                          <a:effectLst/>
                        </a:rPr>
                        <a:t>asleep</a:t>
                      </a:r>
                      <a:r>
                        <a:rPr lang="en-GB" sz="1300" spc="-30" dirty="0">
                          <a:effectLst/>
                        </a:rPr>
                        <a:t> </a:t>
                      </a:r>
                      <a:r>
                        <a:rPr lang="en-GB" sz="1300" dirty="0">
                          <a:effectLst/>
                        </a:rPr>
                        <a:t>on</a:t>
                      </a:r>
                      <a:r>
                        <a:rPr lang="en-GB" sz="1300" spc="-30" dirty="0">
                          <a:effectLst/>
                        </a:rPr>
                        <a:t> </a:t>
                      </a:r>
                      <a:r>
                        <a:rPr lang="en-GB" sz="1300" dirty="0">
                          <a:effectLst/>
                        </a:rPr>
                        <a:t>Sunday</a:t>
                      </a:r>
                      <a:r>
                        <a:rPr lang="en-GB" sz="1300" spc="-30" dirty="0">
                          <a:effectLst/>
                        </a:rPr>
                        <a:t> </a:t>
                      </a:r>
                      <a:r>
                        <a:rPr lang="en-GB" sz="1300" dirty="0">
                          <a:effectLst/>
                        </a:rPr>
                        <a:t>night</a:t>
                      </a:r>
                      <a:r>
                        <a:rPr lang="en-GB" sz="1300" spc="-25" dirty="0">
                          <a:effectLst/>
                        </a:rPr>
                        <a:t> </a:t>
                      </a:r>
                      <a:r>
                        <a:rPr lang="en-GB" sz="1300" dirty="0">
                          <a:effectLst/>
                        </a:rPr>
                        <a:t>and</a:t>
                      </a:r>
                      <a:r>
                        <a:rPr lang="en-GB" sz="1300" spc="-30" dirty="0">
                          <a:effectLst/>
                        </a:rPr>
                        <a:t> </a:t>
                      </a:r>
                      <a:r>
                        <a:rPr lang="en-GB" sz="1300" spc="-15" dirty="0">
                          <a:effectLst/>
                        </a:rPr>
                        <a:t>wake</a:t>
                      </a:r>
                      <a:r>
                        <a:rPr lang="en-GB" sz="1300" spc="-30" dirty="0">
                          <a:effectLst/>
                        </a:rPr>
                        <a:t> </a:t>
                      </a:r>
                      <a:r>
                        <a:rPr lang="en-GB" sz="1300" dirty="0">
                          <a:effectLst/>
                        </a:rPr>
                        <a:t>up</a:t>
                      </a:r>
                      <a:r>
                        <a:rPr lang="en-GB" sz="1300" spc="-25" dirty="0">
                          <a:effectLst/>
                        </a:rPr>
                        <a:t> </a:t>
                      </a:r>
                      <a:r>
                        <a:rPr lang="en-GB" sz="1300" dirty="0">
                          <a:effectLst/>
                        </a:rPr>
                        <a:t>on</a:t>
                      </a:r>
                      <a:r>
                        <a:rPr lang="en-GB" sz="1300" spc="-30" dirty="0">
                          <a:effectLst/>
                        </a:rPr>
                        <a:t> </a:t>
                      </a:r>
                      <a:r>
                        <a:rPr lang="en-GB" sz="1300" dirty="0">
                          <a:effectLst/>
                        </a:rPr>
                        <a:t>Monday</a:t>
                      </a:r>
                      <a:r>
                        <a:rPr lang="en-GB" sz="1300" spc="-30" dirty="0">
                          <a:effectLst/>
                        </a:rPr>
                        <a:t> </a:t>
                      </a:r>
                      <a:r>
                        <a:rPr lang="en-GB" sz="1300" dirty="0">
                          <a:effectLst/>
                        </a:rPr>
                        <a:t>morning. It is much better to maintain regular </a:t>
                      </a:r>
                      <a:r>
                        <a:rPr lang="en-GB" sz="1300" spc="-15" dirty="0">
                          <a:effectLst/>
                        </a:rPr>
                        <a:t>wake </a:t>
                      </a:r>
                      <a:r>
                        <a:rPr lang="en-GB" sz="1300" dirty="0">
                          <a:effectLst/>
                        </a:rPr>
                        <a:t>hours over the </a:t>
                      </a:r>
                      <a:r>
                        <a:rPr lang="en-GB" sz="1300" spc="-15" dirty="0">
                          <a:effectLst/>
                        </a:rPr>
                        <a:t>weekends </a:t>
                      </a:r>
                      <a:r>
                        <a:rPr lang="en-GB" sz="1300" dirty="0">
                          <a:effectLst/>
                        </a:rPr>
                        <a:t>to </a:t>
                      </a:r>
                      <a:r>
                        <a:rPr lang="en-GB" sz="1300" spc="-15" dirty="0">
                          <a:effectLst/>
                        </a:rPr>
                        <a:t>keep </a:t>
                      </a:r>
                      <a:r>
                        <a:rPr lang="en-GB" sz="1300" dirty="0">
                          <a:effectLst/>
                        </a:rPr>
                        <a:t>the body in</a:t>
                      </a:r>
                      <a:r>
                        <a:rPr lang="en-GB" sz="1300" spc="5" dirty="0">
                          <a:effectLst/>
                        </a:rPr>
                        <a:t> </a:t>
                      </a:r>
                      <a:r>
                        <a:rPr lang="en-GB" sz="1300" dirty="0">
                          <a:effectLst/>
                        </a:rPr>
                        <a:t>routine.</a:t>
                      </a:r>
                      <a:endParaRPr lang="en-GB" sz="13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tc>
                <a:extLst>
                  <a:ext uri="{0D108BD9-81ED-4DB2-BD59-A6C34878D82A}">
                    <a16:rowId xmlns:a16="http://schemas.microsoft.com/office/drawing/2014/main" val="1357289561"/>
                  </a:ext>
                </a:extLst>
              </a:tr>
              <a:tr h="566842">
                <a:tc>
                  <a:txBody>
                    <a:bodyPr/>
                    <a:lstStyle/>
                    <a:p>
                      <a:pPr marL="72000" marR="12065">
                        <a:lnSpc>
                          <a:spcPct val="97000"/>
                        </a:lnSpc>
                        <a:spcBef>
                          <a:spcPts val="1000"/>
                        </a:spcBef>
                        <a:spcAft>
                          <a:spcPts val="0"/>
                        </a:spcAft>
                      </a:pPr>
                      <a:r>
                        <a:rPr lang="en-GB" sz="1300" dirty="0">
                          <a:ln>
                            <a:noFill/>
                          </a:ln>
                          <a:effectLst/>
                        </a:rPr>
                        <a:t>Most teenagers on average get the right amount of sleep</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pPr>
                        <a:spcBef>
                          <a:spcPts val="35"/>
                        </a:spcBef>
                        <a:spcAft>
                          <a:spcPts val="0"/>
                        </a:spcAft>
                      </a:pPr>
                      <a:r>
                        <a:rPr lang="en-GB" sz="1300" dirty="0">
                          <a:effectLst/>
                        </a:rPr>
                        <a:t> </a:t>
                      </a:r>
                    </a:p>
                    <a:p>
                      <a:pPr marL="13335" algn="ctr">
                        <a:spcAft>
                          <a:spcPts val="0"/>
                        </a:spcAft>
                      </a:pPr>
                      <a:r>
                        <a:rPr lang="en-GB" sz="1300" dirty="0">
                          <a:effectLst/>
                        </a:rPr>
                        <a:t>F</a:t>
                      </a:r>
                      <a:endParaRPr lang="en-GB" sz="1300" b="1" dirty="0">
                        <a:solidFill>
                          <a:schemeClr val="bg1"/>
                        </a:solidFill>
                        <a:effectLst/>
                        <a:latin typeface="Lato" panose="020B0604020202020204" charset="0"/>
                        <a:ea typeface="Lato" panose="020B0604020202020204" charset="0"/>
                        <a:cs typeface="Lato" panose="020B0604020202020204" charset="0"/>
                      </a:endParaRPr>
                    </a:p>
                  </a:txBody>
                  <a:tcPr marL="0" marR="0" marT="0" marB="0"/>
                </a:tc>
                <a:tc>
                  <a:txBody>
                    <a:bodyPr/>
                    <a:lstStyle/>
                    <a:p>
                      <a:pPr marL="50800" marR="34925" algn="just">
                        <a:lnSpc>
                          <a:spcPct val="97000"/>
                        </a:lnSpc>
                        <a:spcBef>
                          <a:spcPts val="1000"/>
                        </a:spcBef>
                        <a:spcAft>
                          <a:spcPts val="0"/>
                        </a:spcAft>
                      </a:pPr>
                      <a:r>
                        <a:rPr lang="en-GB" sz="1300" dirty="0">
                          <a:effectLst/>
                        </a:rPr>
                        <a:t>Due</a:t>
                      </a:r>
                      <a:r>
                        <a:rPr lang="en-GB" sz="1300" spc="-40" dirty="0">
                          <a:effectLst/>
                        </a:rPr>
                        <a:t> </a:t>
                      </a:r>
                      <a:r>
                        <a:rPr lang="en-GB" sz="1300" dirty="0">
                          <a:effectLst/>
                        </a:rPr>
                        <a:t>to</a:t>
                      </a:r>
                      <a:r>
                        <a:rPr lang="en-GB" sz="1300" spc="-35" dirty="0">
                          <a:effectLst/>
                        </a:rPr>
                        <a:t> </a:t>
                      </a:r>
                      <a:r>
                        <a:rPr lang="en-GB" sz="1300" dirty="0">
                          <a:effectLst/>
                        </a:rPr>
                        <a:t>problems</a:t>
                      </a:r>
                      <a:r>
                        <a:rPr lang="en-GB" sz="1300" spc="-45" dirty="0">
                          <a:effectLst/>
                        </a:rPr>
                        <a:t> </a:t>
                      </a:r>
                      <a:r>
                        <a:rPr lang="en-GB" sz="1300" dirty="0">
                          <a:effectLst/>
                        </a:rPr>
                        <a:t>highlighted</a:t>
                      </a:r>
                      <a:r>
                        <a:rPr lang="en-GB" sz="1300" spc="-35" dirty="0">
                          <a:effectLst/>
                        </a:rPr>
                        <a:t> </a:t>
                      </a:r>
                      <a:r>
                        <a:rPr lang="en-GB" sz="1300" dirty="0">
                          <a:effectLst/>
                        </a:rPr>
                        <a:t>above,</a:t>
                      </a:r>
                      <a:r>
                        <a:rPr lang="en-GB" sz="1300" spc="-35" dirty="0">
                          <a:effectLst/>
                        </a:rPr>
                        <a:t> </a:t>
                      </a:r>
                      <a:r>
                        <a:rPr lang="en-GB" sz="1300" dirty="0">
                          <a:effectLst/>
                        </a:rPr>
                        <a:t>the</a:t>
                      </a:r>
                      <a:r>
                        <a:rPr lang="en-GB" sz="1300" spc="-40" dirty="0">
                          <a:effectLst/>
                        </a:rPr>
                        <a:t> </a:t>
                      </a:r>
                      <a:r>
                        <a:rPr lang="en-GB" sz="1300" dirty="0">
                          <a:effectLst/>
                        </a:rPr>
                        <a:t>majority</a:t>
                      </a:r>
                      <a:r>
                        <a:rPr lang="en-GB" sz="1300" spc="-40" dirty="0">
                          <a:effectLst/>
                        </a:rPr>
                        <a:t> </a:t>
                      </a:r>
                      <a:r>
                        <a:rPr lang="en-GB" sz="1300" dirty="0">
                          <a:effectLst/>
                        </a:rPr>
                        <a:t>of</a:t>
                      </a:r>
                      <a:r>
                        <a:rPr lang="en-GB" sz="1300" spc="-35" dirty="0">
                          <a:effectLst/>
                        </a:rPr>
                        <a:t> </a:t>
                      </a:r>
                      <a:r>
                        <a:rPr lang="en-GB" sz="1300" dirty="0">
                          <a:effectLst/>
                        </a:rPr>
                        <a:t>teenagers</a:t>
                      </a:r>
                      <a:r>
                        <a:rPr lang="en-GB" sz="1300" spc="-40" dirty="0">
                          <a:effectLst/>
                        </a:rPr>
                        <a:t> </a:t>
                      </a:r>
                      <a:r>
                        <a:rPr lang="en-GB" sz="1300" dirty="0">
                          <a:effectLst/>
                        </a:rPr>
                        <a:t>are</a:t>
                      </a:r>
                      <a:r>
                        <a:rPr lang="en-GB" sz="1300" spc="-35" dirty="0">
                          <a:effectLst/>
                        </a:rPr>
                        <a:t> </a:t>
                      </a:r>
                      <a:r>
                        <a:rPr lang="en-GB" sz="1300" dirty="0">
                          <a:effectLst/>
                        </a:rPr>
                        <a:t>sleep deprived,</a:t>
                      </a:r>
                      <a:r>
                        <a:rPr lang="en-GB" sz="1300" spc="-90" dirty="0">
                          <a:effectLst/>
                        </a:rPr>
                        <a:t> </a:t>
                      </a:r>
                      <a:r>
                        <a:rPr lang="en-GB" sz="1300" dirty="0">
                          <a:effectLst/>
                        </a:rPr>
                        <a:t>(often</a:t>
                      </a:r>
                      <a:r>
                        <a:rPr lang="en-GB" sz="1300" spc="-85" dirty="0">
                          <a:effectLst/>
                        </a:rPr>
                        <a:t> </a:t>
                      </a:r>
                      <a:r>
                        <a:rPr lang="en-GB" sz="1300" dirty="0">
                          <a:effectLst/>
                        </a:rPr>
                        <a:t>by</a:t>
                      </a:r>
                      <a:r>
                        <a:rPr lang="en-GB" sz="1300" spc="-90" dirty="0">
                          <a:effectLst/>
                        </a:rPr>
                        <a:t> </a:t>
                      </a:r>
                      <a:r>
                        <a:rPr lang="en-GB" sz="1300" dirty="0">
                          <a:effectLst/>
                        </a:rPr>
                        <a:t>more</a:t>
                      </a:r>
                      <a:r>
                        <a:rPr lang="en-GB" sz="1300" spc="-85" dirty="0">
                          <a:effectLst/>
                        </a:rPr>
                        <a:t> </a:t>
                      </a:r>
                      <a:r>
                        <a:rPr lang="en-GB" sz="1300" dirty="0">
                          <a:effectLst/>
                        </a:rPr>
                        <a:t>than</a:t>
                      </a:r>
                      <a:r>
                        <a:rPr lang="en-GB" sz="1300" spc="-85" dirty="0">
                          <a:effectLst/>
                        </a:rPr>
                        <a:t> </a:t>
                      </a:r>
                      <a:r>
                        <a:rPr lang="en-GB" sz="1300" dirty="0">
                          <a:effectLst/>
                        </a:rPr>
                        <a:t>2</a:t>
                      </a:r>
                      <a:r>
                        <a:rPr lang="en-GB" sz="1300" spc="-90" dirty="0">
                          <a:effectLst/>
                        </a:rPr>
                        <a:t> </a:t>
                      </a:r>
                      <a:r>
                        <a:rPr lang="en-GB" sz="1300" dirty="0">
                          <a:effectLst/>
                        </a:rPr>
                        <a:t>hours</a:t>
                      </a:r>
                      <a:r>
                        <a:rPr lang="en-GB" sz="1300" spc="-85" dirty="0">
                          <a:effectLst/>
                        </a:rPr>
                        <a:t> </a:t>
                      </a:r>
                      <a:r>
                        <a:rPr lang="en-GB" sz="1300" dirty="0">
                          <a:effectLst/>
                        </a:rPr>
                        <a:t>of</a:t>
                      </a:r>
                      <a:r>
                        <a:rPr lang="en-GB" sz="1300" spc="-85" dirty="0">
                          <a:effectLst/>
                        </a:rPr>
                        <a:t> </a:t>
                      </a:r>
                      <a:r>
                        <a:rPr lang="en-GB" sz="1300" dirty="0">
                          <a:effectLst/>
                        </a:rPr>
                        <a:t>required</a:t>
                      </a:r>
                      <a:r>
                        <a:rPr lang="en-GB" sz="1300" spc="-90" dirty="0">
                          <a:effectLst/>
                        </a:rPr>
                        <a:t> </a:t>
                      </a:r>
                      <a:r>
                        <a:rPr lang="en-GB" sz="1300" dirty="0">
                          <a:effectLst/>
                        </a:rPr>
                        <a:t>sleep</a:t>
                      </a:r>
                      <a:r>
                        <a:rPr lang="en-GB" sz="1300" spc="-85" dirty="0">
                          <a:effectLst/>
                        </a:rPr>
                        <a:t> </a:t>
                      </a:r>
                      <a:r>
                        <a:rPr lang="en-GB" sz="1300" dirty="0">
                          <a:effectLst/>
                        </a:rPr>
                        <a:t>per</a:t>
                      </a:r>
                      <a:r>
                        <a:rPr lang="en-GB" sz="1300" spc="-85" dirty="0">
                          <a:effectLst/>
                        </a:rPr>
                        <a:t> </a:t>
                      </a:r>
                      <a:r>
                        <a:rPr lang="en-GB" sz="1300" dirty="0">
                          <a:effectLst/>
                        </a:rPr>
                        <a:t>night)</a:t>
                      </a:r>
                      <a:r>
                        <a:rPr lang="en-GB" sz="1300" spc="-90" dirty="0">
                          <a:effectLst/>
                        </a:rPr>
                        <a:t> </a:t>
                      </a:r>
                      <a:r>
                        <a:rPr lang="en-GB" sz="1300" dirty="0">
                          <a:effectLst/>
                        </a:rPr>
                        <a:t>which accumulates over</a:t>
                      </a:r>
                      <a:r>
                        <a:rPr lang="en-GB" sz="1300" spc="-15" dirty="0">
                          <a:effectLst/>
                        </a:rPr>
                        <a:t> </a:t>
                      </a:r>
                      <a:r>
                        <a:rPr lang="en-GB" sz="1300" dirty="0">
                          <a:effectLst/>
                        </a:rPr>
                        <a:t>time.</a:t>
                      </a:r>
                      <a:endParaRPr lang="en-GB" sz="13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tc>
                <a:extLst>
                  <a:ext uri="{0D108BD9-81ED-4DB2-BD59-A6C34878D82A}">
                    <a16:rowId xmlns:a16="http://schemas.microsoft.com/office/drawing/2014/main" val="1946255099"/>
                  </a:ext>
                </a:extLst>
              </a:tr>
              <a:tr h="681833">
                <a:tc>
                  <a:txBody>
                    <a:bodyPr/>
                    <a:lstStyle/>
                    <a:p>
                      <a:pPr marL="72000">
                        <a:spcBef>
                          <a:spcPts val="35"/>
                        </a:spcBef>
                        <a:spcAft>
                          <a:spcPts val="0"/>
                        </a:spcAft>
                      </a:pPr>
                      <a:r>
                        <a:rPr lang="en-GB" sz="1300" dirty="0" smtClean="0">
                          <a:ln>
                            <a:noFill/>
                          </a:ln>
                          <a:effectLst/>
                        </a:rPr>
                        <a:t>It </a:t>
                      </a:r>
                      <a:r>
                        <a:rPr lang="en-GB" sz="1300" dirty="0">
                          <a:ln>
                            <a:noFill/>
                          </a:ln>
                          <a:effectLst/>
                        </a:rPr>
                        <a:t>is recommended to eat a small snack before bedtime</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pPr>
                        <a:spcBef>
                          <a:spcPts val="50"/>
                        </a:spcBef>
                        <a:spcAft>
                          <a:spcPts val="0"/>
                        </a:spcAft>
                      </a:pPr>
                      <a:r>
                        <a:rPr lang="en-GB" sz="1300" dirty="0">
                          <a:effectLst/>
                        </a:rPr>
                        <a:t> </a:t>
                      </a:r>
                    </a:p>
                    <a:p>
                      <a:pPr marL="13335" algn="ctr">
                        <a:spcBef>
                          <a:spcPts val="5"/>
                        </a:spcBef>
                        <a:spcAft>
                          <a:spcPts val="0"/>
                        </a:spcAft>
                      </a:pPr>
                      <a:r>
                        <a:rPr lang="en-GB" sz="1300" dirty="0">
                          <a:effectLst/>
                        </a:rPr>
                        <a:t>T</a:t>
                      </a:r>
                      <a:endParaRPr lang="en-GB" sz="1300" b="1" dirty="0">
                        <a:solidFill>
                          <a:schemeClr val="bg1"/>
                        </a:solidFill>
                        <a:effectLst/>
                        <a:latin typeface="Lato" panose="020B0604020202020204" charset="0"/>
                        <a:ea typeface="Lato" panose="020B0604020202020204" charset="0"/>
                        <a:cs typeface="Lato" panose="020B0604020202020204" charset="0"/>
                      </a:endParaRPr>
                    </a:p>
                  </a:txBody>
                  <a:tcPr marL="0" marR="0" marT="0" marB="0"/>
                </a:tc>
                <a:tc>
                  <a:txBody>
                    <a:bodyPr/>
                    <a:lstStyle/>
                    <a:p>
                      <a:pPr marL="50800" marR="33020" algn="just">
                        <a:lnSpc>
                          <a:spcPct val="97000"/>
                        </a:lnSpc>
                        <a:spcBef>
                          <a:spcPts val="680"/>
                        </a:spcBef>
                        <a:spcAft>
                          <a:spcPts val="0"/>
                        </a:spcAft>
                      </a:pPr>
                      <a:r>
                        <a:rPr lang="en-GB" sz="1300" dirty="0">
                          <a:effectLst/>
                        </a:rPr>
                        <a:t>It</a:t>
                      </a:r>
                      <a:r>
                        <a:rPr lang="en-GB" sz="1300" spc="-25" dirty="0">
                          <a:effectLst/>
                        </a:rPr>
                        <a:t> </a:t>
                      </a:r>
                      <a:r>
                        <a:rPr lang="en-GB" sz="1300" dirty="0">
                          <a:effectLst/>
                        </a:rPr>
                        <a:t>is</a:t>
                      </a:r>
                      <a:r>
                        <a:rPr lang="en-GB" sz="1300" spc="-20" dirty="0">
                          <a:effectLst/>
                        </a:rPr>
                        <a:t> </a:t>
                      </a:r>
                      <a:r>
                        <a:rPr lang="en-GB" sz="1300" dirty="0">
                          <a:effectLst/>
                        </a:rPr>
                        <a:t>a</a:t>
                      </a:r>
                      <a:r>
                        <a:rPr lang="en-GB" sz="1300" spc="-25" dirty="0">
                          <a:effectLst/>
                        </a:rPr>
                        <a:t> </a:t>
                      </a:r>
                      <a:r>
                        <a:rPr lang="en-GB" sz="1300" dirty="0">
                          <a:effectLst/>
                        </a:rPr>
                        <a:t>good</a:t>
                      </a:r>
                      <a:r>
                        <a:rPr lang="en-GB" sz="1300" spc="-20" dirty="0">
                          <a:effectLst/>
                        </a:rPr>
                        <a:t> </a:t>
                      </a:r>
                      <a:r>
                        <a:rPr lang="en-GB" sz="1300" dirty="0">
                          <a:effectLst/>
                        </a:rPr>
                        <a:t>idea</a:t>
                      </a:r>
                      <a:r>
                        <a:rPr lang="en-GB" sz="1300" spc="-25" dirty="0">
                          <a:effectLst/>
                        </a:rPr>
                        <a:t> </a:t>
                      </a:r>
                      <a:r>
                        <a:rPr lang="en-GB" sz="1300" dirty="0">
                          <a:effectLst/>
                        </a:rPr>
                        <a:t>not</a:t>
                      </a:r>
                      <a:r>
                        <a:rPr lang="en-GB" sz="1300" spc="-15" dirty="0">
                          <a:effectLst/>
                        </a:rPr>
                        <a:t> </a:t>
                      </a:r>
                      <a:r>
                        <a:rPr lang="en-GB" sz="1300" dirty="0">
                          <a:effectLst/>
                        </a:rPr>
                        <a:t>to</a:t>
                      </a:r>
                      <a:r>
                        <a:rPr lang="en-GB" sz="1300" spc="-25" dirty="0">
                          <a:effectLst/>
                        </a:rPr>
                        <a:t> </a:t>
                      </a:r>
                      <a:r>
                        <a:rPr lang="en-GB" sz="1300" dirty="0">
                          <a:effectLst/>
                        </a:rPr>
                        <a:t>go</a:t>
                      </a:r>
                      <a:r>
                        <a:rPr lang="en-GB" sz="1300" spc="-20" dirty="0">
                          <a:effectLst/>
                        </a:rPr>
                        <a:t> </a:t>
                      </a:r>
                      <a:r>
                        <a:rPr lang="en-GB" sz="1300" dirty="0">
                          <a:effectLst/>
                        </a:rPr>
                        <a:t>to</a:t>
                      </a:r>
                      <a:r>
                        <a:rPr lang="en-GB" sz="1300" spc="-25" dirty="0">
                          <a:effectLst/>
                        </a:rPr>
                        <a:t> </a:t>
                      </a:r>
                      <a:r>
                        <a:rPr lang="en-GB" sz="1300" dirty="0">
                          <a:effectLst/>
                        </a:rPr>
                        <a:t>sleep</a:t>
                      </a:r>
                      <a:r>
                        <a:rPr lang="en-GB" sz="1300" spc="-20" dirty="0">
                          <a:effectLst/>
                        </a:rPr>
                        <a:t> </a:t>
                      </a:r>
                      <a:r>
                        <a:rPr lang="en-GB" sz="1300" spc="-15" dirty="0">
                          <a:effectLst/>
                        </a:rPr>
                        <a:t>hungry.</a:t>
                      </a:r>
                      <a:r>
                        <a:rPr lang="en-GB" sz="1300" spc="-25" dirty="0">
                          <a:effectLst/>
                        </a:rPr>
                        <a:t> </a:t>
                      </a:r>
                      <a:r>
                        <a:rPr lang="en-GB" sz="1300" dirty="0">
                          <a:effectLst/>
                        </a:rPr>
                        <a:t>While</a:t>
                      </a:r>
                      <a:r>
                        <a:rPr lang="en-GB" sz="1300" spc="-20" dirty="0">
                          <a:effectLst/>
                        </a:rPr>
                        <a:t> </a:t>
                      </a:r>
                      <a:r>
                        <a:rPr lang="en-GB" sz="1300" dirty="0">
                          <a:effectLst/>
                        </a:rPr>
                        <a:t>a</a:t>
                      </a:r>
                      <a:r>
                        <a:rPr lang="en-GB" sz="1300" spc="-25" dirty="0">
                          <a:effectLst/>
                        </a:rPr>
                        <a:t> </a:t>
                      </a:r>
                      <a:r>
                        <a:rPr lang="en-GB" sz="1300" dirty="0">
                          <a:effectLst/>
                        </a:rPr>
                        <a:t>big</a:t>
                      </a:r>
                      <a:r>
                        <a:rPr lang="en-GB" sz="1300" spc="-20" dirty="0">
                          <a:effectLst/>
                        </a:rPr>
                        <a:t> </a:t>
                      </a:r>
                      <a:r>
                        <a:rPr lang="en-GB" sz="1300" dirty="0">
                          <a:effectLst/>
                        </a:rPr>
                        <a:t>meal</a:t>
                      </a:r>
                      <a:r>
                        <a:rPr lang="en-GB" sz="1300" spc="-25" dirty="0">
                          <a:effectLst/>
                        </a:rPr>
                        <a:t> </a:t>
                      </a:r>
                      <a:r>
                        <a:rPr lang="en-GB" sz="1300" dirty="0">
                          <a:effectLst/>
                        </a:rPr>
                        <a:t>right</a:t>
                      </a:r>
                      <a:r>
                        <a:rPr lang="en-GB" sz="1300" spc="-20" dirty="0">
                          <a:effectLst/>
                        </a:rPr>
                        <a:t> </a:t>
                      </a:r>
                      <a:r>
                        <a:rPr lang="en-GB" sz="1300" spc="-15" dirty="0">
                          <a:effectLst/>
                        </a:rPr>
                        <a:t>before </a:t>
                      </a:r>
                      <a:r>
                        <a:rPr lang="en-GB" sz="1300" dirty="0">
                          <a:effectLst/>
                        </a:rPr>
                        <a:t>sleep is not advisable, a small snack </a:t>
                      </a:r>
                      <a:r>
                        <a:rPr lang="en-GB" sz="1300" spc="-15" dirty="0">
                          <a:effectLst/>
                        </a:rPr>
                        <a:t>before </a:t>
                      </a:r>
                      <a:r>
                        <a:rPr lang="en-GB" sz="1300" dirty="0">
                          <a:effectLst/>
                        </a:rPr>
                        <a:t>bed can help with falling asleep and improve sleep</a:t>
                      </a:r>
                      <a:r>
                        <a:rPr lang="en-GB" sz="1300" spc="-10" dirty="0">
                          <a:effectLst/>
                        </a:rPr>
                        <a:t> </a:t>
                      </a:r>
                      <a:r>
                        <a:rPr lang="en-GB" sz="1300" spc="-15" dirty="0">
                          <a:effectLst/>
                        </a:rPr>
                        <a:t>quality.</a:t>
                      </a:r>
                      <a:endParaRPr lang="en-GB" sz="13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tc>
                <a:extLst>
                  <a:ext uri="{0D108BD9-81ED-4DB2-BD59-A6C34878D82A}">
                    <a16:rowId xmlns:a16="http://schemas.microsoft.com/office/drawing/2014/main" val="174193510"/>
                  </a:ext>
                </a:extLst>
              </a:tr>
              <a:tr h="801963">
                <a:tc>
                  <a:txBody>
                    <a:bodyPr/>
                    <a:lstStyle/>
                    <a:p>
                      <a:pPr marL="72000" marR="128270" algn="just">
                        <a:lnSpc>
                          <a:spcPct val="97000"/>
                        </a:lnSpc>
                        <a:spcAft>
                          <a:spcPts val="0"/>
                        </a:spcAft>
                      </a:pPr>
                      <a:r>
                        <a:rPr lang="en-GB" sz="1300" dirty="0" smtClean="0">
                          <a:ln>
                            <a:noFill/>
                          </a:ln>
                          <a:effectLst/>
                        </a:rPr>
                        <a:t>It </a:t>
                      </a:r>
                      <a:r>
                        <a:rPr lang="en-GB" sz="1300" dirty="0">
                          <a:ln>
                            <a:noFill/>
                          </a:ln>
                          <a:effectLst/>
                        </a:rPr>
                        <a:t>is helpful to use a phone app to help track and promote sleep</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pPr>
                        <a:spcAft>
                          <a:spcPts val="0"/>
                        </a:spcAft>
                      </a:pPr>
                      <a:r>
                        <a:rPr lang="en-GB" sz="1300" dirty="0">
                          <a:effectLst/>
                        </a:rPr>
                        <a:t> </a:t>
                      </a:r>
                    </a:p>
                    <a:p>
                      <a:pPr>
                        <a:spcBef>
                          <a:spcPts val="30"/>
                        </a:spcBef>
                        <a:spcAft>
                          <a:spcPts val="0"/>
                        </a:spcAft>
                      </a:pPr>
                      <a:r>
                        <a:rPr lang="en-GB" sz="1300" dirty="0">
                          <a:effectLst/>
                        </a:rPr>
                        <a:t> </a:t>
                      </a:r>
                    </a:p>
                    <a:p>
                      <a:pPr marL="13335" algn="ctr">
                        <a:spcAft>
                          <a:spcPts val="0"/>
                        </a:spcAft>
                      </a:pPr>
                      <a:r>
                        <a:rPr lang="en-GB" sz="1300" dirty="0">
                          <a:effectLst/>
                        </a:rPr>
                        <a:t>F</a:t>
                      </a:r>
                      <a:endParaRPr lang="en-GB" sz="1300" b="1" dirty="0">
                        <a:solidFill>
                          <a:schemeClr val="bg1"/>
                        </a:solidFill>
                        <a:effectLst/>
                        <a:latin typeface="Lato" panose="020B0604020202020204" charset="0"/>
                        <a:ea typeface="Lato" panose="020B0604020202020204" charset="0"/>
                        <a:cs typeface="Lato" panose="020B0604020202020204" charset="0"/>
                      </a:endParaRPr>
                    </a:p>
                  </a:txBody>
                  <a:tcPr marL="0" marR="0" marT="0" marB="0"/>
                </a:tc>
                <a:tc>
                  <a:txBody>
                    <a:bodyPr/>
                    <a:lstStyle/>
                    <a:p>
                      <a:pPr marL="50800">
                        <a:lnSpc>
                          <a:spcPts val="1440"/>
                        </a:lnSpc>
                        <a:spcBef>
                          <a:spcPts val="95"/>
                        </a:spcBef>
                        <a:spcAft>
                          <a:spcPts val="0"/>
                        </a:spcAft>
                      </a:pPr>
                      <a:r>
                        <a:rPr lang="en-GB" sz="1300" dirty="0">
                          <a:effectLst/>
                        </a:rPr>
                        <a:t>Lots of apps suggest they can help to promote or track sleep, however little research has been done into how effective these really are. Any benefits</a:t>
                      </a:r>
                      <a:r>
                        <a:rPr lang="en-GB" sz="1300" spc="-50" dirty="0">
                          <a:effectLst/>
                        </a:rPr>
                        <a:t> </a:t>
                      </a:r>
                      <a:r>
                        <a:rPr lang="en-GB" sz="1300" dirty="0">
                          <a:effectLst/>
                        </a:rPr>
                        <a:t>the</a:t>
                      </a:r>
                      <a:r>
                        <a:rPr lang="en-GB" sz="1300" spc="-45" dirty="0">
                          <a:effectLst/>
                        </a:rPr>
                        <a:t> </a:t>
                      </a:r>
                      <a:r>
                        <a:rPr lang="en-GB" sz="1300" dirty="0">
                          <a:effectLst/>
                        </a:rPr>
                        <a:t>app</a:t>
                      </a:r>
                      <a:r>
                        <a:rPr lang="en-GB" sz="1300" spc="-45" dirty="0">
                          <a:effectLst/>
                        </a:rPr>
                        <a:t> </a:t>
                      </a:r>
                      <a:r>
                        <a:rPr lang="en-GB" sz="1300" dirty="0">
                          <a:effectLst/>
                        </a:rPr>
                        <a:t>may</a:t>
                      </a:r>
                      <a:r>
                        <a:rPr lang="en-GB" sz="1300" spc="-50" dirty="0">
                          <a:effectLst/>
                        </a:rPr>
                        <a:t> </a:t>
                      </a:r>
                      <a:r>
                        <a:rPr lang="en-GB" sz="1300" dirty="0">
                          <a:effectLst/>
                        </a:rPr>
                        <a:t>provide</a:t>
                      </a:r>
                      <a:r>
                        <a:rPr lang="en-GB" sz="1300" spc="-45" dirty="0">
                          <a:effectLst/>
                        </a:rPr>
                        <a:t> </a:t>
                      </a:r>
                      <a:r>
                        <a:rPr lang="en-GB" sz="1300" dirty="0">
                          <a:effectLst/>
                        </a:rPr>
                        <a:t>are</a:t>
                      </a:r>
                      <a:r>
                        <a:rPr lang="en-GB" sz="1300" spc="-45" dirty="0">
                          <a:effectLst/>
                        </a:rPr>
                        <a:t> </a:t>
                      </a:r>
                      <a:r>
                        <a:rPr lang="en-GB" sz="1300" dirty="0">
                          <a:effectLst/>
                        </a:rPr>
                        <a:t>also</a:t>
                      </a:r>
                      <a:r>
                        <a:rPr lang="en-GB" sz="1300" spc="-50" dirty="0">
                          <a:effectLst/>
                        </a:rPr>
                        <a:t> </a:t>
                      </a:r>
                      <a:r>
                        <a:rPr lang="en-GB" sz="1300" dirty="0">
                          <a:effectLst/>
                        </a:rPr>
                        <a:t>likely</a:t>
                      </a:r>
                      <a:r>
                        <a:rPr lang="en-GB" sz="1300" spc="-45" dirty="0">
                          <a:effectLst/>
                        </a:rPr>
                        <a:t> </a:t>
                      </a:r>
                      <a:r>
                        <a:rPr lang="en-GB" sz="1300" dirty="0">
                          <a:effectLst/>
                        </a:rPr>
                        <a:t>to</a:t>
                      </a:r>
                      <a:r>
                        <a:rPr lang="en-GB" sz="1300" spc="-45" dirty="0">
                          <a:effectLst/>
                        </a:rPr>
                        <a:t> </a:t>
                      </a:r>
                      <a:r>
                        <a:rPr lang="en-GB" sz="1300" dirty="0">
                          <a:effectLst/>
                        </a:rPr>
                        <a:t>be</a:t>
                      </a:r>
                      <a:r>
                        <a:rPr lang="en-GB" sz="1300" spc="-50" dirty="0">
                          <a:effectLst/>
                        </a:rPr>
                        <a:t> </a:t>
                      </a:r>
                      <a:r>
                        <a:rPr lang="en-GB" sz="1300" dirty="0">
                          <a:effectLst/>
                        </a:rPr>
                        <a:t>outweighed</a:t>
                      </a:r>
                      <a:r>
                        <a:rPr lang="en-GB" sz="1300" spc="-45" dirty="0">
                          <a:effectLst/>
                        </a:rPr>
                        <a:t> </a:t>
                      </a:r>
                      <a:r>
                        <a:rPr lang="en-GB" sz="1300" dirty="0">
                          <a:effectLst/>
                        </a:rPr>
                        <a:t>by</a:t>
                      </a:r>
                      <a:r>
                        <a:rPr lang="en-GB" sz="1300" spc="-45" dirty="0">
                          <a:effectLst/>
                        </a:rPr>
                        <a:t> </a:t>
                      </a:r>
                      <a:r>
                        <a:rPr lang="en-GB" sz="1300" dirty="0">
                          <a:effectLst/>
                        </a:rPr>
                        <a:t>having the phone on the bedside table, as the lights on phones and constant notifications throughout the night can have a significant negative impact on</a:t>
                      </a:r>
                      <a:r>
                        <a:rPr lang="en-GB" sz="1300" spc="-10" dirty="0">
                          <a:effectLst/>
                        </a:rPr>
                        <a:t> </a:t>
                      </a:r>
                      <a:r>
                        <a:rPr lang="en-GB" sz="1300" dirty="0">
                          <a:effectLst/>
                        </a:rPr>
                        <a:t>sleep</a:t>
                      </a:r>
                      <a:endParaRPr lang="en-GB" sz="13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tc>
                <a:extLst>
                  <a:ext uri="{0D108BD9-81ED-4DB2-BD59-A6C34878D82A}">
                    <a16:rowId xmlns:a16="http://schemas.microsoft.com/office/drawing/2014/main" val="2684893407"/>
                  </a:ext>
                </a:extLst>
              </a:tr>
              <a:tr h="775776">
                <a:tc>
                  <a:txBody>
                    <a:bodyPr/>
                    <a:lstStyle/>
                    <a:p>
                      <a:pPr marL="72000" marR="175895">
                        <a:lnSpc>
                          <a:spcPct val="97000"/>
                        </a:lnSpc>
                        <a:spcAft>
                          <a:spcPts val="0"/>
                        </a:spcAft>
                      </a:pPr>
                      <a:r>
                        <a:rPr lang="en-GB" sz="1300" dirty="0" smtClean="0">
                          <a:ln>
                            <a:noFill/>
                          </a:ln>
                          <a:effectLst/>
                        </a:rPr>
                        <a:t>Naps </a:t>
                      </a:r>
                      <a:r>
                        <a:rPr lang="en-GB" sz="1300" dirty="0">
                          <a:ln>
                            <a:noFill/>
                          </a:ln>
                          <a:effectLst/>
                        </a:rPr>
                        <a:t>should be no longer than 45 minutes</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pPr>
                        <a:spcAft>
                          <a:spcPts val="0"/>
                        </a:spcAft>
                      </a:pPr>
                      <a:r>
                        <a:rPr lang="en-GB" sz="1300" dirty="0">
                          <a:effectLst/>
                        </a:rPr>
                        <a:t> </a:t>
                      </a:r>
                    </a:p>
                    <a:p>
                      <a:pPr>
                        <a:spcBef>
                          <a:spcPts val="55"/>
                        </a:spcBef>
                        <a:spcAft>
                          <a:spcPts val="0"/>
                        </a:spcAft>
                      </a:pPr>
                      <a:r>
                        <a:rPr lang="en-GB" sz="1300" dirty="0">
                          <a:effectLst/>
                        </a:rPr>
                        <a:t> </a:t>
                      </a:r>
                    </a:p>
                    <a:p>
                      <a:pPr marL="13335" algn="ctr">
                        <a:spcBef>
                          <a:spcPts val="5"/>
                        </a:spcBef>
                        <a:spcAft>
                          <a:spcPts val="0"/>
                        </a:spcAft>
                      </a:pPr>
                      <a:r>
                        <a:rPr lang="en-GB" sz="1300" dirty="0">
                          <a:effectLst/>
                        </a:rPr>
                        <a:t>T</a:t>
                      </a:r>
                      <a:endParaRPr lang="en-GB" sz="1300" b="1" dirty="0">
                        <a:solidFill>
                          <a:schemeClr val="bg1"/>
                        </a:solidFill>
                        <a:effectLst/>
                        <a:latin typeface="Lato" panose="020B0604020202020204" charset="0"/>
                        <a:ea typeface="Lato" panose="020B0604020202020204" charset="0"/>
                        <a:cs typeface="Lato" panose="020B0604020202020204" charset="0"/>
                      </a:endParaRPr>
                    </a:p>
                  </a:txBody>
                  <a:tcPr marL="0" marR="0" marT="0" marB="0"/>
                </a:tc>
                <a:tc>
                  <a:txBody>
                    <a:bodyPr/>
                    <a:lstStyle/>
                    <a:p>
                      <a:pPr marL="50800" marR="34925" algn="just">
                        <a:lnSpc>
                          <a:spcPts val="1440"/>
                        </a:lnSpc>
                        <a:spcBef>
                          <a:spcPts val="95"/>
                        </a:spcBef>
                        <a:spcAft>
                          <a:spcPts val="0"/>
                        </a:spcAft>
                      </a:pPr>
                      <a:r>
                        <a:rPr lang="en-GB" sz="1300" dirty="0">
                          <a:effectLst/>
                        </a:rPr>
                        <a:t>Napping can help sleepiness, but should be no longer than 15-30 mins and in the early afternoon. Napping for longer than this or late in the afternoon can make it difficult to fall asleep at night. Naps should only be used as a technique if absolutely necessary; it is much better to try to improve the quality and length of night-time sleep</a:t>
                      </a:r>
                      <a:endParaRPr lang="en-GB" sz="13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tc>
                <a:extLst>
                  <a:ext uri="{0D108BD9-81ED-4DB2-BD59-A6C34878D82A}">
                    <a16:rowId xmlns:a16="http://schemas.microsoft.com/office/drawing/2014/main" val="3243042776"/>
                  </a:ext>
                </a:extLst>
              </a:tr>
              <a:tr h="709581">
                <a:tc>
                  <a:txBody>
                    <a:bodyPr/>
                    <a:lstStyle/>
                    <a:p>
                      <a:pPr marL="72000" marR="12065">
                        <a:lnSpc>
                          <a:spcPct val="97000"/>
                        </a:lnSpc>
                        <a:spcBef>
                          <a:spcPts val="585"/>
                        </a:spcBef>
                        <a:spcAft>
                          <a:spcPts val="0"/>
                        </a:spcAft>
                      </a:pPr>
                      <a:r>
                        <a:rPr lang="en-GB" sz="1300" dirty="0">
                          <a:ln>
                            <a:noFill/>
                          </a:ln>
                          <a:effectLst/>
                        </a:rPr>
                        <a:t>It is possible to counteract the effects of lack of sleep by drinking caffeinated drinks</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pPr>
                        <a:spcAft>
                          <a:spcPts val="0"/>
                        </a:spcAft>
                      </a:pPr>
                      <a:r>
                        <a:rPr lang="en-GB" sz="1300" dirty="0">
                          <a:effectLst/>
                        </a:rPr>
                        <a:t> </a:t>
                      </a:r>
                    </a:p>
                    <a:p>
                      <a:pPr>
                        <a:spcBef>
                          <a:spcPts val="65"/>
                        </a:spcBef>
                        <a:spcAft>
                          <a:spcPts val="0"/>
                        </a:spcAft>
                      </a:pPr>
                      <a:r>
                        <a:rPr lang="en-GB" sz="1300" dirty="0">
                          <a:effectLst/>
                        </a:rPr>
                        <a:t> </a:t>
                      </a:r>
                    </a:p>
                    <a:p>
                      <a:pPr marL="13335" algn="ctr">
                        <a:spcAft>
                          <a:spcPts val="0"/>
                        </a:spcAft>
                      </a:pPr>
                      <a:r>
                        <a:rPr lang="en-GB" sz="1300" dirty="0">
                          <a:effectLst/>
                        </a:rPr>
                        <a:t>F</a:t>
                      </a:r>
                      <a:endParaRPr lang="en-GB" sz="1300" b="1" dirty="0">
                        <a:solidFill>
                          <a:schemeClr val="bg1"/>
                        </a:solidFill>
                        <a:effectLst/>
                        <a:latin typeface="Lato" panose="020B0604020202020204" charset="0"/>
                        <a:ea typeface="Lato" panose="020B0604020202020204" charset="0"/>
                        <a:cs typeface="Lato" panose="020B0604020202020204" charset="0"/>
                      </a:endParaRPr>
                    </a:p>
                  </a:txBody>
                  <a:tcPr marL="0" marR="0" marT="0" marB="0"/>
                </a:tc>
                <a:tc>
                  <a:txBody>
                    <a:bodyPr/>
                    <a:lstStyle/>
                    <a:p>
                      <a:pPr marL="50800" marR="35560" algn="just">
                        <a:lnSpc>
                          <a:spcPct val="97000"/>
                        </a:lnSpc>
                        <a:spcBef>
                          <a:spcPts val="585"/>
                        </a:spcBef>
                        <a:spcAft>
                          <a:spcPts val="0"/>
                        </a:spcAft>
                      </a:pPr>
                      <a:r>
                        <a:rPr lang="en-GB" sz="1300" dirty="0">
                          <a:effectLst/>
                        </a:rPr>
                        <a:t>Caffeine</a:t>
                      </a:r>
                      <a:r>
                        <a:rPr lang="en-GB" sz="1300" spc="-70" dirty="0">
                          <a:effectLst/>
                        </a:rPr>
                        <a:t> </a:t>
                      </a:r>
                      <a:r>
                        <a:rPr lang="en-GB" sz="1300" dirty="0">
                          <a:effectLst/>
                        </a:rPr>
                        <a:t>can</a:t>
                      </a:r>
                      <a:r>
                        <a:rPr lang="en-GB" sz="1300" spc="-65" dirty="0">
                          <a:effectLst/>
                        </a:rPr>
                        <a:t> </a:t>
                      </a:r>
                      <a:r>
                        <a:rPr lang="en-GB" sz="1300" dirty="0">
                          <a:effectLst/>
                        </a:rPr>
                        <a:t>give</a:t>
                      </a:r>
                      <a:r>
                        <a:rPr lang="en-GB" sz="1300" spc="-70" dirty="0">
                          <a:effectLst/>
                        </a:rPr>
                        <a:t> </a:t>
                      </a:r>
                      <a:r>
                        <a:rPr lang="en-GB" sz="1300" dirty="0">
                          <a:effectLst/>
                        </a:rPr>
                        <a:t>the</a:t>
                      </a:r>
                      <a:r>
                        <a:rPr lang="en-GB" sz="1300" spc="-65" dirty="0">
                          <a:effectLst/>
                        </a:rPr>
                        <a:t> </a:t>
                      </a:r>
                      <a:r>
                        <a:rPr lang="en-GB" sz="1300" dirty="0">
                          <a:effectLst/>
                        </a:rPr>
                        <a:t>body</a:t>
                      </a:r>
                      <a:r>
                        <a:rPr lang="en-GB" sz="1300" spc="-70" dirty="0">
                          <a:effectLst/>
                        </a:rPr>
                        <a:t> </a:t>
                      </a:r>
                      <a:r>
                        <a:rPr lang="en-GB" sz="1300" dirty="0">
                          <a:effectLst/>
                        </a:rPr>
                        <a:t>a</a:t>
                      </a:r>
                      <a:r>
                        <a:rPr lang="en-GB" sz="1300" spc="-65" dirty="0">
                          <a:effectLst/>
                        </a:rPr>
                        <a:t> </a:t>
                      </a:r>
                      <a:r>
                        <a:rPr lang="en-GB" sz="1300" dirty="0">
                          <a:effectLst/>
                        </a:rPr>
                        <a:t>temporary</a:t>
                      </a:r>
                      <a:r>
                        <a:rPr lang="en-GB" sz="1300" spc="-70" dirty="0">
                          <a:effectLst/>
                        </a:rPr>
                        <a:t> </a:t>
                      </a:r>
                      <a:r>
                        <a:rPr lang="en-GB" sz="1300" dirty="0">
                          <a:effectLst/>
                        </a:rPr>
                        <a:t>energy</a:t>
                      </a:r>
                      <a:r>
                        <a:rPr lang="en-GB" sz="1300" spc="-65" dirty="0">
                          <a:effectLst/>
                        </a:rPr>
                        <a:t> </a:t>
                      </a:r>
                      <a:r>
                        <a:rPr lang="en-GB" sz="1300" dirty="0">
                          <a:effectLst/>
                        </a:rPr>
                        <a:t>boost</a:t>
                      </a:r>
                      <a:r>
                        <a:rPr lang="en-GB" sz="1300" spc="-70" dirty="0">
                          <a:effectLst/>
                        </a:rPr>
                        <a:t> </a:t>
                      </a:r>
                      <a:r>
                        <a:rPr lang="en-GB" sz="1300" dirty="0">
                          <a:effectLst/>
                        </a:rPr>
                        <a:t>but</a:t>
                      </a:r>
                      <a:r>
                        <a:rPr lang="en-GB" sz="1300" spc="-65" dirty="0">
                          <a:effectLst/>
                        </a:rPr>
                        <a:t> </a:t>
                      </a:r>
                      <a:r>
                        <a:rPr lang="en-GB" sz="1300" dirty="0">
                          <a:effectLst/>
                        </a:rPr>
                        <a:t>it</a:t>
                      </a:r>
                      <a:r>
                        <a:rPr lang="en-GB" sz="1300" spc="-65" dirty="0">
                          <a:effectLst/>
                        </a:rPr>
                        <a:t> </a:t>
                      </a:r>
                      <a:r>
                        <a:rPr lang="en-GB" sz="1300" dirty="0">
                          <a:effectLst/>
                        </a:rPr>
                        <a:t>can</a:t>
                      </a:r>
                      <a:r>
                        <a:rPr lang="en-GB" sz="1300" spc="-70" dirty="0">
                          <a:effectLst/>
                        </a:rPr>
                        <a:t> </a:t>
                      </a:r>
                      <a:r>
                        <a:rPr lang="en-GB" sz="1300" dirty="0">
                          <a:effectLst/>
                        </a:rPr>
                        <a:t>have</a:t>
                      </a:r>
                      <a:r>
                        <a:rPr lang="en-GB" sz="1300" spc="-65" dirty="0">
                          <a:effectLst/>
                        </a:rPr>
                        <a:t> </a:t>
                      </a:r>
                      <a:r>
                        <a:rPr lang="en-GB" sz="1300" dirty="0">
                          <a:effectLst/>
                        </a:rPr>
                        <a:t>sig- </a:t>
                      </a:r>
                      <a:r>
                        <a:rPr lang="en-GB" sz="1300" dirty="0" err="1">
                          <a:effectLst/>
                        </a:rPr>
                        <a:t>nificant</a:t>
                      </a:r>
                      <a:r>
                        <a:rPr lang="en-GB" sz="1300" spc="-50" dirty="0">
                          <a:effectLst/>
                        </a:rPr>
                        <a:t> </a:t>
                      </a:r>
                      <a:r>
                        <a:rPr lang="en-GB" sz="1300" dirty="0">
                          <a:effectLst/>
                        </a:rPr>
                        <a:t>detrimental</a:t>
                      </a:r>
                      <a:r>
                        <a:rPr lang="en-GB" sz="1300" spc="-45" dirty="0">
                          <a:effectLst/>
                        </a:rPr>
                        <a:t> </a:t>
                      </a:r>
                      <a:r>
                        <a:rPr lang="en-GB" sz="1300" dirty="0">
                          <a:effectLst/>
                        </a:rPr>
                        <a:t>effects</a:t>
                      </a:r>
                      <a:r>
                        <a:rPr lang="en-GB" sz="1300" spc="-45" dirty="0">
                          <a:effectLst/>
                        </a:rPr>
                        <a:t> </a:t>
                      </a:r>
                      <a:r>
                        <a:rPr lang="en-GB" sz="1300" dirty="0">
                          <a:effectLst/>
                        </a:rPr>
                        <a:t>over</a:t>
                      </a:r>
                      <a:r>
                        <a:rPr lang="en-GB" sz="1300" spc="-50" dirty="0">
                          <a:effectLst/>
                        </a:rPr>
                        <a:t> </a:t>
                      </a:r>
                      <a:r>
                        <a:rPr lang="en-GB" sz="1300" dirty="0">
                          <a:effectLst/>
                        </a:rPr>
                        <a:t>time.</a:t>
                      </a:r>
                      <a:r>
                        <a:rPr lang="en-GB" sz="1300" spc="-45" dirty="0">
                          <a:effectLst/>
                        </a:rPr>
                        <a:t> </a:t>
                      </a:r>
                      <a:r>
                        <a:rPr lang="en-GB" sz="1300" dirty="0">
                          <a:effectLst/>
                        </a:rPr>
                        <a:t>Caffeine</a:t>
                      </a:r>
                      <a:r>
                        <a:rPr lang="en-GB" sz="1300" spc="-45" dirty="0">
                          <a:effectLst/>
                        </a:rPr>
                        <a:t> </a:t>
                      </a:r>
                      <a:r>
                        <a:rPr lang="en-GB" sz="1300" dirty="0">
                          <a:effectLst/>
                        </a:rPr>
                        <a:t>products</a:t>
                      </a:r>
                      <a:r>
                        <a:rPr lang="en-GB" sz="1300" spc="-50" dirty="0">
                          <a:effectLst/>
                        </a:rPr>
                        <a:t> </a:t>
                      </a:r>
                      <a:r>
                        <a:rPr lang="en-GB" sz="1300" dirty="0">
                          <a:effectLst/>
                        </a:rPr>
                        <a:t>are</a:t>
                      </a:r>
                      <a:r>
                        <a:rPr lang="en-GB" sz="1300" spc="-45" dirty="0">
                          <a:effectLst/>
                        </a:rPr>
                        <a:t> </a:t>
                      </a:r>
                      <a:r>
                        <a:rPr lang="en-GB" sz="1300" dirty="0">
                          <a:effectLst/>
                        </a:rPr>
                        <a:t>potentially addictive and can impact health; they also disrupt sleep</a:t>
                      </a:r>
                      <a:r>
                        <a:rPr lang="en-GB" sz="1300" spc="-40" dirty="0">
                          <a:effectLst/>
                        </a:rPr>
                        <a:t> </a:t>
                      </a:r>
                      <a:r>
                        <a:rPr lang="en-GB" sz="1300" dirty="0">
                          <a:effectLst/>
                        </a:rPr>
                        <a:t>even</a:t>
                      </a:r>
                    </a:p>
                    <a:p>
                      <a:pPr marL="50800">
                        <a:lnSpc>
                          <a:spcPts val="1455"/>
                        </a:lnSpc>
                        <a:spcAft>
                          <a:spcPts val="0"/>
                        </a:spcAft>
                      </a:pPr>
                      <a:r>
                        <a:rPr lang="en-GB" sz="1300" dirty="0">
                          <a:effectLst/>
                        </a:rPr>
                        <a:t>further.</a:t>
                      </a:r>
                      <a:endParaRPr lang="en-GB" sz="13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tc>
                <a:extLst>
                  <a:ext uri="{0D108BD9-81ED-4DB2-BD59-A6C34878D82A}">
                    <a16:rowId xmlns:a16="http://schemas.microsoft.com/office/drawing/2014/main" val="2261157568"/>
                  </a:ext>
                </a:extLst>
              </a:tr>
              <a:tr h="695776">
                <a:tc>
                  <a:txBody>
                    <a:bodyPr/>
                    <a:lstStyle/>
                    <a:p>
                      <a:pPr marL="72000">
                        <a:spcBef>
                          <a:spcPts val="35"/>
                        </a:spcBef>
                        <a:spcAft>
                          <a:spcPts val="0"/>
                        </a:spcAft>
                      </a:pPr>
                      <a:r>
                        <a:rPr lang="en-GB" sz="1300" dirty="0" smtClean="0">
                          <a:ln>
                            <a:noFill/>
                          </a:ln>
                          <a:effectLst/>
                        </a:rPr>
                        <a:t>Getting </a:t>
                      </a:r>
                      <a:r>
                        <a:rPr lang="en-GB" sz="1300" dirty="0">
                          <a:ln>
                            <a:noFill/>
                          </a:ln>
                          <a:effectLst/>
                        </a:rPr>
                        <a:t>healthy sleep can</a:t>
                      </a:r>
                    </a:p>
                    <a:p>
                      <a:pPr marL="72000">
                        <a:lnSpc>
                          <a:spcPts val="1450"/>
                        </a:lnSpc>
                        <a:spcAft>
                          <a:spcPts val="0"/>
                        </a:spcAft>
                      </a:pPr>
                      <a:r>
                        <a:rPr lang="en-GB" sz="1300" dirty="0">
                          <a:ln>
                            <a:noFill/>
                          </a:ln>
                          <a:effectLst/>
                        </a:rPr>
                        <a:t>improve school results</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pPr>
                        <a:spcAft>
                          <a:spcPts val="0"/>
                        </a:spcAft>
                      </a:pPr>
                      <a:r>
                        <a:rPr lang="en-GB" sz="1300" dirty="0">
                          <a:effectLst/>
                        </a:rPr>
                        <a:t> </a:t>
                      </a:r>
                    </a:p>
                    <a:p>
                      <a:pPr>
                        <a:spcBef>
                          <a:spcPts val="5"/>
                        </a:spcBef>
                        <a:spcAft>
                          <a:spcPts val="0"/>
                        </a:spcAft>
                      </a:pPr>
                      <a:r>
                        <a:rPr lang="en-GB" sz="1300" dirty="0">
                          <a:effectLst/>
                        </a:rPr>
                        <a:t> </a:t>
                      </a:r>
                    </a:p>
                    <a:p>
                      <a:pPr marL="13335" algn="ctr">
                        <a:spcBef>
                          <a:spcPts val="5"/>
                        </a:spcBef>
                        <a:spcAft>
                          <a:spcPts val="0"/>
                        </a:spcAft>
                      </a:pPr>
                      <a:r>
                        <a:rPr lang="en-GB" sz="1300" dirty="0">
                          <a:effectLst/>
                        </a:rPr>
                        <a:t>T</a:t>
                      </a:r>
                      <a:endParaRPr lang="en-GB" sz="1300" b="1" dirty="0">
                        <a:solidFill>
                          <a:schemeClr val="bg1"/>
                        </a:solidFill>
                        <a:effectLst/>
                        <a:latin typeface="Lato" panose="020B0604020202020204" charset="0"/>
                        <a:ea typeface="Lato" panose="020B0604020202020204" charset="0"/>
                        <a:cs typeface="Lato" panose="020B0604020202020204" charset="0"/>
                      </a:endParaRPr>
                    </a:p>
                  </a:txBody>
                  <a:tcPr marL="0" marR="0" marT="0" marB="0"/>
                </a:tc>
                <a:tc>
                  <a:txBody>
                    <a:bodyPr/>
                    <a:lstStyle/>
                    <a:p>
                      <a:pPr>
                        <a:spcBef>
                          <a:spcPts val="20"/>
                        </a:spcBef>
                        <a:spcAft>
                          <a:spcPts val="0"/>
                        </a:spcAft>
                      </a:pPr>
                      <a:r>
                        <a:rPr lang="en-GB" sz="1300" dirty="0">
                          <a:effectLst/>
                        </a:rPr>
                        <a:t> Research suggests that students who get the best results in tests sleep more</a:t>
                      </a:r>
                      <a:r>
                        <a:rPr lang="en-GB" sz="1300" spc="-35" dirty="0">
                          <a:effectLst/>
                        </a:rPr>
                        <a:t> </a:t>
                      </a:r>
                      <a:r>
                        <a:rPr lang="en-GB" sz="1300" dirty="0">
                          <a:effectLst/>
                        </a:rPr>
                        <a:t>than</a:t>
                      </a:r>
                      <a:r>
                        <a:rPr lang="en-GB" sz="1300" spc="-35" dirty="0">
                          <a:effectLst/>
                        </a:rPr>
                        <a:t> </a:t>
                      </a:r>
                      <a:r>
                        <a:rPr lang="en-GB" sz="1300" dirty="0">
                          <a:effectLst/>
                        </a:rPr>
                        <a:t>their</a:t>
                      </a:r>
                      <a:r>
                        <a:rPr lang="en-GB" sz="1300" spc="-35" dirty="0">
                          <a:effectLst/>
                        </a:rPr>
                        <a:t> </a:t>
                      </a:r>
                      <a:r>
                        <a:rPr lang="en-GB" sz="1300" dirty="0">
                          <a:effectLst/>
                        </a:rPr>
                        <a:t>peers.</a:t>
                      </a:r>
                      <a:r>
                        <a:rPr lang="en-GB" sz="1300" spc="-30" dirty="0">
                          <a:effectLst/>
                        </a:rPr>
                        <a:t> </a:t>
                      </a:r>
                      <a:r>
                        <a:rPr lang="en-GB" sz="1300" dirty="0">
                          <a:effectLst/>
                        </a:rPr>
                        <a:t>Sleep</a:t>
                      </a:r>
                      <a:r>
                        <a:rPr lang="en-GB" sz="1300" spc="-35" dirty="0">
                          <a:effectLst/>
                        </a:rPr>
                        <a:t> </a:t>
                      </a:r>
                      <a:r>
                        <a:rPr lang="en-GB" sz="1300" dirty="0">
                          <a:effectLst/>
                        </a:rPr>
                        <a:t>can</a:t>
                      </a:r>
                      <a:r>
                        <a:rPr lang="en-GB" sz="1300" spc="-35" dirty="0">
                          <a:effectLst/>
                        </a:rPr>
                        <a:t> </a:t>
                      </a:r>
                      <a:r>
                        <a:rPr lang="en-GB" sz="1300" dirty="0">
                          <a:effectLst/>
                        </a:rPr>
                        <a:t>improve</a:t>
                      </a:r>
                      <a:r>
                        <a:rPr lang="en-GB" sz="1300" spc="-35" dirty="0">
                          <a:effectLst/>
                        </a:rPr>
                        <a:t> </a:t>
                      </a:r>
                      <a:r>
                        <a:rPr lang="en-GB" sz="1300" dirty="0">
                          <a:effectLst/>
                        </a:rPr>
                        <a:t>brain</a:t>
                      </a:r>
                      <a:r>
                        <a:rPr lang="en-GB" sz="1300" spc="-30" dirty="0">
                          <a:effectLst/>
                        </a:rPr>
                        <a:t> </a:t>
                      </a:r>
                      <a:r>
                        <a:rPr lang="en-GB" sz="1300" dirty="0">
                          <a:effectLst/>
                        </a:rPr>
                        <a:t>functions</a:t>
                      </a:r>
                      <a:r>
                        <a:rPr lang="en-GB" sz="1300" spc="-35" dirty="0">
                          <a:effectLst/>
                        </a:rPr>
                        <a:t> </a:t>
                      </a:r>
                      <a:r>
                        <a:rPr lang="en-GB" sz="1300" dirty="0">
                          <a:effectLst/>
                        </a:rPr>
                        <a:t>such</a:t>
                      </a:r>
                      <a:r>
                        <a:rPr lang="en-GB" sz="1300" spc="-35" dirty="0">
                          <a:effectLst/>
                        </a:rPr>
                        <a:t> </a:t>
                      </a:r>
                      <a:r>
                        <a:rPr lang="en-GB" sz="1300" dirty="0">
                          <a:effectLst/>
                        </a:rPr>
                        <a:t>as</a:t>
                      </a:r>
                      <a:r>
                        <a:rPr lang="en-GB" sz="1300" spc="-35" dirty="0">
                          <a:effectLst/>
                        </a:rPr>
                        <a:t> </a:t>
                      </a:r>
                      <a:r>
                        <a:rPr lang="en-GB" sz="1300" dirty="0">
                          <a:effectLst/>
                        </a:rPr>
                        <a:t>mem</a:t>
                      </a:r>
                      <a:r>
                        <a:rPr lang="en-GB" sz="1300" spc="-25" dirty="0">
                          <a:effectLst/>
                        </a:rPr>
                        <a:t>ory, </a:t>
                      </a:r>
                      <a:r>
                        <a:rPr lang="en-GB" sz="1300" dirty="0">
                          <a:effectLst/>
                        </a:rPr>
                        <a:t>organisation, decision making and attention.</a:t>
                      </a:r>
                      <a:endParaRPr lang="en-GB" sz="13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tc>
                <a:extLst>
                  <a:ext uri="{0D108BD9-81ED-4DB2-BD59-A6C34878D82A}">
                    <a16:rowId xmlns:a16="http://schemas.microsoft.com/office/drawing/2014/main" val="3244129996"/>
                  </a:ext>
                </a:extLst>
              </a:tr>
              <a:tr h="906787">
                <a:tc>
                  <a:txBody>
                    <a:bodyPr/>
                    <a:lstStyle/>
                    <a:p>
                      <a:pPr marL="72000">
                        <a:spcAft>
                          <a:spcPts val="0"/>
                        </a:spcAft>
                      </a:pPr>
                      <a:r>
                        <a:rPr lang="en-GB" sz="1300" dirty="0">
                          <a:ln>
                            <a:noFill/>
                          </a:ln>
                          <a:effectLst/>
                        </a:rPr>
                        <a:t> </a:t>
                      </a:r>
                      <a:r>
                        <a:rPr lang="en-GB" sz="1300" dirty="0" smtClean="0">
                          <a:ln>
                            <a:noFill/>
                          </a:ln>
                          <a:effectLst/>
                        </a:rPr>
                        <a:t>Using </a:t>
                      </a:r>
                      <a:r>
                        <a:rPr lang="en-GB" sz="1300" dirty="0">
                          <a:ln>
                            <a:noFill/>
                          </a:ln>
                          <a:effectLst/>
                        </a:rPr>
                        <a:t>the night setting</a:t>
                      </a:r>
                      <a:r>
                        <a:rPr lang="en-GB" sz="1300" spc="-115" dirty="0">
                          <a:ln>
                            <a:noFill/>
                          </a:ln>
                          <a:effectLst/>
                        </a:rPr>
                        <a:t> </a:t>
                      </a:r>
                      <a:r>
                        <a:rPr lang="en-GB" sz="1300" dirty="0">
                          <a:ln>
                            <a:noFill/>
                          </a:ln>
                          <a:effectLst/>
                        </a:rPr>
                        <a:t>on a phone means it doesn’t have any </a:t>
                      </a:r>
                      <a:r>
                        <a:rPr lang="en-GB" sz="1300" spc="-15" dirty="0">
                          <a:ln>
                            <a:noFill/>
                          </a:ln>
                          <a:effectLst/>
                        </a:rPr>
                        <a:t>effect </a:t>
                      </a:r>
                      <a:r>
                        <a:rPr lang="en-GB" sz="1300" dirty="0">
                          <a:ln>
                            <a:noFill/>
                          </a:ln>
                          <a:effectLst/>
                        </a:rPr>
                        <a:t>on</a:t>
                      </a:r>
                      <a:r>
                        <a:rPr lang="en-GB" sz="1300" spc="-45" dirty="0">
                          <a:ln>
                            <a:noFill/>
                          </a:ln>
                          <a:effectLst/>
                        </a:rPr>
                        <a:t> </a:t>
                      </a:r>
                      <a:r>
                        <a:rPr lang="en-GB" sz="1300" dirty="0">
                          <a:ln>
                            <a:noFill/>
                          </a:ln>
                          <a:effectLst/>
                        </a:rPr>
                        <a:t>sleep</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pPr>
                        <a:spcAft>
                          <a:spcPts val="0"/>
                        </a:spcAft>
                      </a:pPr>
                      <a:r>
                        <a:rPr lang="en-GB" sz="1300" dirty="0">
                          <a:effectLst/>
                        </a:rPr>
                        <a:t> </a:t>
                      </a:r>
                    </a:p>
                    <a:p>
                      <a:pPr>
                        <a:spcBef>
                          <a:spcPts val="55"/>
                        </a:spcBef>
                        <a:spcAft>
                          <a:spcPts val="0"/>
                        </a:spcAft>
                      </a:pPr>
                      <a:r>
                        <a:rPr lang="en-GB" sz="1300" dirty="0">
                          <a:effectLst/>
                        </a:rPr>
                        <a:t> </a:t>
                      </a:r>
                    </a:p>
                    <a:p>
                      <a:pPr marL="13335" algn="ctr">
                        <a:spcBef>
                          <a:spcPts val="5"/>
                        </a:spcBef>
                        <a:spcAft>
                          <a:spcPts val="0"/>
                        </a:spcAft>
                      </a:pPr>
                      <a:r>
                        <a:rPr lang="en-GB" sz="1300" dirty="0">
                          <a:effectLst/>
                        </a:rPr>
                        <a:t>F</a:t>
                      </a:r>
                      <a:endParaRPr lang="en-GB" sz="1300" b="1" dirty="0">
                        <a:solidFill>
                          <a:schemeClr val="bg1"/>
                        </a:solidFill>
                        <a:effectLst/>
                        <a:latin typeface="Lato" panose="020B0604020202020204" charset="0"/>
                        <a:ea typeface="Lato" panose="020B0604020202020204" charset="0"/>
                        <a:cs typeface="Lato" panose="020B0604020202020204" charset="0"/>
                      </a:endParaRPr>
                    </a:p>
                  </a:txBody>
                  <a:tcPr marL="0" marR="0" marT="0" marB="0"/>
                </a:tc>
                <a:tc>
                  <a:txBody>
                    <a:bodyPr/>
                    <a:lstStyle/>
                    <a:p>
                      <a:pPr>
                        <a:spcBef>
                          <a:spcPts val="30"/>
                        </a:spcBef>
                        <a:spcAft>
                          <a:spcPts val="0"/>
                        </a:spcAft>
                      </a:pPr>
                      <a:r>
                        <a:rPr lang="en-GB" sz="1300" dirty="0">
                          <a:effectLst/>
                        </a:rPr>
                        <a:t> </a:t>
                      </a:r>
                    </a:p>
                    <a:p>
                      <a:pPr marL="50800">
                        <a:lnSpc>
                          <a:spcPct val="97000"/>
                        </a:lnSpc>
                        <a:spcAft>
                          <a:spcPts val="0"/>
                        </a:spcAft>
                      </a:pPr>
                      <a:r>
                        <a:rPr lang="en-GB" sz="1300" dirty="0">
                          <a:effectLst/>
                        </a:rPr>
                        <a:t>As blue light filter apps are relatively </a:t>
                      </a:r>
                      <a:r>
                        <a:rPr lang="en-GB" sz="1300" spc="-35" dirty="0">
                          <a:effectLst/>
                        </a:rPr>
                        <a:t>new, </a:t>
                      </a:r>
                      <a:r>
                        <a:rPr lang="en-GB" sz="1300" dirty="0">
                          <a:effectLst/>
                        </a:rPr>
                        <a:t>research studies have not yet been published. </a:t>
                      </a:r>
                      <a:r>
                        <a:rPr lang="en-GB" sz="1300" spc="-25" dirty="0">
                          <a:effectLst/>
                        </a:rPr>
                        <a:t>However, </a:t>
                      </a:r>
                      <a:r>
                        <a:rPr lang="en-GB" sz="1300" dirty="0">
                          <a:effectLst/>
                        </a:rPr>
                        <a:t>using your phone </a:t>
                      </a:r>
                      <a:r>
                        <a:rPr lang="en-GB" sz="1300" spc="-15" dirty="0">
                          <a:effectLst/>
                        </a:rPr>
                        <a:t>before </a:t>
                      </a:r>
                      <a:r>
                        <a:rPr lang="en-GB" sz="1300" dirty="0">
                          <a:effectLst/>
                        </a:rPr>
                        <a:t>sleep still has other impacts as people are engaging in conversations, games, processing information etc. at a time when the brain needs them to wind down</a:t>
                      </a:r>
                      <a:endParaRPr lang="en-GB" sz="13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tc>
                <a:extLst>
                  <a:ext uri="{0D108BD9-81ED-4DB2-BD59-A6C34878D82A}">
                    <a16:rowId xmlns:a16="http://schemas.microsoft.com/office/drawing/2014/main" val="2291223661"/>
                  </a:ext>
                </a:extLst>
              </a:tr>
            </a:tbl>
          </a:graphicData>
        </a:graphic>
      </p:graphicFrame>
      <p:sp>
        <p:nvSpPr>
          <p:cNvPr id="2" name="Rectangle 1">
            <a:extLst>
              <a:ext uri="{FF2B5EF4-FFF2-40B4-BE49-F238E27FC236}">
                <a16:creationId xmlns:a16="http://schemas.microsoft.com/office/drawing/2014/main" id="{CF7EB88F-B18E-4438-BD20-A412D748D7ED}"/>
              </a:ext>
            </a:extLst>
          </p:cNvPr>
          <p:cNvSpPr/>
          <p:nvPr/>
        </p:nvSpPr>
        <p:spPr>
          <a:xfrm>
            <a:off x="3314700" y="1653540"/>
            <a:ext cx="8877300" cy="674370"/>
          </a:xfrm>
          <a:prstGeom prst="rect">
            <a:avLst/>
          </a:prstGeom>
          <a:solidFill>
            <a:srgbClr val="95519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2FECBC15-42D4-492B-B2E5-3E3A1BB1B055}"/>
              </a:ext>
            </a:extLst>
          </p:cNvPr>
          <p:cNvSpPr/>
          <p:nvPr/>
        </p:nvSpPr>
        <p:spPr>
          <a:xfrm>
            <a:off x="3314700" y="299085"/>
            <a:ext cx="8877300" cy="754380"/>
          </a:xfrm>
          <a:prstGeom prst="rect">
            <a:avLst/>
          </a:prstGeom>
          <a:solidFill>
            <a:srgbClr val="95519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77315D9-73CB-45C6-875C-9759BAF2ECF1}"/>
              </a:ext>
            </a:extLst>
          </p:cNvPr>
          <p:cNvSpPr/>
          <p:nvPr/>
        </p:nvSpPr>
        <p:spPr>
          <a:xfrm>
            <a:off x="3305556" y="1038225"/>
            <a:ext cx="8877300" cy="614178"/>
          </a:xfrm>
          <a:prstGeom prst="rect">
            <a:avLst/>
          </a:prstGeom>
          <a:solidFill>
            <a:srgbClr val="95519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FF43C981-AB82-4B03-A860-ED746C4EC7E5}"/>
              </a:ext>
            </a:extLst>
          </p:cNvPr>
          <p:cNvSpPr/>
          <p:nvPr/>
        </p:nvSpPr>
        <p:spPr>
          <a:xfrm>
            <a:off x="3314700" y="3743805"/>
            <a:ext cx="8877300" cy="754380"/>
          </a:xfrm>
          <a:prstGeom prst="rect">
            <a:avLst/>
          </a:prstGeom>
          <a:solidFill>
            <a:srgbClr val="95519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C28E1547-83AC-406B-81D5-2D9D82CE26BE}"/>
              </a:ext>
            </a:extLst>
          </p:cNvPr>
          <p:cNvSpPr/>
          <p:nvPr/>
        </p:nvSpPr>
        <p:spPr>
          <a:xfrm>
            <a:off x="3314700" y="4482945"/>
            <a:ext cx="8877300" cy="754380"/>
          </a:xfrm>
          <a:prstGeom prst="rect">
            <a:avLst/>
          </a:prstGeom>
          <a:solidFill>
            <a:srgbClr val="95519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01C01D4D-D685-4343-94A9-1A0C4F4F9142}"/>
              </a:ext>
            </a:extLst>
          </p:cNvPr>
          <p:cNvSpPr/>
          <p:nvPr/>
        </p:nvSpPr>
        <p:spPr>
          <a:xfrm>
            <a:off x="3314700" y="5237325"/>
            <a:ext cx="8877300" cy="754380"/>
          </a:xfrm>
          <a:prstGeom prst="rect">
            <a:avLst/>
          </a:prstGeom>
          <a:solidFill>
            <a:srgbClr val="95519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B6F33B74-F42D-4025-9881-AF099DD73469}"/>
              </a:ext>
            </a:extLst>
          </p:cNvPr>
          <p:cNvSpPr/>
          <p:nvPr/>
        </p:nvSpPr>
        <p:spPr>
          <a:xfrm>
            <a:off x="3314700" y="5983605"/>
            <a:ext cx="8877300" cy="834390"/>
          </a:xfrm>
          <a:prstGeom prst="rect">
            <a:avLst/>
          </a:prstGeom>
          <a:solidFill>
            <a:srgbClr val="95519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D63B827F-4DCB-41A4-AAC9-000BC68B4069}"/>
              </a:ext>
            </a:extLst>
          </p:cNvPr>
          <p:cNvSpPr/>
          <p:nvPr/>
        </p:nvSpPr>
        <p:spPr>
          <a:xfrm>
            <a:off x="3314700" y="2278380"/>
            <a:ext cx="8877300" cy="754380"/>
          </a:xfrm>
          <a:prstGeom prst="rect">
            <a:avLst/>
          </a:prstGeom>
          <a:solidFill>
            <a:srgbClr val="95519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413F555A-216C-407F-84DF-A6C208A88B07}"/>
              </a:ext>
            </a:extLst>
          </p:cNvPr>
          <p:cNvSpPr/>
          <p:nvPr/>
        </p:nvSpPr>
        <p:spPr>
          <a:xfrm>
            <a:off x="3314700" y="3004665"/>
            <a:ext cx="8877300" cy="754380"/>
          </a:xfrm>
          <a:prstGeom prst="rect">
            <a:avLst/>
          </a:prstGeom>
          <a:solidFill>
            <a:srgbClr val="95519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24479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 presetClass="exit"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1" presetClass="exit"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1" presetClass="exit" presetSubtype="0" fill="hold" grpId="0" nodeType="clickEffect">
                                  <p:stCondLst>
                                    <p:cond delay="0"/>
                                  </p:stCondLst>
                                  <p:childTnLst>
                                    <p:set>
                                      <p:cBhvr>
                                        <p:cTn id="38"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P spid="8" grpId="0" animBg="1"/>
      <p:bldP spid="9" grpId="0" animBg="1"/>
      <p:bldP spid="10" grpId="0" animBg="1"/>
      <p:bldP spid="11" grpId="0" animBg="1"/>
      <p:bldP spid="12" grpId="0" animBg="1"/>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11611950" y="6467110"/>
            <a:ext cx="644611" cy="365125"/>
          </a:xfrm>
          <a:prstGeom prst="rect">
            <a:avLst/>
          </a:prstGeom>
        </p:spPr>
        <p:txBody>
          <a:bodyPr/>
          <a:lstStyle/>
          <a:p>
            <a:fld id="{2D651D86-383D-45DB-A701-76B5BFCFE28F}" type="slidenum">
              <a:rPr lang="en-GB" smtClean="0"/>
              <a:t>5</a:t>
            </a:fld>
            <a:endParaRPr lang="en-GB" dirty="0"/>
          </a:p>
        </p:txBody>
      </p:sp>
      <p:sp>
        <p:nvSpPr>
          <p:cNvPr id="37" name="Rectangle 36"/>
          <p:cNvSpPr/>
          <p:nvPr/>
        </p:nvSpPr>
        <p:spPr>
          <a:xfrm rot="2700000">
            <a:off x="5416578" y="2659022"/>
            <a:ext cx="1458897" cy="144930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GB" dirty="0"/>
          </a:p>
        </p:txBody>
      </p:sp>
      <p:sp>
        <p:nvSpPr>
          <p:cNvPr id="25" name="Footer Placeholder 1">
            <a:extLst>
              <a:ext uri="{FF2B5EF4-FFF2-40B4-BE49-F238E27FC236}">
                <a16:creationId xmlns:a16="http://schemas.microsoft.com/office/drawing/2014/main" id="{28A5233F-AD4C-45C1-9FA2-2B1081723C15}"/>
              </a:ext>
            </a:extLst>
          </p:cNvPr>
          <p:cNvSpPr>
            <a:spLocks noGrp="1"/>
          </p:cNvSpPr>
          <p:nvPr/>
        </p:nvSpPr>
        <p:spPr>
          <a:xfrm>
            <a:off x="0" y="6492875"/>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2020 </a:t>
            </a:r>
          </a:p>
        </p:txBody>
      </p:sp>
      <p:sp>
        <p:nvSpPr>
          <p:cNvPr id="24" name="Rectangle 23">
            <a:extLst>
              <a:ext uri="{FF2B5EF4-FFF2-40B4-BE49-F238E27FC236}">
                <a16:creationId xmlns:a16="http://schemas.microsoft.com/office/drawing/2014/main" id="{DD2946C9-A110-4151-B116-07F1CC9F6318}"/>
              </a:ext>
            </a:extLst>
          </p:cNvPr>
          <p:cNvSpPr/>
          <p:nvPr/>
        </p:nvSpPr>
        <p:spPr>
          <a:xfrm rot="2700000">
            <a:off x="6491330" y="1589062"/>
            <a:ext cx="1458897" cy="144930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GB" dirty="0"/>
          </a:p>
        </p:txBody>
      </p:sp>
      <p:sp>
        <p:nvSpPr>
          <p:cNvPr id="26" name="Rectangle 25">
            <a:extLst>
              <a:ext uri="{FF2B5EF4-FFF2-40B4-BE49-F238E27FC236}">
                <a16:creationId xmlns:a16="http://schemas.microsoft.com/office/drawing/2014/main" id="{DD168AB4-22C6-4642-824B-D73BFDA1B283}"/>
              </a:ext>
            </a:extLst>
          </p:cNvPr>
          <p:cNvSpPr/>
          <p:nvPr/>
        </p:nvSpPr>
        <p:spPr>
          <a:xfrm rot="2700000">
            <a:off x="7589260" y="519103"/>
            <a:ext cx="1458897" cy="144930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27" name="Rectangle 26">
            <a:extLst>
              <a:ext uri="{FF2B5EF4-FFF2-40B4-BE49-F238E27FC236}">
                <a16:creationId xmlns:a16="http://schemas.microsoft.com/office/drawing/2014/main" id="{B4935BE6-3CDC-4D5A-8F95-6C02CFEB02A6}"/>
              </a:ext>
            </a:extLst>
          </p:cNvPr>
          <p:cNvSpPr/>
          <p:nvPr/>
        </p:nvSpPr>
        <p:spPr>
          <a:xfrm rot="2700000">
            <a:off x="8660475" y="1575535"/>
            <a:ext cx="1458897" cy="144930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GB" dirty="0"/>
          </a:p>
        </p:txBody>
      </p:sp>
      <p:sp>
        <p:nvSpPr>
          <p:cNvPr id="28" name="Rectangle 27">
            <a:extLst>
              <a:ext uri="{FF2B5EF4-FFF2-40B4-BE49-F238E27FC236}">
                <a16:creationId xmlns:a16="http://schemas.microsoft.com/office/drawing/2014/main" id="{5B08F7AB-CA82-40E9-9730-BA1CACF2062C}"/>
              </a:ext>
            </a:extLst>
          </p:cNvPr>
          <p:cNvSpPr/>
          <p:nvPr/>
        </p:nvSpPr>
        <p:spPr>
          <a:xfrm rot="2700000">
            <a:off x="7575901" y="2659022"/>
            <a:ext cx="1458897" cy="144930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GB" dirty="0"/>
          </a:p>
        </p:txBody>
      </p:sp>
      <p:sp>
        <p:nvSpPr>
          <p:cNvPr id="29" name="Rectangle 28">
            <a:extLst>
              <a:ext uri="{FF2B5EF4-FFF2-40B4-BE49-F238E27FC236}">
                <a16:creationId xmlns:a16="http://schemas.microsoft.com/office/drawing/2014/main" id="{4F94C9B5-EEDE-465C-AFBF-B540E3B428DC}"/>
              </a:ext>
            </a:extLst>
          </p:cNvPr>
          <p:cNvSpPr/>
          <p:nvPr/>
        </p:nvSpPr>
        <p:spPr>
          <a:xfrm rot="2700000">
            <a:off x="9745049" y="2647533"/>
            <a:ext cx="1458897" cy="144930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GB" dirty="0"/>
          </a:p>
        </p:txBody>
      </p:sp>
      <p:sp>
        <p:nvSpPr>
          <p:cNvPr id="30" name="Rectangle 29">
            <a:extLst>
              <a:ext uri="{FF2B5EF4-FFF2-40B4-BE49-F238E27FC236}">
                <a16:creationId xmlns:a16="http://schemas.microsoft.com/office/drawing/2014/main" id="{CDC52C76-FCA2-41FC-AB6D-D19233CA14E6}"/>
              </a:ext>
            </a:extLst>
          </p:cNvPr>
          <p:cNvSpPr/>
          <p:nvPr/>
        </p:nvSpPr>
        <p:spPr>
          <a:xfrm rot="2700000">
            <a:off x="8663034" y="3728983"/>
            <a:ext cx="1458897" cy="144930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GB" dirty="0"/>
          </a:p>
        </p:txBody>
      </p:sp>
      <p:sp>
        <p:nvSpPr>
          <p:cNvPr id="31" name="Rectangle 30">
            <a:extLst>
              <a:ext uri="{FF2B5EF4-FFF2-40B4-BE49-F238E27FC236}">
                <a16:creationId xmlns:a16="http://schemas.microsoft.com/office/drawing/2014/main" id="{FA6D6E84-14A4-4AD2-B1AE-9BD1A61DEFB4}"/>
              </a:ext>
            </a:extLst>
          </p:cNvPr>
          <p:cNvSpPr/>
          <p:nvPr/>
        </p:nvSpPr>
        <p:spPr>
          <a:xfrm rot="2700000">
            <a:off x="6500079" y="3716100"/>
            <a:ext cx="1458897" cy="144930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GB" dirty="0"/>
          </a:p>
        </p:txBody>
      </p:sp>
      <p:sp>
        <p:nvSpPr>
          <p:cNvPr id="32" name="Rectangle 31">
            <a:extLst>
              <a:ext uri="{FF2B5EF4-FFF2-40B4-BE49-F238E27FC236}">
                <a16:creationId xmlns:a16="http://schemas.microsoft.com/office/drawing/2014/main" id="{6E4C35D4-32F8-4D00-8CD4-8E845CBEC77F}"/>
              </a:ext>
            </a:extLst>
          </p:cNvPr>
          <p:cNvSpPr/>
          <p:nvPr/>
        </p:nvSpPr>
        <p:spPr>
          <a:xfrm rot="2700000">
            <a:off x="7589261" y="4817572"/>
            <a:ext cx="1458897" cy="144930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GB" dirty="0"/>
          </a:p>
        </p:txBody>
      </p:sp>
      <p:sp>
        <p:nvSpPr>
          <p:cNvPr id="13" name="TextBox 12">
            <a:extLst>
              <a:ext uri="{FF2B5EF4-FFF2-40B4-BE49-F238E27FC236}">
                <a16:creationId xmlns:a16="http://schemas.microsoft.com/office/drawing/2014/main" id="{C3D10EB7-CE1D-4C5D-8D2B-3F84DE89B051}"/>
              </a:ext>
            </a:extLst>
          </p:cNvPr>
          <p:cNvSpPr txBox="1"/>
          <p:nvPr/>
        </p:nvSpPr>
        <p:spPr>
          <a:xfrm rot="21591346">
            <a:off x="9673781" y="418662"/>
            <a:ext cx="3876339" cy="369332"/>
          </a:xfrm>
          <a:prstGeom prst="rect">
            <a:avLst/>
          </a:prstGeom>
          <a:noFill/>
        </p:spPr>
        <p:txBody>
          <a:bodyPr wrap="square" rtlCol="0">
            <a:spAutoFit/>
          </a:bodyPr>
          <a:lstStyle/>
          <a:p>
            <a:r>
              <a:rPr lang="en-GB" dirty="0">
                <a:latin typeface="League Spartan" panose="00000800000000000000" pitchFamily="50" charset="0"/>
              </a:rPr>
              <a:t>Most important</a:t>
            </a:r>
          </a:p>
        </p:txBody>
      </p:sp>
      <p:sp>
        <p:nvSpPr>
          <p:cNvPr id="14" name="TextBox 13">
            <a:extLst>
              <a:ext uri="{FF2B5EF4-FFF2-40B4-BE49-F238E27FC236}">
                <a16:creationId xmlns:a16="http://schemas.microsoft.com/office/drawing/2014/main" id="{1900A6A4-4DA2-4293-AA7F-3F1F66625AF5}"/>
              </a:ext>
            </a:extLst>
          </p:cNvPr>
          <p:cNvSpPr txBox="1"/>
          <p:nvPr/>
        </p:nvSpPr>
        <p:spPr>
          <a:xfrm rot="21591346">
            <a:off x="9826299" y="6068877"/>
            <a:ext cx="2491968" cy="369332"/>
          </a:xfrm>
          <a:prstGeom prst="rect">
            <a:avLst/>
          </a:prstGeom>
          <a:noFill/>
        </p:spPr>
        <p:txBody>
          <a:bodyPr wrap="square" rtlCol="0">
            <a:spAutoFit/>
          </a:bodyPr>
          <a:lstStyle/>
          <a:p>
            <a:r>
              <a:rPr lang="en-GB" dirty="0">
                <a:latin typeface="League Spartan" panose="00000800000000000000" pitchFamily="50" charset="0"/>
              </a:rPr>
              <a:t>Least important</a:t>
            </a:r>
          </a:p>
        </p:txBody>
      </p:sp>
      <p:sp>
        <p:nvSpPr>
          <p:cNvPr id="15" name="TextBox 14">
            <a:extLst>
              <a:ext uri="{FF2B5EF4-FFF2-40B4-BE49-F238E27FC236}">
                <a16:creationId xmlns:a16="http://schemas.microsoft.com/office/drawing/2014/main" id="{B993AD9B-644B-4C55-ADCA-6AC31F8D13A8}"/>
              </a:ext>
            </a:extLst>
          </p:cNvPr>
          <p:cNvSpPr txBox="1"/>
          <p:nvPr/>
        </p:nvSpPr>
        <p:spPr>
          <a:xfrm>
            <a:off x="224283" y="1264107"/>
            <a:ext cx="5040630" cy="3816429"/>
          </a:xfrm>
          <a:prstGeom prst="rect">
            <a:avLst/>
          </a:prstGeom>
          <a:noFill/>
        </p:spPr>
        <p:txBody>
          <a:bodyPr wrap="square" rtlCol="0">
            <a:spAutoFit/>
          </a:bodyPr>
          <a:lstStyle/>
          <a:p>
            <a:r>
              <a:rPr lang="en-US" sz="2200" b="1" dirty="0">
                <a:latin typeface="Lato" panose="020B0604020202020204" charset="0"/>
                <a:ea typeface="Lato" panose="020B0604020202020204" charset="0"/>
                <a:cs typeface="Lato" panose="020B0604020202020204" charset="0"/>
              </a:rPr>
              <a:t>What are the benefits of sleep?</a:t>
            </a:r>
          </a:p>
          <a:p>
            <a:endParaRPr lang="en-US" sz="2200" b="1" dirty="0">
              <a:latin typeface="Lato" panose="020B0604020202020204" charset="0"/>
              <a:ea typeface="Lato" panose="020B0604020202020204" charset="0"/>
              <a:cs typeface="Lato" panose="020B0604020202020204" charset="0"/>
            </a:endParaRPr>
          </a:p>
          <a:p>
            <a:r>
              <a:rPr lang="en-US" sz="2200" dirty="0">
                <a:latin typeface="Lato" panose="020B0604020202020204" charset="0"/>
                <a:ea typeface="Lato" panose="020B0604020202020204" charset="0"/>
                <a:cs typeface="Lato" panose="020B0604020202020204" charset="0"/>
              </a:rPr>
              <a:t>Complete the diamond 9 on the worksheet (‘Activity 2: Diamond 9’) by putting the benefit you think is most important at the top, then the next two most important benefits, down to the one you think is least important at the bottom.</a:t>
            </a:r>
          </a:p>
          <a:p>
            <a:endParaRPr lang="en-US" sz="2200" dirty="0">
              <a:latin typeface="Lato" panose="020B0604020202020204" charset="0"/>
              <a:ea typeface="Lato" panose="020B0604020202020204" charset="0"/>
              <a:cs typeface="Lato" panose="020B0604020202020204" charset="0"/>
            </a:endParaRPr>
          </a:p>
          <a:p>
            <a:endParaRPr lang="en-US" sz="2200" dirty="0">
              <a:latin typeface="Lato" panose="020B0604020202020204" charset="0"/>
              <a:ea typeface="Lato" panose="020B0604020202020204" charset="0"/>
              <a:cs typeface="Lato" panose="020B0604020202020204" charset="0"/>
            </a:endParaRPr>
          </a:p>
        </p:txBody>
      </p:sp>
      <p:sp>
        <p:nvSpPr>
          <p:cNvPr id="16" name="TextBox 15">
            <a:extLst>
              <a:ext uri="{FF2B5EF4-FFF2-40B4-BE49-F238E27FC236}">
                <a16:creationId xmlns:a16="http://schemas.microsoft.com/office/drawing/2014/main" id="{6D058C79-0633-4295-ACBE-6A1D897FC438}"/>
              </a:ext>
            </a:extLst>
          </p:cNvPr>
          <p:cNvSpPr txBox="1"/>
          <p:nvPr/>
        </p:nvSpPr>
        <p:spPr>
          <a:xfrm>
            <a:off x="117941" y="262982"/>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Activity 2: Sleep benefits</a:t>
            </a:r>
            <a:endParaRPr lang="en-GB" sz="4400" b="1" dirty="0">
              <a:latin typeface="League Spartan" panose="00000800000000000000" pitchFamily="50" charset="0"/>
            </a:endParaRPr>
          </a:p>
        </p:txBody>
      </p:sp>
      <p:sp>
        <p:nvSpPr>
          <p:cNvPr id="3" name="Thought Bubble: Cloud 2">
            <a:extLst>
              <a:ext uri="{FF2B5EF4-FFF2-40B4-BE49-F238E27FC236}">
                <a16:creationId xmlns:a16="http://schemas.microsoft.com/office/drawing/2014/main" id="{C31E204D-2B05-4426-8AD2-FD26E3E9CB4C}"/>
              </a:ext>
            </a:extLst>
          </p:cNvPr>
          <p:cNvSpPr/>
          <p:nvPr/>
        </p:nvSpPr>
        <p:spPr>
          <a:xfrm>
            <a:off x="404433" y="4232102"/>
            <a:ext cx="5040630" cy="2536730"/>
          </a:xfrm>
          <a:prstGeom prst="cloudCallout">
            <a:avLst>
              <a:gd name="adj1" fmla="val -56207"/>
              <a:gd name="adj2" fmla="val 48315"/>
            </a:avLst>
          </a:prstGeom>
          <a:solidFill>
            <a:srgbClr val="CC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Lato" panose="020B0604020202020204" charset="0"/>
                <a:ea typeface="Lato" panose="020B0604020202020204" charset="0"/>
                <a:cs typeface="Lato" panose="020B0604020202020204" charset="0"/>
              </a:rPr>
              <a:t>Could you prioritise the cards in two different orders, thinking about a young person’s priorities:</a:t>
            </a:r>
          </a:p>
          <a:p>
            <a:pPr marL="342900" indent="-342900" algn="ctr">
              <a:buAutoNum type="arabicPeriod"/>
            </a:pPr>
            <a:r>
              <a:rPr lang="en-US" sz="1600" dirty="0">
                <a:latin typeface="Lato" panose="020B0604020202020204" charset="0"/>
                <a:ea typeface="Lato" panose="020B0604020202020204" charset="0"/>
                <a:cs typeface="Lato" panose="020B0604020202020204" charset="0"/>
              </a:rPr>
              <a:t>during exam time</a:t>
            </a:r>
          </a:p>
          <a:p>
            <a:pPr marL="342900" indent="-342900" algn="ctr">
              <a:buAutoNum type="arabicPeriod"/>
            </a:pPr>
            <a:r>
              <a:rPr lang="en-US" sz="1600" dirty="0">
                <a:latin typeface="Lato" panose="020B0604020202020204" charset="0"/>
                <a:ea typeface="Lato" panose="020B0604020202020204" charset="0"/>
                <a:cs typeface="Lato" panose="020B0604020202020204" charset="0"/>
              </a:rPr>
              <a:t>during the summer holidays? Have any priorities changed?</a:t>
            </a:r>
            <a:endParaRPr lang="en-GB" sz="1600" dirty="0">
              <a:latin typeface="Lato" panose="020B0604020202020204" charset="0"/>
              <a:ea typeface="Lato" panose="020B0604020202020204" charset="0"/>
              <a:cs typeface="Lato" panose="020B0604020202020204" charset="0"/>
            </a:endParaRPr>
          </a:p>
        </p:txBody>
      </p:sp>
      <p:cxnSp>
        <p:nvCxnSpPr>
          <p:cNvPr id="5" name="Straight Arrow Connector 4"/>
          <p:cNvCxnSpPr/>
          <p:nvPr/>
        </p:nvCxnSpPr>
        <p:spPr>
          <a:xfrm flipH="1">
            <a:off x="8708673" y="575187"/>
            <a:ext cx="964649" cy="54074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flipH="1" flipV="1">
            <a:off x="8658764" y="5649615"/>
            <a:ext cx="1014558" cy="60370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8013981" y="991978"/>
            <a:ext cx="796413" cy="523220"/>
          </a:xfrm>
          <a:prstGeom prst="rect">
            <a:avLst/>
          </a:prstGeom>
          <a:noFill/>
        </p:spPr>
        <p:txBody>
          <a:bodyPr wrap="square" rtlCol="0">
            <a:spAutoFit/>
          </a:bodyPr>
          <a:lstStyle/>
          <a:p>
            <a:r>
              <a:rPr lang="en-GB" sz="2800" dirty="0"/>
              <a:t>1st</a:t>
            </a:r>
          </a:p>
        </p:txBody>
      </p:sp>
      <p:sp>
        <p:nvSpPr>
          <p:cNvPr id="9" name="TextBox 8"/>
          <p:cNvSpPr txBox="1"/>
          <p:nvPr/>
        </p:nvSpPr>
        <p:spPr>
          <a:xfrm>
            <a:off x="6865593" y="2105761"/>
            <a:ext cx="811161" cy="523220"/>
          </a:xfrm>
          <a:prstGeom prst="rect">
            <a:avLst/>
          </a:prstGeom>
          <a:noFill/>
        </p:spPr>
        <p:txBody>
          <a:bodyPr wrap="square" rtlCol="0">
            <a:spAutoFit/>
          </a:bodyPr>
          <a:lstStyle/>
          <a:p>
            <a:r>
              <a:rPr lang="en-GB" sz="2800" dirty="0"/>
              <a:t>2nd</a:t>
            </a:r>
          </a:p>
        </p:txBody>
      </p:sp>
      <p:sp>
        <p:nvSpPr>
          <p:cNvPr id="10" name="TextBox 9"/>
          <p:cNvSpPr txBox="1"/>
          <p:nvPr/>
        </p:nvSpPr>
        <p:spPr>
          <a:xfrm>
            <a:off x="9039137" y="2069534"/>
            <a:ext cx="805265" cy="523220"/>
          </a:xfrm>
          <a:prstGeom prst="rect">
            <a:avLst/>
          </a:prstGeom>
          <a:noFill/>
        </p:spPr>
        <p:txBody>
          <a:bodyPr wrap="square" rtlCol="0">
            <a:spAutoFit/>
          </a:bodyPr>
          <a:lstStyle/>
          <a:p>
            <a:r>
              <a:rPr lang="en-GB" sz="2800" dirty="0"/>
              <a:t>2nd</a:t>
            </a:r>
          </a:p>
        </p:txBody>
      </p:sp>
      <p:sp>
        <p:nvSpPr>
          <p:cNvPr id="11" name="TextBox 10"/>
          <p:cNvSpPr txBox="1"/>
          <p:nvPr/>
        </p:nvSpPr>
        <p:spPr>
          <a:xfrm>
            <a:off x="5827038" y="3138055"/>
            <a:ext cx="785067" cy="523220"/>
          </a:xfrm>
          <a:prstGeom prst="rect">
            <a:avLst/>
          </a:prstGeom>
          <a:noFill/>
        </p:spPr>
        <p:txBody>
          <a:bodyPr wrap="square" rtlCol="0">
            <a:spAutoFit/>
          </a:bodyPr>
          <a:lstStyle/>
          <a:p>
            <a:r>
              <a:rPr lang="en-GB" sz="2800" dirty="0"/>
              <a:t>3rd</a:t>
            </a:r>
          </a:p>
        </p:txBody>
      </p:sp>
      <p:sp>
        <p:nvSpPr>
          <p:cNvPr id="33" name="TextBox 32"/>
          <p:cNvSpPr txBox="1"/>
          <p:nvPr/>
        </p:nvSpPr>
        <p:spPr>
          <a:xfrm>
            <a:off x="7978951" y="3106072"/>
            <a:ext cx="729722" cy="523220"/>
          </a:xfrm>
          <a:prstGeom prst="rect">
            <a:avLst/>
          </a:prstGeom>
          <a:noFill/>
        </p:spPr>
        <p:txBody>
          <a:bodyPr wrap="square" rtlCol="0">
            <a:spAutoFit/>
          </a:bodyPr>
          <a:lstStyle/>
          <a:p>
            <a:r>
              <a:rPr lang="en-GB" sz="2800" dirty="0"/>
              <a:t>3rd</a:t>
            </a:r>
          </a:p>
        </p:txBody>
      </p:sp>
      <p:sp>
        <p:nvSpPr>
          <p:cNvPr id="12" name="TextBox 11"/>
          <p:cNvSpPr txBox="1"/>
          <p:nvPr/>
        </p:nvSpPr>
        <p:spPr>
          <a:xfrm>
            <a:off x="10144357" y="3063793"/>
            <a:ext cx="760633" cy="523220"/>
          </a:xfrm>
          <a:prstGeom prst="rect">
            <a:avLst/>
          </a:prstGeom>
          <a:noFill/>
        </p:spPr>
        <p:txBody>
          <a:bodyPr wrap="square" rtlCol="0">
            <a:spAutoFit/>
          </a:bodyPr>
          <a:lstStyle/>
          <a:p>
            <a:r>
              <a:rPr lang="en-GB" sz="2800" dirty="0"/>
              <a:t>3rd</a:t>
            </a:r>
          </a:p>
        </p:txBody>
      </p:sp>
      <p:sp>
        <p:nvSpPr>
          <p:cNvPr id="17" name="TextBox 16"/>
          <p:cNvSpPr txBox="1"/>
          <p:nvPr/>
        </p:nvSpPr>
        <p:spPr>
          <a:xfrm>
            <a:off x="6914021" y="4171669"/>
            <a:ext cx="733512" cy="523220"/>
          </a:xfrm>
          <a:prstGeom prst="rect">
            <a:avLst/>
          </a:prstGeom>
          <a:noFill/>
        </p:spPr>
        <p:txBody>
          <a:bodyPr wrap="square" rtlCol="0">
            <a:spAutoFit/>
          </a:bodyPr>
          <a:lstStyle/>
          <a:p>
            <a:r>
              <a:rPr lang="en-GB" sz="2800" dirty="0"/>
              <a:t>4th</a:t>
            </a:r>
          </a:p>
        </p:txBody>
      </p:sp>
      <p:sp>
        <p:nvSpPr>
          <p:cNvPr id="18" name="TextBox 17"/>
          <p:cNvSpPr txBox="1"/>
          <p:nvPr/>
        </p:nvSpPr>
        <p:spPr>
          <a:xfrm>
            <a:off x="9034528" y="4156034"/>
            <a:ext cx="1059693" cy="523220"/>
          </a:xfrm>
          <a:prstGeom prst="rect">
            <a:avLst/>
          </a:prstGeom>
          <a:noFill/>
        </p:spPr>
        <p:txBody>
          <a:bodyPr wrap="square" rtlCol="0">
            <a:spAutoFit/>
          </a:bodyPr>
          <a:lstStyle/>
          <a:p>
            <a:r>
              <a:rPr lang="en-GB" sz="2800" dirty="0"/>
              <a:t>4th</a:t>
            </a:r>
          </a:p>
        </p:txBody>
      </p:sp>
      <p:sp>
        <p:nvSpPr>
          <p:cNvPr id="19" name="TextBox 18"/>
          <p:cNvSpPr txBox="1"/>
          <p:nvPr/>
        </p:nvSpPr>
        <p:spPr>
          <a:xfrm>
            <a:off x="8013981" y="5233110"/>
            <a:ext cx="880793" cy="523220"/>
          </a:xfrm>
          <a:prstGeom prst="rect">
            <a:avLst/>
          </a:prstGeom>
          <a:noFill/>
        </p:spPr>
        <p:txBody>
          <a:bodyPr wrap="square" rtlCol="0">
            <a:spAutoFit/>
          </a:bodyPr>
          <a:lstStyle/>
          <a:p>
            <a:r>
              <a:rPr lang="en-GB" sz="2800" dirty="0"/>
              <a:t>5th</a:t>
            </a:r>
          </a:p>
        </p:txBody>
      </p:sp>
    </p:spTree>
    <p:extLst>
      <p:ext uri="{BB962C8B-B14F-4D97-AF65-F5344CB8AC3E}">
        <p14:creationId xmlns:p14="http://schemas.microsoft.com/office/powerpoint/2010/main" val="402418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4054" y="530080"/>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Activity 3: Sleep strategies</a:t>
            </a:r>
            <a:endParaRPr lang="en-GB" sz="4400" b="1" dirty="0">
              <a:latin typeface="League Spartan" panose="00000800000000000000" pitchFamily="50" charset="0"/>
            </a:endParaRPr>
          </a:p>
        </p:txBody>
      </p:sp>
      <p:sp>
        <p:nvSpPr>
          <p:cNvPr id="2" name="Slide Number Placeholder 1"/>
          <p:cNvSpPr>
            <a:spLocks noGrp="1"/>
          </p:cNvSpPr>
          <p:nvPr>
            <p:ph type="sldNum" sz="quarter" idx="12"/>
          </p:nvPr>
        </p:nvSpPr>
        <p:spPr>
          <a:xfrm>
            <a:off x="11813552" y="6492875"/>
            <a:ext cx="644611" cy="365125"/>
          </a:xfrm>
          <a:prstGeom prst="rect">
            <a:avLst/>
          </a:prstGeom>
        </p:spPr>
        <p:txBody>
          <a:bodyPr/>
          <a:lstStyle/>
          <a:p>
            <a:fld id="{2D651D86-383D-45DB-A701-76B5BFCFE28F}" type="slidenum">
              <a:rPr lang="en-GB" smtClean="0"/>
              <a:t>6</a:t>
            </a:fld>
            <a:endParaRPr lang="en-GB" dirty="0"/>
          </a:p>
        </p:txBody>
      </p:sp>
      <p:sp>
        <p:nvSpPr>
          <p:cNvPr id="8" name="TextBox 7"/>
          <p:cNvSpPr txBox="1"/>
          <p:nvPr/>
        </p:nvSpPr>
        <p:spPr>
          <a:xfrm>
            <a:off x="244054" y="1299521"/>
            <a:ext cx="7631216" cy="2462213"/>
          </a:xfrm>
          <a:prstGeom prst="rect">
            <a:avLst/>
          </a:prstGeom>
          <a:noFill/>
        </p:spPr>
        <p:txBody>
          <a:bodyPr wrap="square" rtlCol="0">
            <a:spAutoFit/>
          </a:bodyPr>
          <a:lstStyle/>
          <a:p>
            <a:pPr lvl="0"/>
            <a:r>
              <a:rPr lang="en-GB" sz="2200" b="1" dirty="0">
                <a:solidFill>
                  <a:prstClr val="black"/>
                </a:solidFill>
                <a:latin typeface="Lato" panose="020B0604020202020204" charset="0"/>
                <a:ea typeface="Lato" panose="020B0604020202020204" charset="0"/>
                <a:cs typeface="Lato" panose="020B0604020202020204" charset="0"/>
              </a:rPr>
              <a:t>What techniques or strategies could someone use to get better sleep?</a:t>
            </a:r>
          </a:p>
          <a:p>
            <a:pPr lvl="0"/>
            <a:endParaRPr lang="en-GB" sz="2200" b="1" dirty="0">
              <a:solidFill>
                <a:prstClr val="black"/>
              </a:solidFill>
              <a:latin typeface="Lato" panose="020B0604020202020204" charset="0"/>
              <a:ea typeface="Lato" panose="020B0604020202020204" charset="0"/>
              <a:cs typeface="Lato" panose="020B0604020202020204" charset="0"/>
            </a:endParaRPr>
          </a:p>
          <a:p>
            <a:pPr lvl="0"/>
            <a:r>
              <a:rPr lang="en-GB" sz="2200" dirty="0">
                <a:solidFill>
                  <a:prstClr val="black"/>
                </a:solidFill>
                <a:latin typeface="Lato" panose="020B0604020202020204" charset="0"/>
                <a:ea typeface="Lato" panose="020B0604020202020204" charset="0"/>
                <a:cs typeface="Lato" panose="020B0604020202020204" charset="0"/>
              </a:rPr>
              <a:t>Using the answers from the quiz to help you, </a:t>
            </a:r>
            <a:r>
              <a:rPr lang="en-GB" sz="2200" b="1" dirty="0">
                <a:solidFill>
                  <a:srgbClr val="95519E"/>
                </a:solidFill>
                <a:latin typeface="Lato" panose="020B0604020202020204" charset="0"/>
                <a:ea typeface="Lato" panose="020B0604020202020204" charset="0"/>
                <a:cs typeface="Lato" panose="020B0604020202020204" charset="0"/>
              </a:rPr>
              <a:t>make a list of </a:t>
            </a:r>
            <a:r>
              <a:rPr lang="en-GB" sz="2200" b="1" i="1" dirty="0">
                <a:solidFill>
                  <a:srgbClr val="95519E"/>
                </a:solidFill>
                <a:latin typeface="Lato" panose="020B0604020202020204" charset="0"/>
                <a:ea typeface="Lato" panose="020B0604020202020204" charset="0"/>
                <a:cs typeface="Lato" panose="020B0604020202020204" charset="0"/>
              </a:rPr>
              <a:t>Do’s and Don’ts</a:t>
            </a:r>
            <a:r>
              <a:rPr lang="en-GB" sz="2200" dirty="0">
                <a:solidFill>
                  <a:srgbClr val="95519E"/>
                </a:solidFill>
                <a:latin typeface="Lato" panose="020B0604020202020204" charset="0"/>
                <a:ea typeface="Lato" panose="020B0604020202020204" charset="0"/>
                <a:cs typeface="Lato" panose="020B0604020202020204" charset="0"/>
              </a:rPr>
              <a:t> </a:t>
            </a:r>
            <a:r>
              <a:rPr lang="en-GB" sz="2200" dirty="0">
                <a:latin typeface="Lato" panose="020B0604020202020204" charset="0"/>
                <a:ea typeface="Lato" panose="020B0604020202020204" charset="0"/>
                <a:cs typeface="Lato" panose="020B0604020202020204" charset="0"/>
              </a:rPr>
              <a:t>that someone could use to promote good quality sleep. </a:t>
            </a:r>
          </a:p>
          <a:p>
            <a:pPr lvl="0"/>
            <a:endParaRPr lang="en-GB" sz="2200" dirty="0">
              <a:solidFill>
                <a:srgbClr val="95519E"/>
              </a:solidFill>
              <a:latin typeface="Lato" panose="020B0604020202020204" charset="0"/>
              <a:ea typeface="Lato" panose="020B0604020202020204" charset="0"/>
              <a:cs typeface="Lato" panose="020B0604020202020204" charset="0"/>
            </a:endParaRPr>
          </a:p>
        </p:txBody>
      </p:sp>
      <p:pic>
        <p:nvPicPr>
          <p:cNvPr id="1026" name="Picture 2" descr="Clock, Night, Time, Sleep, Alarm, Bed, Pillow, Bedroom"/>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rot="408583">
            <a:off x="8428492" y="1169220"/>
            <a:ext cx="3206281" cy="3206282"/>
          </a:xfrm>
          <a:prstGeom prst="rect">
            <a:avLst/>
          </a:prstGeom>
          <a:noFill/>
          <a:extLst>
            <a:ext uri="{909E8E84-426E-40DD-AFC4-6F175D3DCCD1}">
              <a14:hiddenFill xmlns:a14="http://schemas.microsoft.com/office/drawing/2010/main">
                <a:solidFill>
                  <a:srgbClr val="FFFFFF"/>
                </a:solidFill>
              </a14:hiddenFill>
            </a:ext>
          </a:extLst>
        </p:spPr>
      </p:pic>
      <p:sp>
        <p:nvSpPr>
          <p:cNvPr id="11" name="Footer Placeholder 1">
            <a:extLst>
              <a:ext uri="{FF2B5EF4-FFF2-40B4-BE49-F238E27FC236}">
                <a16:creationId xmlns:a16="http://schemas.microsoft.com/office/drawing/2014/main" id="{8488BB11-D842-4ACF-9D61-8AAEE52BA4DB}"/>
              </a:ext>
            </a:extLst>
          </p:cNvPr>
          <p:cNvSpPr>
            <a:spLocks noGrp="1"/>
          </p:cNvSpPr>
          <p:nvPr/>
        </p:nvSpPr>
        <p:spPr>
          <a:xfrm>
            <a:off x="0" y="6492875"/>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2020 </a:t>
            </a:r>
          </a:p>
        </p:txBody>
      </p:sp>
      <p:sp>
        <p:nvSpPr>
          <p:cNvPr id="4" name="Rectangle 3">
            <a:extLst>
              <a:ext uri="{FF2B5EF4-FFF2-40B4-BE49-F238E27FC236}">
                <a16:creationId xmlns:a16="http://schemas.microsoft.com/office/drawing/2014/main" id="{2D0DA4E7-F485-4F70-9CB8-4FF687031F0D}"/>
              </a:ext>
            </a:extLst>
          </p:cNvPr>
          <p:cNvSpPr/>
          <p:nvPr/>
        </p:nvSpPr>
        <p:spPr>
          <a:xfrm>
            <a:off x="244054" y="4030662"/>
            <a:ext cx="10714182" cy="1785104"/>
          </a:xfrm>
          <a:prstGeom prst="rect">
            <a:avLst/>
          </a:prstGeom>
        </p:spPr>
        <p:txBody>
          <a:bodyPr wrap="square">
            <a:spAutoFit/>
          </a:bodyPr>
          <a:lstStyle/>
          <a:p>
            <a:pPr lvl="0"/>
            <a:r>
              <a:rPr lang="en-GB" sz="2200" dirty="0">
                <a:solidFill>
                  <a:srgbClr val="95519E"/>
                </a:solidFill>
                <a:latin typeface="Lato" panose="020B0604020202020204" charset="0"/>
                <a:ea typeface="Lato" panose="020B0604020202020204" charset="0"/>
                <a:cs typeface="Lato" panose="020B0604020202020204" charset="0"/>
              </a:rPr>
              <a:t>Think about the following questions:</a:t>
            </a:r>
            <a:endParaRPr lang="en-GB" sz="2200" dirty="0">
              <a:solidFill>
                <a:prstClr val="black"/>
              </a:solidFill>
              <a:latin typeface="Lato" panose="020B0604020202020204" charset="0"/>
              <a:ea typeface="Lato" panose="020B0604020202020204" charset="0"/>
              <a:cs typeface="Lato" panose="020B0604020202020204" charset="0"/>
            </a:endParaRPr>
          </a:p>
          <a:p>
            <a:pPr lvl="0"/>
            <a:r>
              <a:rPr lang="en-GB" sz="2200" dirty="0">
                <a:latin typeface="Lato" panose="020B0604020202020204" charset="0"/>
                <a:ea typeface="Lato" panose="020B0604020202020204" charset="0"/>
                <a:cs typeface="Lato" panose="020B0604020202020204" charset="0"/>
              </a:rPr>
              <a:t>What should the bedroom environment be like for good sleep?</a:t>
            </a:r>
          </a:p>
          <a:p>
            <a:pPr lvl="0"/>
            <a:r>
              <a:rPr lang="en-GB" sz="2200" dirty="0">
                <a:latin typeface="Lato" panose="020B0604020202020204" charset="0"/>
                <a:ea typeface="Lato" panose="020B0604020202020204" charset="0"/>
                <a:cs typeface="Lato" panose="020B0604020202020204" charset="0"/>
              </a:rPr>
              <a:t>What activities should be avoided before sleep?</a:t>
            </a:r>
          </a:p>
          <a:p>
            <a:pPr lvl="0"/>
            <a:r>
              <a:rPr lang="en-GB" sz="2200" dirty="0">
                <a:latin typeface="Lato" panose="020B0604020202020204" charset="0"/>
                <a:ea typeface="Lato" panose="020B0604020202020204" charset="0"/>
                <a:cs typeface="Lato" panose="020B0604020202020204" charset="0"/>
              </a:rPr>
              <a:t>What routines might make someone feel calm, relaxed and ready for sleep?</a:t>
            </a:r>
          </a:p>
          <a:p>
            <a:r>
              <a:rPr lang="en-GB" sz="2200" dirty="0">
                <a:latin typeface="Lato" panose="020B0604020202020204" charset="0"/>
                <a:ea typeface="Lato" panose="020B0604020202020204" charset="0"/>
                <a:cs typeface="Lato" panose="020B0604020202020204" charset="0"/>
              </a:rPr>
              <a:t>What could someone do if they were struggling to fall asleep?</a:t>
            </a:r>
            <a:endParaRPr lang="en-GB" sz="2200" dirty="0">
              <a:solidFill>
                <a:prstClr val="black"/>
              </a:solidFill>
              <a:latin typeface="Lato" panose="020B0604020202020204" charset="0"/>
              <a:ea typeface="Lato" panose="020B0604020202020204" charset="0"/>
              <a:cs typeface="Lato" panose="020B0604020202020204" charset="0"/>
            </a:endParaRPr>
          </a:p>
        </p:txBody>
      </p:sp>
    </p:spTree>
    <p:extLst>
      <p:ext uri="{BB962C8B-B14F-4D97-AF65-F5344CB8AC3E}">
        <p14:creationId xmlns:p14="http://schemas.microsoft.com/office/powerpoint/2010/main" val="2575053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2D651D86-383D-45DB-A701-76B5BFCFE28F}" type="slidenum">
              <a:rPr lang="en-GB" smtClean="0"/>
              <a:pPr/>
              <a:t>7</a:t>
            </a:fld>
            <a:endParaRPr lang="en-GB" dirty="0"/>
          </a:p>
        </p:txBody>
      </p:sp>
      <p:sp>
        <p:nvSpPr>
          <p:cNvPr id="4" name="TextBox 3"/>
          <p:cNvSpPr txBox="1"/>
          <p:nvPr/>
        </p:nvSpPr>
        <p:spPr>
          <a:xfrm>
            <a:off x="236449" y="246262"/>
            <a:ext cx="10714182" cy="707886"/>
          </a:xfrm>
          <a:prstGeom prst="rect">
            <a:avLst/>
          </a:prstGeom>
          <a:noFill/>
        </p:spPr>
        <p:txBody>
          <a:bodyPr wrap="square" rtlCol="0">
            <a:spAutoFit/>
          </a:bodyPr>
          <a:lstStyle/>
          <a:p>
            <a:r>
              <a:rPr lang="en-GB" sz="4000" b="1" dirty="0">
                <a:solidFill>
                  <a:srgbClr val="95519E"/>
                </a:solidFill>
                <a:latin typeface="League Spartan" panose="00000800000000000000" pitchFamily="50" charset="0"/>
              </a:rPr>
              <a:t>Activity 4: Sleep scenarios</a:t>
            </a:r>
            <a:endParaRPr lang="en-GB" sz="4000" b="1" dirty="0">
              <a:latin typeface="League Spartan" panose="00000800000000000000" pitchFamily="50" charset="0"/>
            </a:endParaRPr>
          </a:p>
        </p:txBody>
      </p:sp>
      <p:sp>
        <p:nvSpPr>
          <p:cNvPr id="5" name="Rectangle 4"/>
          <p:cNvSpPr/>
          <p:nvPr/>
        </p:nvSpPr>
        <p:spPr>
          <a:xfrm>
            <a:off x="7275464" y="2324421"/>
            <a:ext cx="4705254" cy="4401205"/>
          </a:xfrm>
          <a:prstGeom prst="rect">
            <a:avLst/>
          </a:prstGeom>
        </p:spPr>
        <p:txBody>
          <a:bodyPr wrap="square">
            <a:spAutoFit/>
          </a:bodyPr>
          <a:lstStyle/>
          <a:p>
            <a:r>
              <a:rPr lang="en-GB" sz="2000" dirty="0">
                <a:solidFill>
                  <a:srgbClr val="95519E"/>
                </a:solidFill>
                <a:latin typeface="Lato" panose="020F0502020204030203" pitchFamily="34" charset="0"/>
                <a:ea typeface="Lato" panose="020F0502020204030203" pitchFamily="34" charset="0"/>
                <a:cs typeface="Lato" panose="020F0502020204030203" pitchFamily="34" charset="0"/>
              </a:rPr>
              <a:t>1. </a:t>
            </a:r>
            <a:r>
              <a:rPr lang="en-GB" sz="2000" dirty="0">
                <a:latin typeface="Lato" panose="020F0502020204030203" pitchFamily="34" charset="0"/>
                <a:ea typeface="Lato" panose="020F0502020204030203" pitchFamily="34" charset="0"/>
                <a:cs typeface="Lato" panose="020F0502020204030203" pitchFamily="34" charset="0"/>
              </a:rPr>
              <a:t>What </a:t>
            </a:r>
            <a:r>
              <a:rPr lang="en-GB" sz="2000" b="1" u="sng" dirty="0">
                <a:latin typeface="Lato" panose="020F0502020204030203" pitchFamily="34" charset="0"/>
                <a:ea typeface="Lato" panose="020F0502020204030203" pitchFamily="34" charset="0"/>
                <a:cs typeface="Lato" panose="020F0502020204030203" pitchFamily="34" charset="0"/>
              </a:rPr>
              <a:t>habits</a:t>
            </a:r>
            <a:r>
              <a:rPr lang="en-GB" sz="2000" dirty="0">
                <a:latin typeface="Lato" panose="020F0502020204030203" pitchFamily="34" charset="0"/>
                <a:ea typeface="Lato" panose="020F0502020204030203" pitchFamily="34" charset="0"/>
                <a:cs typeface="Lato" panose="020F0502020204030203" pitchFamily="34" charset="0"/>
              </a:rPr>
              <a:t> might be preventing each character from getting good quality sleep?</a:t>
            </a:r>
          </a:p>
          <a:p>
            <a:endParaRPr lang="en-GB" sz="2000" dirty="0">
              <a:latin typeface="Lato" panose="020F0502020204030203" pitchFamily="34" charset="0"/>
              <a:ea typeface="Lato" panose="020F0502020204030203" pitchFamily="34" charset="0"/>
              <a:cs typeface="Lato" panose="020F0502020204030203" pitchFamily="34" charset="0"/>
            </a:endParaRPr>
          </a:p>
          <a:p>
            <a:r>
              <a:rPr lang="en-GB" sz="2000" dirty="0">
                <a:solidFill>
                  <a:srgbClr val="95519E"/>
                </a:solidFill>
                <a:latin typeface="Lato" panose="020F0502020204030203" pitchFamily="34" charset="0"/>
                <a:ea typeface="Lato" panose="020F0502020204030203" pitchFamily="34" charset="0"/>
                <a:cs typeface="Lato" panose="020F0502020204030203" pitchFamily="34" charset="0"/>
              </a:rPr>
              <a:t>2. </a:t>
            </a:r>
            <a:r>
              <a:rPr lang="en-GB" sz="2000" dirty="0">
                <a:solidFill>
                  <a:prstClr val="black"/>
                </a:solidFill>
                <a:latin typeface="Lato" panose="020F0502020204030203" pitchFamily="34" charset="0"/>
                <a:ea typeface="Lato" panose="020F0502020204030203" pitchFamily="34" charset="0"/>
                <a:cs typeface="Lato" panose="020F0502020204030203" pitchFamily="34" charset="0"/>
              </a:rPr>
              <a:t>What might be the </a:t>
            </a:r>
            <a:r>
              <a:rPr lang="en-GB" sz="2000" b="1" u="sng" dirty="0">
                <a:solidFill>
                  <a:prstClr val="black"/>
                </a:solidFill>
                <a:latin typeface="Lato" panose="020F0502020204030203" pitchFamily="34" charset="0"/>
                <a:ea typeface="Lato" panose="020F0502020204030203" pitchFamily="34" charset="0"/>
                <a:cs typeface="Lato" panose="020F0502020204030203" pitchFamily="34" charset="0"/>
              </a:rPr>
              <a:t>consequences</a:t>
            </a:r>
            <a:r>
              <a:rPr lang="en-GB" sz="2000" dirty="0">
                <a:solidFill>
                  <a:prstClr val="black"/>
                </a:solidFill>
                <a:latin typeface="Lato" panose="020F0502020204030203" pitchFamily="34" charset="0"/>
                <a:ea typeface="Lato" panose="020F0502020204030203" pitchFamily="34" charset="0"/>
                <a:cs typeface="Lato" panose="020F0502020204030203" pitchFamily="34" charset="0"/>
              </a:rPr>
              <a:t> for each character if they don’t get good quality sleep?</a:t>
            </a:r>
          </a:p>
          <a:p>
            <a:endParaRPr lang="en-GB" sz="2000" dirty="0">
              <a:solidFill>
                <a:prstClr val="black"/>
              </a:solidFill>
              <a:latin typeface="Lato" panose="020F0502020204030203" pitchFamily="34" charset="0"/>
              <a:ea typeface="Lato" panose="020F0502020204030203" pitchFamily="34" charset="0"/>
              <a:cs typeface="Lato" panose="020F0502020204030203" pitchFamily="34" charset="0"/>
            </a:endParaRPr>
          </a:p>
          <a:p>
            <a:r>
              <a:rPr lang="en-GB" sz="2000" dirty="0">
                <a:solidFill>
                  <a:srgbClr val="95519E"/>
                </a:solidFill>
                <a:latin typeface="Lato" panose="020F0502020204030203" pitchFamily="34" charset="0"/>
                <a:ea typeface="Lato" panose="020F0502020204030203" pitchFamily="34" charset="0"/>
                <a:cs typeface="Lato" panose="020F0502020204030203" pitchFamily="34" charset="0"/>
              </a:rPr>
              <a:t>3. </a:t>
            </a:r>
            <a:r>
              <a:rPr lang="en-GB" sz="2000" dirty="0">
                <a:solidFill>
                  <a:prstClr val="black"/>
                </a:solidFill>
                <a:latin typeface="Lato" panose="020F0502020204030203" pitchFamily="34" charset="0"/>
                <a:ea typeface="Lato" panose="020F0502020204030203" pitchFamily="34" charset="0"/>
                <a:cs typeface="Lato" panose="020F0502020204030203" pitchFamily="34" charset="0"/>
              </a:rPr>
              <a:t>What could each character do </a:t>
            </a:r>
            <a:r>
              <a:rPr lang="en-GB" sz="2000" b="1" u="sng" dirty="0">
                <a:solidFill>
                  <a:prstClr val="black"/>
                </a:solidFill>
                <a:latin typeface="Lato" panose="020F0502020204030203" pitchFamily="34" charset="0"/>
                <a:ea typeface="Lato" panose="020F0502020204030203" pitchFamily="34" charset="0"/>
                <a:cs typeface="Lato" panose="020F0502020204030203" pitchFamily="34" charset="0"/>
              </a:rPr>
              <a:t>differently</a:t>
            </a:r>
            <a:r>
              <a:rPr lang="en-GB" sz="2000" dirty="0">
                <a:solidFill>
                  <a:prstClr val="black"/>
                </a:solidFill>
                <a:latin typeface="Lato" panose="020F0502020204030203" pitchFamily="34" charset="0"/>
                <a:ea typeface="Lato" panose="020F0502020204030203" pitchFamily="34" charset="0"/>
                <a:cs typeface="Lato" panose="020F0502020204030203" pitchFamily="34" charset="0"/>
              </a:rPr>
              <a:t> to help them get better quality sleep?</a:t>
            </a:r>
          </a:p>
          <a:p>
            <a:endParaRPr lang="en-GB" sz="2000" dirty="0">
              <a:solidFill>
                <a:prstClr val="black"/>
              </a:solidFill>
              <a:latin typeface="Lato" panose="020F0502020204030203" pitchFamily="34" charset="0"/>
              <a:ea typeface="Lato" panose="020F0502020204030203" pitchFamily="34" charset="0"/>
              <a:cs typeface="Lato" panose="020F0502020204030203" pitchFamily="34" charset="0"/>
            </a:endParaRPr>
          </a:p>
          <a:p>
            <a:r>
              <a:rPr lang="en-GB" sz="2000" dirty="0">
                <a:solidFill>
                  <a:srgbClr val="95519E"/>
                </a:solidFill>
                <a:latin typeface="Lato" panose="020F0502020204030203" pitchFamily="34" charset="0"/>
                <a:ea typeface="Lato" panose="020F0502020204030203" pitchFamily="34" charset="0"/>
                <a:cs typeface="Lato" panose="020F0502020204030203" pitchFamily="34" charset="0"/>
              </a:rPr>
              <a:t>Then, </a:t>
            </a:r>
            <a:r>
              <a:rPr lang="en-GB" sz="2000" b="1" dirty="0">
                <a:solidFill>
                  <a:srgbClr val="95519E"/>
                </a:solidFill>
                <a:latin typeface="Lato" panose="020F0502020204030203" pitchFamily="34" charset="0"/>
                <a:ea typeface="Lato" panose="020F0502020204030203" pitchFamily="34" charset="0"/>
                <a:cs typeface="Lato" panose="020F0502020204030203" pitchFamily="34" charset="0"/>
              </a:rPr>
              <a:t>click on each name</a:t>
            </a:r>
            <a:r>
              <a:rPr lang="en-GB" sz="2000" dirty="0">
                <a:solidFill>
                  <a:srgbClr val="95519E"/>
                </a:solidFill>
                <a:latin typeface="Lato" panose="020F0502020204030203" pitchFamily="34" charset="0"/>
                <a:ea typeface="Lato" panose="020F0502020204030203" pitchFamily="34" charset="0"/>
                <a:cs typeface="Lato" panose="020F0502020204030203" pitchFamily="34" charset="0"/>
              </a:rPr>
              <a:t> to check your answers!</a:t>
            </a:r>
            <a:endParaRPr lang="en-GB" sz="2000" dirty="0">
              <a:latin typeface="Lato" panose="020F0502020204030203" pitchFamily="34" charset="0"/>
              <a:ea typeface="Lato" panose="020F0502020204030203" pitchFamily="34" charset="0"/>
              <a:cs typeface="Lato" panose="020F0502020204030203" pitchFamily="34" charset="0"/>
            </a:endParaRPr>
          </a:p>
        </p:txBody>
      </p:sp>
      <p:sp>
        <p:nvSpPr>
          <p:cNvPr id="19" name="Footer Placeholder 1">
            <a:extLst>
              <a:ext uri="{FF2B5EF4-FFF2-40B4-BE49-F238E27FC236}">
                <a16:creationId xmlns:a16="http://schemas.microsoft.com/office/drawing/2014/main" id="{FA29385A-1B69-4094-A35F-B5DC4F604247}"/>
              </a:ext>
            </a:extLst>
          </p:cNvPr>
          <p:cNvSpPr>
            <a:spLocks noGrp="1"/>
          </p:cNvSpPr>
          <p:nvPr/>
        </p:nvSpPr>
        <p:spPr>
          <a:xfrm>
            <a:off x="0" y="6492875"/>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2020 </a:t>
            </a:r>
          </a:p>
        </p:txBody>
      </p:sp>
      <p:sp>
        <p:nvSpPr>
          <p:cNvPr id="13" name="Rectangle 12">
            <a:extLst>
              <a:ext uri="{FF2B5EF4-FFF2-40B4-BE49-F238E27FC236}">
                <a16:creationId xmlns:a16="http://schemas.microsoft.com/office/drawing/2014/main" id="{4BAAC471-1158-4174-B110-5C2EA47B6880}"/>
              </a:ext>
            </a:extLst>
          </p:cNvPr>
          <p:cNvSpPr/>
          <p:nvPr/>
        </p:nvSpPr>
        <p:spPr>
          <a:xfrm>
            <a:off x="7219182" y="779611"/>
            <a:ext cx="4568950" cy="1446550"/>
          </a:xfrm>
          <a:prstGeom prst="rect">
            <a:avLst/>
          </a:prstGeom>
        </p:spPr>
        <p:txBody>
          <a:bodyPr wrap="square">
            <a:spAutoFit/>
          </a:bodyPr>
          <a:lstStyle/>
          <a:p>
            <a:r>
              <a:rPr lang="en-GB" sz="2200" dirty="0">
                <a:solidFill>
                  <a:srgbClr val="95519E"/>
                </a:solidFill>
                <a:latin typeface="Lato" panose="020F0502020204030203" pitchFamily="34" charset="0"/>
                <a:ea typeface="Lato" panose="020F0502020204030203" pitchFamily="34" charset="0"/>
                <a:cs typeface="Lato" panose="020F0502020204030203" pitchFamily="34" charset="0"/>
              </a:rPr>
              <a:t>Read through the sleep scenarios on the worksheet (‘Activity 4: Sleep scenarios’) and consider the following key questions…</a:t>
            </a:r>
            <a:endParaRPr lang="en-GB" sz="2200" dirty="0">
              <a:latin typeface="Lato" panose="020F0502020204030203" pitchFamily="34" charset="0"/>
              <a:ea typeface="Lato" panose="020F0502020204030203" pitchFamily="34" charset="0"/>
              <a:cs typeface="Lato" panose="020F0502020204030203" pitchFamily="34" charset="0"/>
            </a:endParaRPr>
          </a:p>
        </p:txBody>
      </p:sp>
      <p:sp>
        <p:nvSpPr>
          <p:cNvPr id="20" name="Content Placeholder 8">
            <a:extLst>
              <a:ext uri="{FF2B5EF4-FFF2-40B4-BE49-F238E27FC236}">
                <a16:creationId xmlns:a16="http://schemas.microsoft.com/office/drawing/2014/main" id="{322A99B6-1AB7-4D8A-938F-9621F1976247}"/>
              </a:ext>
            </a:extLst>
          </p:cNvPr>
          <p:cNvSpPr txBox="1">
            <a:spLocks/>
          </p:cNvSpPr>
          <p:nvPr/>
        </p:nvSpPr>
        <p:spPr>
          <a:xfrm>
            <a:off x="494917" y="1138051"/>
            <a:ext cx="2774353" cy="15079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400" dirty="0" err="1">
                <a:latin typeface="Lato" panose="020B0604020202020204" charset="0"/>
                <a:ea typeface="Lato" panose="020B0604020202020204" charset="0"/>
                <a:cs typeface="Lato" panose="020B0604020202020204" charset="0"/>
              </a:rPr>
              <a:t>Klaudia</a:t>
            </a:r>
            <a:r>
              <a:rPr lang="en-US" sz="1400" dirty="0">
                <a:latin typeface="Lato" panose="020B0604020202020204" charset="0"/>
                <a:ea typeface="Lato" panose="020B0604020202020204" charset="0"/>
                <a:cs typeface="Lato" panose="020B0604020202020204" charset="0"/>
              </a:rPr>
              <a:t> needs to review her schedule as she is currently only getting 7 hours’ sleep.</a:t>
            </a:r>
          </a:p>
          <a:p>
            <a:r>
              <a:rPr lang="en-US" sz="1400" dirty="0">
                <a:latin typeface="Lato" panose="020B0604020202020204" charset="0"/>
                <a:ea typeface="Lato" panose="020B0604020202020204" charset="0"/>
                <a:cs typeface="Lato" panose="020B0604020202020204" charset="0"/>
              </a:rPr>
              <a:t>She is eating and exercising very late. </a:t>
            </a:r>
          </a:p>
          <a:p>
            <a:r>
              <a:rPr lang="en-US" sz="1400" dirty="0">
                <a:latin typeface="Lato" panose="020B0604020202020204" charset="0"/>
                <a:ea typeface="Lato" panose="020B0604020202020204" charset="0"/>
                <a:cs typeface="Lato" panose="020B0604020202020204" charset="0"/>
              </a:rPr>
              <a:t>She should think about how to prioritise or </a:t>
            </a:r>
            <a:r>
              <a:rPr lang="en-US" sz="1400" dirty="0" err="1">
                <a:latin typeface="Lato" panose="020B0604020202020204" charset="0"/>
                <a:ea typeface="Lato" panose="020B0604020202020204" charset="0"/>
                <a:cs typeface="Lato" panose="020B0604020202020204" charset="0"/>
              </a:rPr>
              <a:t>reorganise</a:t>
            </a:r>
            <a:r>
              <a:rPr lang="en-US" sz="1400" dirty="0">
                <a:latin typeface="Lato" panose="020B0604020202020204" charset="0"/>
                <a:ea typeface="Lato" panose="020B0604020202020204" charset="0"/>
                <a:cs typeface="Lato" panose="020B0604020202020204" charset="0"/>
              </a:rPr>
              <a:t> her schedule so that she is able to get better sleep.</a:t>
            </a:r>
            <a:endParaRPr lang="en-GB" sz="1400" dirty="0">
              <a:latin typeface="Lato" panose="020B0604020202020204" charset="0"/>
              <a:ea typeface="Lato" panose="020B0604020202020204" charset="0"/>
              <a:cs typeface="Lato" panose="020B0604020202020204" charset="0"/>
            </a:endParaRPr>
          </a:p>
        </p:txBody>
      </p:sp>
      <p:sp>
        <p:nvSpPr>
          <p:cNvPr id="21" name="Content Placeholder 10">
            <a:extLst>
              <a:ext uri="{FF2B5EF4-FFF2-40B4-BE49-F238E27FC236}">
                <a16:creationId xmlns:a16="http://schemas.microsoft.com/office/drawing/2014/main" id="{5E2F3E02-E220-4312-A503-B68DA960FBE6}"/>
              </a:ext>
            </a:extLst>
          </p:cNvPr>
          <p:cNvSpPr txBox="1">
            <a:spLocks/>
          </p:cNvSpPr>
          <p:nvPr/>
        </p:nvSpPr>
        <p:spPr>
          <a:xfrm>
            <a:off x="3855295" y="1138051"/>
            <a:ext cx="2970448" cy="184017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400" dirty="0">
                <a:latin typeface="Lato" panose="020B0604020202020204" charset="0"/>
                <a:ea typeface="Lato" panose="020B0604020202020204" charset="0"/>
                <a:cs typeface="Lato" panose="020B0604020202020204" charset="0"/>
              </a:rPr>
              <a:t>Benji has very erratic sleep patterns. </a:t>
            </a:r>
          </a:p>
          <a:p>
            <a:r>
              <a:rPr lang="en-US" sz="1400" dirty="0">
                <a:latin typeface="Lato" panose="020B0604020202020204" charset="0"/>
                <a:ea typeface="Lato" panose="020B0604020202020204" charset="0"/>
                <a:cs typeface="Lato" panose="020B0604020202020204" charset="0"/>
              </a:rPr>
              <a:t>He should reduce his use of caffeine drinks (especially in the afternoon).</a:t>
            </a:r>
          </a:p>
          <a:p>
            <a:r>
              <a:rPr lang="en-US" sz="1400" dirty="0">
                <a:latin typeface="Lato" panose="020B0604020202020204" charset="0"/>
                <a:ea typeface="Lato" panose="020B0604020202020204" charset="0"/>
                <a:cs typeface="Lato" panose="020B0604020202020204" charset="0"/>
              </a:rPr>
              <a:t>He should try to avoid napping and sleeping in at the weekends.</a:t>
            </a:r>
          </a:p>
          <a:p>
            <a:r>
              <a:rPr lang="en-US" sz="1400" dirty="0">
                <a:latin typeface="Lato" panose="020B0604020202020204" charset="0"/>
                <a:ea typeface="Lato" panose="020B0604020202020204" charset="0"/>
                <a:cs typeface="Lato" panose="020B0604020202020204" charset="0"/>
              </a:rPr>
              <a:t>Instead he needs to establish a more consistent routine.</a:t>
            </a:r>
            <a:endParaRPr lang="en-GB" sz="1400" dirty="0">
              <a:latin typeface="Lato" panose="020B0604020202020204" charset="0"/>
              <a:ea typeface="Lato" panose="020B0604020202020204" charset="0"/>
              <a:cs typeface="Lato" panose="020B0604020202020204" charset="0"/>
            </a:endParaRPr>
          </a:p>
        </p:txBody>
      </p:sp>
      <p:sp>
        <p:nvSpPr>
          <p:cNvPr id="22" name="Content Placeholder 8">
            <a:extLst>
              <a:ext uri="{FF2B5EF4-FFF2-40B4-BE49-F238E27FC236}">
                <a16:creationId xmlns:a16="http://schemas.microsoft.com/office/drawing/2014/main" id="{6D72B3F5-8AC0-46D1-AC1B-0D54D05FDF35}"/>
              </a:ext>
            </a:extLst>
          </p:cNvPr>
          <p:cNvSpPr txBox="1">
            <a:spLocks/>
          </p:cNvSpPr>
          <p:nvPr/>
        </p:nvSpPr>
        <p:spPr>
          <a:xfrm>
            <a:off x="615201" y="3829050"/>
            <a:ext cx="2654069" cy="25565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400" dirty="0">
                <a:latin typeface="Lato" panose="020B0604020202020204" charset="0"/>
                <a:ea typeface="Lato" panose="020B0604020202020204" charset="0"/>
                <a:cs typeface="Lato" panose="020B0604020202020204" charset="0"/>
              </a:rPr>
              <a:t>Ryan needs to focus on reducing his stress.</a:t>
            </a:r>
          </a:p>
          <a:p>
            <a:r>
              <a:rPr lang="en-US" sz="1400" dirty="0">
                <a:latin typeface="Lato" panose="020B0604020202020204" charset="0"/>
                <a:ea typeface="Lato" panose="020B0604020202020204" charset="0"/>
                <a:cs typeface="Lato" panose="020B0604020202020204" charset="0"/>
              </a:rPr>
              <a:t>He could </a:t>
            </a:r>
            <a:r>
              <a:rPr lang="en-US" sz="1400" dirty="0" err="1">
                <a:latin typeface="Lato" panose="020B0604020202020204" charset="0"/>
                <a:ea typeface="Lato" panose="020B0604020202020204" charset="0"/>
                <a:cs typeface="Lato" panose="020B0604020202020204" charset="0"/>
              </a:rPr>
              <a:t>organise</a:t>
            </a:r>
            <a:r>
              <a:rPr lang="en-US" sz="1400" dirty="0">
                <a:latin typeface="Lato" panose="020B0604020202020204" charset="0"/>
                <a:ea typeface="Lato" panose="020B0604020202020204" charset="0"/>
                <a:cs typeface="Lato" panose="020B0604020202020204" charset="0"/>
              </a:rPr>
              <a:t> his school bag in the evening before bed.</a:t>
            </a:r>
          </a:p>
          <a:p>
            <a:r>
              <a:rPr lang="en-US" sz="1400" dirty="0">
                <a:latin typeface="Lato" panose="020B0604020202020204" charset="0"/>
                <a:ea typeface="Lato" panose="020B0604020202020204" charset="0"/>
                <a:cs typeface="Lato" panose="020B0604020202020204" charset="0"/>
              </a:rPr>
              <a:t>He should try to do something relaxing and calming before bed.</a:t>
            </a:r>
          </a:p>
          <a:p>
            <a:r>
              <a:rPr lang="en-US" sz="1400" dirty="0">
                <a:latin typeface="Lato" panose="020B0604020202020204" charset="0"/>
                <a:ea typeface="Lato" panose="020B0604020202020204" charset="0"/>
                <a:cs typeface="Lato" panose="020B0604020202020204" charset="0"/>
              </a:rPr>
              <a:t>This will mean he is better able to function (and feel less stressed) the next day.</a:t>
            </a:r>
            <a:endParaRPr lang="en-GB" sz="1400" dirty="0">
              <a:latin typeface="Lato" panose="020B0604020202020204" charset="0"/>
              <a:ea typeface="Lato" panose="020B0604020202020204" charset="0"/>
              <a:cs typeface="Lato" panose="020B0604020202020204" charset="0"/>
            </a:endParaRPr>
          </a:p>
        </p:txBody>
      </p:sp>
      <p:sp>
        <p:nvSpPr>
          <p:cNvPr id="23" name="Content Placeholder 10">
            <a:extLst>
              <a:ext uri="{FF2B5EF4-FFF2-40B4-BE49-F238E27FC236}">
                <a16:creationId xmlns:a16="http://schemas.microsoft.com/office/drawing/2014/main" id="{449E99DF-E2F7-4A9D-9A96-227A622E57AC}"/>
              </a:ext>
            </a:extLst>
          </p:cNvPr>
          <p:cNvSpPr txBox="1">
            <a:spLocks/>
          </p:cNvSpPr>
          <p:nvPr/>
        </p:nvSpPr>
        <p:spPr>
          <a:xfrm>
            <a:off x="3855295" y="3829050"/>
            <a:ext cx="2970448" cy="143383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400">
                <a:latin typeface="Lato" panose="020B0604020202020204" charset="0"/>
                <a:ea typeface="Lato" panose="020B0604020202020204" charset="0"/>
                <a:cs typeface="Lato" panose="020B0604020202020204" charset="0"/>
              </a:rPr>
              <a:t>Shaznay may be more affected by her phone than she thinks.</a:t>
            </a:r>
          </a:p>
          <a:p>
            <a:r>
              <a:rPr lang="en-US" sz="1400">
                <a:latin typeface="Lato" panose="020B0604020202020204" charset="0"/>
                <a:ea typeface="Lato" panose="020B0604020202020204" charset="0"/>
                <a:cs typeface="Lato" panose="020B0604020202020204" charset="0"/>
              </a:rPr>
              <a:t>Regular disturbances during the night and looking at backlights before sleep lead to poorer quality sleep overall. </a:t>
            </a:r>
          </a:p>
          <a:p>
            <a:r>
              <a:rPr lang="en-US" sz="1400">
                <a:latin typeface="Lato" panose="020B0604020202020204" charset="0"/>
                <a:ea typeface="Lato" panose="020B0604020202020204" charset="0"/>
                <a:cs typeface="Lato" panose="020B0604020202020204" charset="0"/>
              </a:rPr>
              <a:t>She should remove her phone from her bedroom at night and make sure it is turned off.</a:t>
            </a:r>
            <a:endParaRPr lang="en-GB" sz="1400" dirty="0">
              <a:latin typeface="Lato" panose="020B0604020202020204" charset="0"/>
              <a:ea typeface="Lato" panose="020B0604020202020204" charset="0"/>
              <a:cs typeface="Lato" panose="020B0604020202020204" charset="0"/>
            </a:endParaRPr>
          </a:p>
        </p:txBody>
      </p:sp>
      <p:sp>
        <p:nvSpPr>
          <p:cNvPr id="2" name="Rectangle 1">
            <a:extLst>
              <a:ext uri="{FF2B5EF4-FFF2-40B4-BE49-F238E27FC236}">
                <a16:creationId xmlns:a16="http://schemas.microsoft.com/office/drawing/2014/main" id="{4D0C99A8-A7D9-492D-A504-DD9531E288CD}"/>
              </a:ext>
            </a:extLst>
          </p:cNvPr>
          <p:cNvSpPr/>
          <p:nvPr/>
        </p:nvSpPr>
        <p:spPr>
          <a:xfrm>
            <a:off x="453151" y="1103938"/>
            <a:ext cx="2857883" cy="2458589"/>
          </a:xfrm>
          <a:prstGeom prst="rect">
            <a:avLst/>
          </a:prstGeom>
          <a:solidFill>
            <a:schemeClr val="bg1"/>
          </a:solid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err="1">
                <a:solidFill>
                  <a:srgbClr val="95519E"/>
                </a:solidFill>
                <a:latin typeface="Lato" panose="020B0604020202020204" charset="0"/>
                <a:ea typeface="Lato" panose="020B0604020202020204" charset="0"/>
                <a:cs typeface="Lato" panose="020B0604020202020204" charset="0"/>
              </a:rPr>
              <a:t>Klaudia</a:t>
            </a:r>
            <a:endParaRPr lang="en-GB" sz="2800" dirty="0">
              <a:solidFill>
                <a:srgbClr val="95519E"/>
              </a:solidFill>
              <a:latin typeface="Lato" panose="020B0604020202020204" charset="0"/>
              <a:ea typeface="Lato" panose="020B0604020202020204" charset="0"/>
              <a:cs typeface="Lato" panose="020B0604020202020204" charset="0"/>
            </a:endParaRPr>
          </a:p>
        </p:txBody>
      </p:sp>
      <p:sp>
        <p:nvSpPr>
          <p:cNvPr id="25" name="Rectangle 24">
            <a:extLst>
              <a:ext uri="{FF2B5EF4-FFF2-40B4-BE49-F238E27FC236}">
                <a16:creationId xmlns:a16="http://schemas.microsoft.com/office/drawing/2014/main" id="{342D61F3-0E31-4517-8B41-5A8396C2F3EC}"/>
              </a:ext>
            </a:extLst>
          </p:cNvPr>
          <p:cNvSpPr/>
          <p:nvPr/>
        </p:nvSpPr>
        <p:spPr>
          <a:xfrm>
            <a:off x="3911578" y="1095127"/>
            <a:ext cx="2857883" cy="2458589"/>
          </a:xfrm>
          <a:prstGeom prst="rect">
            <a:avLst/>
          </a:prstGeom>
          <a:solidFill>
            <a:schemeClr val="bg1"/>
          </a:solid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rgbClr val="95519E"/>
                </a:solidFill>
                <a:latin typeface="Lato" panose="020B0604020202020204" charset="0"/>
                <a:ea typeface="Lato" panose="020B0604020202020204" charset="0"/>
                <a:cs typeface="Lato" panose="020B0604020202020204" charset="0"/>
              </a:rPr>
              <a:t>Benji</a:t>
            </a:r>
          </a:p>
        </p:txBody>
      </p:sp>
      <p:sp>
        <p:nvSpPr>
          <p:cNvPr id="26" name="Rectangle 25">
            <a:extLst>
              <a:ext uri="{FF2B5EF4-FFF2-40B4-BE49-F238E27FC236}">
                <a16:creationId xmlns:a16="http://schemas.microsoft.com/office/drawing/2014/main" id="{D7950C27-04BE-45EC-ACBA-53378760EA6B}"/>
              </a:ext>
            </a:extLst>
          </p:cNvPr>
          <p:cNvSpPr/>
          <p:nvPr/>
        </p:nvSpPr>
        <p:spPr>
          <a:xfrm>
            <a:off x="453151" y="3766064"/>
            <a:ext cx="2857883" cy="2726811"/>
          </a:xfrm>
          <a:prstGeom prst="rect">
            <a:avLst/>
          </a:prstGeom>
          <a:solidFill>
            <a:schemeClr val="bg1"/>
          </a:solid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rgbClr val="95519E"/>
                </a:solidFill>
                <a:latin typeface="Lato" panose="020B0604020202020204" charset="0"/>
                <a:ea typeface="Lato" panose="020B0604020202020204" charset="0"/>
                <a:cs typeface="Lato" panose="020B0604020202020204" charset="0"/>
              </a:rPr>
              <a:t>Ryan</a:t>
            </a:r>
          </a:p>
        </p:txBody>
      </p:sp>
      <p:sp>
        <p:nvSpPr>
          <p:cNvPr id="27" name="Rectangle 26">
            <a:extLst>
              <a:ext uri="{FF2B5EF4-FFF2-40B4-BE49-F238E27FC236}">
                <a16:creationId xmlns:a16="http://schemas.microsoft.com/office/drawing/2014/main" id="{F3D17B0F-A3F6-4741-BBA8-2690BA0D4587}"/>
              </a:ext>
            </a:extLst>
          </p:cNvPr>
          <p:cNvSpPr/>
          <p:nvPr/>
        </p:nvSpPr>
        <p:spPr>
          <a:xfrm>
            <a:off x="3932459" y="3742514"/>
            <a:ext cx="2857883" cy="2741550"/>
          </a:xfrm>
          <a:prstGeom prst="rect">
            <a:avLst/>
          </a:prstGeom>
          <a:solidFill>
            <a:schemeClr val="bg1"/>
          </a:solid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err="1">
                <a:solidFill>
                  <a:srgbClr val="95519E"/>
                </a:solidFill>
                <a:latin typeface="Lato" panose="020B0604020202020204" charset="0"/>
                <a:ea typeface="Lato" panose="020B0604020202020204" charset="0"/>
                <a:cs typeface="Lato" panose="020B0604020202020204" charset="0"/>
              </a:rPr>
              <a:t>Shaznay</a:t>
            </a:r>
            <a:endParaRPr lang="en-GB" sz="2800" dirty="0">
              <a:solidFill>
                <a:srgbClr val="95519E"/>
              </a:solidFill>
              <a:latin typeface="Lato" panose="020B0604020202020204" charset="0"/>
              <a:ea typeface="Lato" panose="020B0604020202020204" charset="0"/>
              <a:cs typeface="Lato" panose="020B0604020202020204" charset="0"/>
            </a:endParaRPr>
          </a:p>
        </p:txBody>
      </p:sp>
    </p:spTree>
    <p:extLst>
      <p:ext uri="{BB962C8B-B14F-4D97-AF65-F5344CB8AC3E}">
        <p14:creationId xmlns:p14="http://schemas.microsoft.com/office/powerpoint/2010/main" val="127908217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2"/>
                  </p:tgtEl>
                </p:cond>
              </p:nextCondLst>
            </p:seq>
            <p:seq concurrent="1" nextAc="seek">
              <p:cTn id="7" restart="whenNotActive" fill="hold" evtFilter="cancelBubble" nodeType="interactiveSeq">
                <p:stCondLst>
                  <p:cond evt="onClick" delay="0">
                    <p:tgtEl>
                      <p:spTgt spid="25"/>
                    </p:tgtEl>
                  </p:cond>
                </p:stCondLst>
                <p:endSync evt="end" delay="0">
                  <p:rtn val="all"/>
                </p:endSync>
                <p:childTnLst>
                  <p:par>
                    <p:cTn id="8" fill="hold">
                      <p:stCondLst>
                        <p:cond delay="0"/>
                      </p:stCondLst>
                      <p:childTnLst>
                        <p:par>
                          <p:cTn id="9" fill="hold">
                            <p:stCondLst>
                              <p:cond delay="0"/>
                            </p:stCondLst>
                            <p:childTnLst>
                              <p:par>
                                <p:cTn id="10" presetID="1" presetClass="exit"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hidden"/>
                                      </p:to>
                                    </p:set>
                                  </p:childTnLst>
                                </p:cTn>
                              </p:par>
                            </p:childTnLst>
                          </p:cTn>
                        </p:par>
                      </p:childTnLst>
                    </p:cTn>
                  </p:par>
                </p:childTnLst>
              </p:cTn>
              <p:nextCondLst>
                <p:cond evt="onClick" delay="0">
                  <p:tgtEl>
                    <p:spTgt spid="25"/>
                  </p:tgtEl>
                </p:cond>
              </p:nextCondLst>
            </p:seq>
            <p:seq concurrent="1" nextAc="seek">
              <p:cTn id="12" restart="whenNotActive" fill="hold" evtFilter="cancelBubble" nodeType="interactiveSeq">
                <p:stCondLst>
                  <p:cond evt="onClick" delay="0">
                    <p:tgtEl>
                      <p:spTgt spid="26"/>
                    </p:tgtEl>
                  </p:cond>
                </p:stCondLst>
                <p:endSync evt="end" delay="0">
                  <p:rtn val="all"/>
                </p:endSync>
                <p:childTnLst>
                  <p:par>
                    <p:cTn id="13" fill="hold">
                      <p:stCondLst>
                        <p:cond delay="0"/>
                      </p:stCondLst>
                      <p:childTnLst>
                        <p:par>
                          <p:cTn id="14" fill="hold">
                            <p:stCondLst>
                              <p:cond delay="0"/>
                            </p:stCondLst>
                            <p:childTnLst>
                              <p:par>
                                <p:cTn id="15" presetID="1" presetClass="exit" presetSubtype="0" fill="hold" grpId="0" nodeType="clickEffect">
                                  <p:stCondLst>
                                    <p:cond delay="0"/>
                                  </p:stCondLst>
                                  <p:childTnLst>
                                    <p:set>
                                      <p:cBhvr>
                                        <p:cTn id="16" dur="1" fill="hold">
                                          <p:stCondLst>
                                            <p:cond delay="0"/>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seq concurrent="1" nextAc="seek">
              <p:cTn id="17" restart="whenNotActive" fill="hold" evtFilter="cancelBubble" nodeType="interactiveSeq">
                <p:stCondLst>
                  <p:cond evt="onClick" delay="0">
                    <p:tgtEl>
                      <p:spTgt spid="27"/>
                    </p:tgtEl>
                  </p:cond>
                </p:stCondLst>
                <p:endSync evt="end" delay="0">
                  <p:rtn val="all"/>
                </p:endSync>
                <p:childTnLst>
                  <p:par>
                    <p:cTn id="18" fill="hold">
                      <p:stCondLst>
                        <p:cond delay="0"/>
                      </p:stCondLst>
                      <p:childTnLst>
                        <p:par>
                          <p:cTn id="19" fill="hold">
                            <p:stCondLst>
                              <p:cond delay="0"/>
                            </p:stCondLst>
                            <p:childTnLst>
                              <p:par>
                                <p:cTn id="20" presetID="1" presetClass="exit" presetSubtype="0" fill="hold" grpId="0" nodeType="clickEffect">
                                  <p:stCondLst>
                                    <p:cond delay="0"/>
                                  </p:stCondLst>
                                  <p:childTnLst>
                                    <p:set>
                                      <p:cBhvr>
                                        <p:cTn id="21" dur="1" fill="hold">
                                          <p:stCondLst>
                                            <p:cond delay="0"/>
                                          </p:stCondLst>
                                        </p:cTn>
                                        <p:tgtEl>
                                          <p:spTgt spid="27"/>
                                        </p:tgtEl>
                                        <p:attrNameLst>
                                          <p:attrName>style.visibility</p:attrName>
                                        </p:attrNameLst>
                                      </p:cBhvr>
                                      <p:to>
                                        <p:strVal val="hidden"/>
                                      </p:to>
                                    </p:set>
                                  </p:childTnLst>
                                </p:cTn>
                              </p:par>
                            </p:childTnLst>
                          </p:cTn>
                        </p:par>
                      </p:childTnLst>
                    </p:cTn>
                  </p:par>
                </p:childTnLst>
              </p:cTn>
              <p:nextCondLst>
                <p:cond evt="onClick" delay="0">
                  <p:tgtEl>
                    <p:spTgt spid="27"/>
                  </p:tgtEl>
                </p:cond>
              </p:nextCondLst>
            </p:seq>
          </p:childTnLst>
        </p:cTn>
      </p:par>
    </p:tnLst>
    <p:bldLst>
      <p:bldP spid="2" grpId="0" animBg="1"/>
      <p:bldP spid="25" grpId="0" animBg="1"/>
      <p:bldP spid="26" grpId="0" animBg="1"/>
      <p:bldP spid="2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2D651D86-383D-45DB-A701-76B5BFCFE28F}" type="slidenum">
              <a:rPr lang="en-GB" smtClean="0"/>
              <a:pPr/>
              <a:t>8</a:t>
            </a:fld>
            <a:endParaRPr lang="en-GB" dirty="0"/>
          </a:p>
        </p:txBody>
      </p:sp>
      <p:sp>
        <p:nvSpPr>
          <p:cNvPr id="5" name="TextBox 4"/>
          <p:cNvSpPr txBox="1"/>
          <p:nvPr/>
        </p:nvSpPr>
        <p:spPr>
          <a:xfrm>
            <a:off x="250633" y="534680"/>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What have you learnt?</a:t>
            </a:r>
            <a:endParaRPr lang="en-GB" sz="4400" b="1" dirty="0">
              <a:latin typeface="League Spartan" panose="00000800000000000000" pitchFamily="50" charset="0"/>
            </a:endParaRPr>
          </a:p>
        </p:txBody>
      </p:sp>
      <p:sp>
        <p:nvSpPr>
          <p:cNvPr id="6" name="Rectangle 5"/>
          <p:cNvSpPr/>
          <p:nvPr/>
        </p:nvSpPr>
        <p:spPr>
          <a:xfrm>
            <a:off x="455064" y="1562977"/>
            <a:ext cx="6763883" cy="4401205"/>
          </a:xfrm>
          <a:prstGeom prst="rect">
            <a:avLst/>
          </a:prstGeom>
        </p:spPr>
        <p:txBody>
          <a:bodyPr wrap="square">
            <a:spAutoFit/>
          </a:bodyPr>
          <a:lstStyle/>
          <a:p>
            <a:r>
              <a:rPr lang="en-US" sz="2800" dirty="0">
                <a:latin typeface="Lato" panose="020B0604020202020204" charset="0"/>
                <a:ea typeface="Lato" panose="020B0604020202020204" charset="0"/>
                <a:cs typeface="Lato" panose="020B0604020202020204" charset="0"/>
              </a:rPr>
              <a:t>Complete the following three sentences:</a:t>
            </a:r>
            <a:endParaRPr lang="en-GB" sz="2800" dirty="0">
              <a:latin typeface="Lato" panose="020B0604020202020204" charset="0"/>
              <a:ea typeface="Lato" panose="020B0604020202020204" charset="0"/>
              <a:cs typeface="Lato" panose="020B0604020202020204" charset="0"/>
            </a:endParaRPr>
          </a:p>
          <a:p>
            <a:endParaRPr lang="en-GB" sz="2800" dirty="0">
              <a:solidFill>
                <a:srgbClr val="95519E"/>
              </a:solidFill>
              <a:latin typeface="Lato" panose="020B0604020202020204" charset="0"/>
              <a:ea typeface="Lato" panose="020B0604020202020204" charset="0"/>
              <a:cs typeface="Lato" panose="020B0604020202020204" charset="0"/>
            </a:endParaRPr>
          </a:p>
          <a:p>
            <a:r>
              <a:rPr lang="en-GB" sz="2800" b="1" dirty="0">
                <a:solidFill>
                  <a:srgbClr val="95519E"/>
                </a:solidFill>
                <a:latin typeface="Lato" panose="020B0604020202020204" charset="0"/>
                <a:ea typeface="Lato" panose="020B0604020202020204" charset="0"/>
                <a:cs typeface="Lato" panose="020B0604020202020204" charset="0"/>
              </a:rPr>
              <a:t>Three things</a:t>
            </a:r>
            <a:r>
              <a:rPr lang="en-GB" sz="2800" dirty="0">
                <a:latin typeface="Lato" panose="020B0604020202020204" charset="0"/>
                <a:ea typeface="Lato" panose="020B0604020202020204" charset="0"/>
                <a:cs typeface="Lato" panose="020B0604020202020204" charset="0"/>
              </a:rPr>
              <a:t> that help promote good sleep are…</a:t>
            </a:r>
          </a:p>
          <a:p>
            <a:endParaRPr lang="en-GB" sz="2800" dirty="0">
              <a:latin typeface="Lato" panose="020B0604020202020204" charset="0"/>
              <a:ea typeface="Lato" panose="020B0604020202020204" charset="0"/>
              <a:cs typeface="Lato" panose="020B0604020202020204" charset="0"/>
            </a:endParaRPr>
          </a:p>
          <a:p>
            <a:r>
              <a:rPr lang="en-GB" sz="2800" b="1" dirty="0">
                <a:solidFill>
                  <a:srgbClr val="95519E"/>
                </a:solidFill>
                <a:latin typeface="Lato" panose="020B0604020202020204" charset="0"/>
                <a:ea typeface="Lato" panose="020B0604020202020204" charset="0"/>
                <a:cs typeface="Lato" panose="020B0604020202020204" charset="0"/>
              </a:rPr>
              <a:t>Two benefits</a:t>
            </a:r>
            <a:r>
              <a:rPr lang="en-GB" sz="2800" dirty="0">
                <a:latin typeface="Lato" panose="020B0604020202020204" charset="0"/>
                <a:ea typeface="Lato" panose="020B0604020202020204" charset="0"/>
                <a:cs typeface="Lato" panose="020B0604020202020204" charset="0"/>
              </a:rPr>
              <a:t> of good quality sleep are…</a:t>
            </a:r>
          </a:p>
          <a:p>
            <a:endParaRPr lang="en-GB" sz="2800" dirty="0">
              <a:latin typeface="Lato" panose="020B0604020202020204" charset="0"/>
              <a:ea typeface="Lato" panose="020B0604020202020204" charset="0"/>
              <a:cs typeface="Lato" panose="020B0604020202020204" charset="0"/>
            </a:endParaRPr>
          </a:p>
          <a:p>
            <a:r>
              <a:rPr lang="en-GB" sz="2800" dirty="0">
                <a:solidFill>
                  <a:srgbClr val="95519E"/>
                </a:solidFill>
                <a:latin typeface="Lato" panose="020B0604020202020204" charset="0"/>
                <a:ea typeface="Lato" panose="020B0604020202020204" charset="0"/>
                <a:cs typeface="Lato" panose="020B0604020202020204" charset="0"/>
              </a:rPr>
              <a:t>One thing</a:t>
            </a:r>
            <a:r>
              <a:rPr lang="en-GB" sz="2800" dirty="0">
                <a:latin typeface="Lato" panose="020B0604020202020204" charset="0"/>
                <a:ea typeface="Lato" panose="020B0604020202020204" charset="0"/>
                <a:cs typeface="Lato" panose="020B0604020202020204" charset="0"/>
              </a:rPr>
              <a:t> I could change about my evening routine to promote better sleep is…</a:t>
            </a:r>
          </a:p>
        </p:txBody>
      </p:sp>
      <p:sp>
        <p:nvSpPr>
          <p:cNvPr id="10" name="Footer Placeholder 1">
            <a:extLst>
              <a:ext uri="{FF2B5EF4-FFF2-40B4-BE49-F238E27FC236}">
                <a16:creationId xmlns:a16="http://schemas.microsoft.com/office/drawing/2014/main" id="{CAB6732D-1F7F-4580-8139-238F5F86DC9B}"/>
              </a:ext>
            </a:extLst>
          </p:cNvPr>
          <p:cNvSpPr>
            <a:spLocks noGrp="1"/>
          </p:cNvSpPr>
          <p:nvPr/>
        </p:nvSpPr>
        <p:spPr>
          <a:xfrm>
            <a:off x="0" y="6492875"/>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2020 </a:t>
            </a:r>
          </a:p>
        </p:txBody>
      </p:sp>
      <p:pic>
        <p:nvPicPr>
          <p:cNvPr id="9" name="Picture 6" descr="Sunset, Dusk, Silhouette, Shadow, Girl, Woman, People">
            <a:extLst>
              <a:ext uri="{FF2B5EF4-FFF2-40B4-BE49-F238E27FC236}">
                <a16:creationId xmlns:a16="http://schemas.microsoft.com/office/drawing/2014/main" id="{D8968BB8-C41A-48F7-9F5D-645A98C890C7}"/>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587680">
            <a:off x="8015658" y="2112236"/>
            <a:ext cx="3536830" cy="29384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574779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3336" y="481822"/>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Further support</a:t>
            </a:r>
            <a:endParaRPr lang="en-GB" sz="4400" b="1" dirty="0">
              <a:latin typeface="League Spartan" panose="00000800000000000000" pitchFamily="50" charset="0"/>
            </a:endParaRPr>
          </a:p>
        </p:txBody>
      </p:sp>
      <p:sp>
        <p:nvSpPr>
          <p:cNvPr id="10" name="TextBox 9"/>
          <p:cNvSpPr txBox="1"/>
          <p:nvPr/>
        </p:nvSpPr>
        <p:spPr>
          <a:xfrm>
            <a:off x="6882239" y="1748933"/>
            <a:ext cx="4980247" cy="2000548"/>
          </a:xfrm>
          <a:prstGeom prst="rect">
            <a:avLst/>
          </a:prstGeom>
          <a:noFill/>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The </a:t>
            </a:r>
            <a:r>
              <a:rPr lang="en-US" sz="2400" b="1" dirty="0">
                <a:latin typeface="Lato" panose="020F0502020204030203" pitchFamily="34" charset="0"/>
                <a:ea typeface="Lato" panose="020F0502020204030203" pitchFamily="34" charset="0"/>
                <a:cs typeface="Lato" panose="020F0502020204030203" pitchFamily="34" charset="0"/>
              </a:rPr>
              <a:t>ChildLine website </a:t>
            </a:r>
            <a:r>
              <a:rPr lang="en-US" sz="2400" dirty="0">
                <a:latin typeface="Lato" panose="020F0502020204030203" pitchFamily="34" charset="0"/>
                <a:ea typeface="Lato" panose="020F0502020204030203" pitchFamily="34" charset="0"/>
                <a:cs typeface="Lato" panose="020F0502020204030203" pitchFamily="34" charset="0"/>
              </a:rPr>
              <a:t>has advice about sleep for young people:</a:t>
            </a:r>
          </a:p>
          <a:p>
            <a:r>
              <a:rPr lang="en-US" sz="2400" dirty="0">
                <a:solidFill>
                  <a:schemeClr val="bg1">
                    <a:lumMod val="50000"/>
                  </a:schemeClr>
                </a:solidFill>
                <a:hlinkClick r:id="rId3"/>
              </a:rPr>
              <a:t>www.childline.org.uk</a:t>
            </a:r>
            <a:r>
              <a:rPr lang="en-US" sz="2400" dirty="0">
                <a:solidFill>
                  <a:schemeClr val="bg1">
                    <a:lumMod val="50000"/>
                  </a:schemeClr>
                </a:solidFill>
              </a:rPr>
              <a:t> </a:t>
            </a:r>
          </a:p>
          <a:p>
            <a:r>
              <a:rPr lang="en-US" sz="2400" dirty="0">
                <a:latin typeface="Lato" panose="020B0604020202020204" charset="0"/>
                <a:ea typeface="Lato" panose="020B0604020202020204" charset="0"/>
                <a:cs typeface="Lato" panose="020B0604020202020204" charset="0"/>
              </a:rPr>
              <a:t>Phone: 0800 1111</a:t>
            </a:r>
          </a:p>
          <a:p>
            <a:endParaRPr lang="en-US" sz="2400" dirty="0">
              <a:solidFill>
                <a:schemeClr val="bg1">
                  <a:lumMod val="50000"/>
                </a:schemeClr>
              </a:solidFill>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9</a:t>
            </a:fld>
            <a:endParaRPr lang="en-GB" dirty="0"/>
          </a:p>
        </p:txBody>
      </p:sp>
      <p:sp>
        <p:nvSpPr>
          <p:cNvPr id="12" name="TextBox 11"/>
          <p:cNvSpPr txBox="1"/>
          <p:nvPr/>
        </p:nvSpPr>
        <p:spPr>
          <a:xfrm>
            <a:off x="599168" y="1767794"/>
            <a:ext cx="5354688" cy="1846659"/>
          </a:xfrm>
          <a:prstGeom prst="rect">
            <a:avLst/>
          </a:prstGeom>
          <a:noFill/>
        </p:spPr>
        <p:txBody>
          <a:bodyPr wrap="square" rtlCol="0">
            <a:spAutoFit/>
          </a:bodyPr>
          <a:lstStyle/>
          <a:p>
            <a:r>
              <a:rPr lang="en-GB" sz="2400" dirty="0">
                <a:latin typeface="Lato" panose="020F0502020204030203" pitchFamily="34" charset="0"/>
                <a:ea typeface="Lato" panose="020F0502020204030203" pitchFamily="34" charset="0"/>
                <a:cs typeface="Lato" panose="020F0502020204030203" pitchFamily="34" charset="0"/>
              </a:rPr>
              <a:t>If you’re worried about your sleep, you can always speak to your parent or carer, or a teacher in school for more advice and support. </a:t>
            </a:r>
          </a:p>
          <a:p>
            <a:endParaRPr lang="en-GB" dirty="0"/>
          </a:p>
        </p:txBody>
      </p:sp>
      <p:sp>
        <p:nvSpPr>
          <p:cNvPr id="4" name="Rectangle 3"/>
          <p:cNvSpPr/>
          <p:nvPr/>
        </p:nvSpPr>
        <p:spPr>
          <a:xfrm>
            <a:off x="6882239" y="4095215"/>
            <a:ext cx="4623327" cy="1200329"/>
          </a:xfrm>
          <a:prstGeom prst="rect">
            <a:avLst/>
          </a:prstGeom>
        </p:spPr>
        <p:txBody>
          <a:bodyPr wrap="square">
            <a:spAutoFit/>
          </a:bodyPr>
          <a:lstStyle/>
          <a:p>
            <a:r>
              <a:rPr lang="en-GB" sz="2400" b="1" dirty="0">
                <a:latin typeface="Lato" panose="020F0502020204030203" pitchFamily="34" charset="0"/>
                <a:ea typeface="Lato" panose="020F0502020204030203" pitchFamily="34" charset="0"/>
                <a:cs typeface="Lato" panose="020F0502020204030203" pitchFamily="34" charset="0"/>
              </a:rPr>
              <a:t>NHS Direct (Tel: 111) </a:t>
            </a:r>
            <a:r>
              <a:rPr lang="en-GB" sz="2400" dirty="0">
                <a:latin typeface="Lato" panose="020F0502020204030203" pitchFamily="34" charset="0"/>
                <a:ea typeface="Lato" panose="020F0502020204030203" pitchFamily="34" charset="0"/>
                <a:cs typeface="Lato" panose="020F0502020204030203" pitchFamily="34" charset="0"/>
              </a:rPr>
              <a:t>can be called for non-urgent medical issues or for further information.</a:t>
            </a:r>
          </a:p>
        </p:txBody>
      </p:sp>
      <p:pic>
        <p:nvPicPr>
          <p:cNvPr id="9" name="Picture 2" descr="Speech Bubbles, Conversation, Black, Blank, Chat"/>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037426" y="3900094"/>
            <a:ext cx="2912582" cy="1874975"/>
          </a:xfrm>
          <a:prstGeom prst="rect">
            <a:avLst/>
          </a:prstGeom>
          <a:noFill/>
          <a:extLst>
            <a:ext uri="{909E8E84-426E-40DD-AFC4-6F175D3DCCD1}">
              <a14:hiddenFill xmlns:a14="http://schemas.microsoft.com/office/drawing/2010/main">
                <a:solidFill>
                  <a:srgbClr val="FFFFFF"/>
                </a:solidFill>
              </a14:hiddenFill>
            </a:ext>
          </a:extLst>
        </p:spPr>
      </p:pic>
      <p:sp>
        <p:nvSpPr>
          <p:cNvPr id="13" name="Footer Placeholder 1">
            <a:extLst>
              <a:ext uri="{FF2B5EF4-FFF2-40B4-BE49-F238E27FC236}">
                <a16:creationId xmlns:a16="http://schemas.microsoft.com/office/drawing/2014/main" id="{249FC885-571F-478C-8109-DF346C3B8DE2}"/>
              </a:ext>
            </a:extLst>
          </p:cNvPr>
          <p:cNvSpPr>
            <a:spLocks noGrp="1"/>
          </p:cNvSpPr>
          <p:nvPr/>
        </p:nvSpPr>
        <p:spPr>
          <a:xfrm>
            <a:off x="0" y="6492875"/>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2020 </a:t>
            </a:r>
          </a:p>
        </p:txBody>
      </p:sp>
    </p:spTree>
    <p:extLst>
      <p:ext uri="{BB962C8B-B14F-4D97-AF65-F5344CB8AC3E}">
        <p14:creationId xmlns:p14="http://schemas.microsoft.com/office/powerpoint/2010/main" val="304632870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61226" y="223125"/>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More activities</a:t>
            </a:r>
            <a:endParaRPr lang="en-GB" sz="4400" b="1" dirty="0">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10</a:t>
            </a:fld>
            <a:endParaRPr lang="en-GB" dirty="0"/>
          </a:p>
        </p:txBody>
      </p:sp>
      <p:sp>
        <p:nvSpPr>
          <p:cNvPr id="6" name="Rectangle 5"/>
          <p:cNvSpPr/>
          <p:nvPr/>
        </p:nvSpPr>
        <p:spPr>
          <a:xfrm>
            <a:off x="503693" y="1572951"/>
            <a:ext cx="7539777" cy="523220"/>
          </a:xfrm>
          <a:prstGeom prst="rect">
            <a:avLst/>
          </a:prstGeom>
        </p:spPr>
        <p:txBody>
          <a:bodyPr wrap="square">
            <a:spAutoFit/>
          </a:bodyPr>
          <a:lstStyle/>
          <a:p>
            <a:r>
              <a:rPr lang="en-GB" sz="2800" b="1" dirty="0">
                <a:latin typeface="League Spartan" panose="00000800000000000000" pitchFamily="50" charset="0"/>
              </a:rPr>
              <a:t>Healthy sleep campaign</a:t>
            </a:r>
          </a:p>
        </p:txBody>
      </p:sp>
      <p:sp>
        <p:nvSpPr>
          <p:cNvPr id="9" name="Rectangle 8"/>
          <p:cNvSpPr/>
          <p:nvPr/>
        </p:nvSpPr>
        <p:spPr>
          <a:xfrm>
            <a:off x="503694" y="2192366"/>
            <a:ext cx="5592306" cy="3416320"/>
          </a:xfrm>
          <a:prstGeom prst="rect">
            <a:avLst/>
          </a:prstGeom>
        </p:spPr>
        <p:txBody>
          <a:bodyPr wrap="square">
            <a:spAutoFit/>
          </a:bodyPr>
          <a:lstStyle/>
          <a:p>
            <a:r>
              <a:rPr lang="en-GB" sz="2400" dirty="0">
                <a:latin typeface="Lato" panose="020B0604020202020204" charset="0"/>
                <a:ea typeface="Lato" panose="020B0604020202020204" charset="0"/>
                <a:cs typeface="Lato" panose="020B0604020202020204" charset="0"/>
              </a:rPr>
              <a:t>Create an advertising campaign to promote healthy sleep. </a:t>
            </a:r>
          </a:p>
          <a:p>
            <a:endParaRPr lang="en-GB" sz="2400" dirty="0">
              <a:latin typeface="Lato" panose="020F0502020204030203" pitchFamily="34" charset="0"/>
              <a:ea typeface="Lato" panose="020F0502020204030203" pitchFamily="34" charset="0"/>
              <a:cs typeface="Lato" panose="020F0502020204030203" pitchFamily="34" charset="0"/>
            </a:endParaRPr>
          </a:p>
          <a:p>
            <a:r>
              <a:rPr lang="en-GB" sz="2400" dirty="0">
                <a:latin typeface="Lato" panose="020F0502020204030203" pitchFamily="34" charset="0"/>
                <a:ea typeface="Lato" panose="020F0502020204030203" pitchFamily="34" charset="0"/>
                <a:cs typeface="Lato" panose="020F0502020204030203" pitchFamily="34" charset="0"/>
              </a:rPr>
              <a:t>This could include …</a:t>
            </a:r>
          </a:p>
          <a:p>
            <a:pPr marL="342900" indent="-342900">
              <a:buFont typeface="Arial" panose="020B0604020202020204" pitchFamily="34" charset="0"/>
              <a:buChar char="•"/>
            </a:pPr>
            <a:r>
              <a:rPr lang="en-GB" sz="2400" dirty="0">
                <a:latin typeface="Lato" panose="020F0502020204030203" pitchFamily="34" charset="0"/>
                <a:ea typeface="Lato" panose="020F0502020204030203" pitchFamily="34" charset="0"/>
                <a:cs typeface="Lato" panose="020F0502020204030203" pitchFamily="34" charset="0"/>
              </a:rPr>
              <a:t>A poster or flyer to raise awareness</a:t>
            </a:r>
          </a:p>
          <a:p>
            <a:pPr marL="342900" indent="-342900">
              <a:buFont typeface="Arial" panose="020B0604020202020204" pitchFamily="34" charset="0"/>
              <a:buChar char="•"/>
            </a:pPr>
            <a:r>
              <a:rPr lang="en-GB" sz="2400" dirty="0">
                <a:latin typeface="Lato" panose="020F0502020204030203" pitchFamily="34" charset="0"/>
                <a:ea typeface="Lato" panose="020F0502020204030203" pitchFamily="34" charset="0"/>
                <a:cs typeface="Lato" panose="020F0502020204030203" pitchFamily="34" charset="0"/>
              </a:rPr>
              <a:t>A tagline or slogan</a:t>
            </a:r>
          </a:p>
          <a:p>
            <a:pPr marL="342900" indent="-342900">
              <a:buFont typeface="Arial" panose="020B0604020202020204" pitchFamily="34" charset="0"/>
              <a:buChar char="•"/>
            </a:pPr>
            <a:r>
              <a:rPr lang="en-GB" sz="2400" dirty="0">
                <a:latin typeface="Lato" panose="020F0502020204030203" pitchFamily="34" charset="0"/>
                <a:ea typeface="Lato" panose="020F0502020204030203" pitchFamily="34" charset="0"/>
                <a:cs typeface="Lato" panose="020F0502020204030203" pitchFamily="34" charset="0"/>
              </a:rPr>
              <a:t>A logo</a:t>
            </a:r>
          </a:p>
          <a:p>
            <a:pPr marL="342900" indent="-342900">
              <a:buFont typeface="Arial" panose="020B0604020202020204" pitchFamily="34" charset="0"/>
              <a:buChar char="•"/>
            </a:pPr>
            <a:r>
              <a:rPr lang="en-GB" sz="2400" dirty="0">
                <a:latin typeface="Lato" panose="020F0502020204030203" pitchFamily="34" charset="0"/>
                <a:ea typeface="Lato" panose="020F0502020204030203" pitchFamily="34" charset="0"/>
                <a:cs typeface="Lato" panose="020F0502020204030203" pitchFamily="34" charset="0"/>
              </a:rPr>
              <a:t>An information</a:t>
            </a:r>
          </a:p>
          <a:p>
            <a:r>
              <a:rPr lang="en-GB" sz="2400" dirty="0">
                <a:latin typeface="Lato" panose="020F0502020204030203" pitchFamily="34" charset="0"/>
                <a:ea typeface="Lato" panose="020F0502020204030203" pitchFamily="34" charset="0"/>
                <a:cs typeface="Lato" panose="020F0502020204030203" pitchFamily="34" charset="0"/>
              </a:rPr>
              <a:t>    leaflet</a:t>
            </a:r>
          </a:p>
        </p:txBody>
      </p:sp>
      <p:sp>
        <p:nvSpPr>
          <p:cNvPr id="10" name="Rectangle 9"/>
          <p:cNvSpPr/>
          <p:nvPr/>
        </p:nvSpPr>
        <p:spPr>
          <a:xfrm>
            <a:off x="6537961" y="421985"/>
            <a:ext cx="4996425" cy="523220"/>
          </a:xfrm>
          <a:prstGeom prst="rect">
            <a:avLst/>
          </a:prstGeom>
        </p:spPr>
        <p:txBody>
          <a:bodyPr wrap="square">
            <a:spAutoFit/>
          </a:bodyPr>
          <a:lstStyle/>
          <a:p>
            <a:r>
              <a:rPr lang="en-GB" sz="2800" b="1" dirty="0">
                <a:latin typeface="League Spartan" panose="00000800000000000000" pitchFamily="50" charset="0"/>
              </a:rPr>
              <a:t>Healthy sleep into action</a:t>
            </a:r>
          </a:p>
        </p:txBody>
      </p:sp>
      <p:sp>
        <p:nvSpPr>
          <p:cNvPr id="11" name="Rectangle 10"/>
          <p:cNvSpPr/>
          <p:nvPr/>
        </p:nvSpPr>
        <p:spPr>
          <a:xfrm>
            <a:off x="6537961" y="1041400"/>
            <a:ext cx="5150346" cy="3785652"/>
          </a:xfrm>
          <a:prstGeom prst="rect">
            <a:avLst/>
          </a:prstGeom>
        </p:spPr>
        <p:txBody>
          <a:bodyPr wrap="square">
            <a:spAutoFit/>
          </a:bodyPr>
          <a:lstStyle/>
          <a:p>
            <a:r>
              <a:rPr lang="en-GB" sz="2400" dirty="0">
                <a:latin typeface="Lato" panose="020B0604020202020204" charset="0"/>
                <a:ea typeface="Lato" panose="020B0604020202020204" charset="0"/>
                <a:cs typeface="Lato" panose="020B0604020202020204" charset="0"/>
              </a:rPr>
              <a:t>Now that you have reflected on one thing you think you could change about your evening routine to promote better sleep, try to stick to this for one week!</a:t>
            </a:r>
          </a:p>
          <a:p>
            <a:endParaRPr lang="en-GB" sz="2400" dirty="0">
              <a:latin typeface="Lato" panose="020B0604020202020204" charset="0"/>
              <a:ea typeface="Lato" panose="020B0604020202020204" charset="0"/>
              <a:cs typeface="Lato" panose="020B0604020202020204" charset="0"/>
            </a:endParaRPr>
          </a:p>
          <a:p>
            <a:r>
              <a:rPr lang="en-GB" sz="2400" dirty="0">
                <a:latin typeface="Lato" panose="020B0604020202020204" charset="0"/>
                <a:ea typeface="Lato" panose="020B0604020202020204" charset="0"/>
                <a:cs typeface="Lato" panose="020B0604020202020204" charset="0"/>
              </a:rPr>
              <a:t>Write a short reflection about any changes you have noticed to your sleep (or other benefits) at the end of the week.</a:t>
            </a:r>
            <a:endParaRPr lang="en-GB" sz="2400" dirty="0">
              <a:solidFill>
                <a:srgbClr val="95519E"/>
              </a:solidFill>
              <a:latin typeface="Lato" panose="020B0604020202020204" charset="0"/>
              <a:ea typeface="Lato" panose="020B0604020202020204" charset="0"/>
              <a:cs typeface="Lato" panose="020B0604020202020204" charset="0"/>
            </a:endParaRPr>
          </a:p>
        </p:txBody>
      </p:sp>
      <p:pic>
        <p:nvPicPr>
          <p:cNvPr id="2054" name="Picture 6" descr="Sunset, Dusk, Silhouette, Shadow, Girl, Woman, People"/>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571769">
            <a:off x="8752701" y="4716183"/>
            <a:ext cx="2113431" cy="1755862"/>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Call Out, Advertisement, Campaign, Sticker, Clipart"/>
          <p:cNvPicPr>
            <a:picLocks noChangeAspect="1" noChangeArrowheads="1"/>
          </p:cNvPicPr>
          <p:nvPr/>
        </p:nvPicPr>
        <p:blipFill>
          <a:blip r:embed="rId4" cstate="screen">
            <a:duotone>
              <a:prstClr val="black"/>
              <a:srgbClr val="95519E">
                <a:tint val="45000"/>
                <a:satMod val="400000"/>
              </a:srgbClr>
            </a:duotone>
            <a:extLst>
              <a:ext uri="{28A0092B-C50C-407E-A947-70E740481C1C}">
                <a14:useLocalDpi xmlns:a14="http://schemas.microsoft.com/office/drawing/2010/main"/>
              </a:ext>
            </a:extLst>
          </a:blip>
          <a:srcRect/>
          <a:stretch>
            <a:fillRect/>
          </a:stretch>
        </p:blipFill>
        <p:spPr bwMode="auto">
          <a:xfrm>
            <a:off x="3877530" y="4175814"/>
            <a:ext cx="2218470" cy="2218470"/>
          </a:xfrm>
          <a:prstGeom prst="rect">
            <a:avLst/>
          </a:prstGeom>
          <a:noFill/>
          <a:extLst>
            <a:ext uri="{909E8E84-426E-40DD-AFC4-6F175D3DCCD1}">
              <a14:hiddenFill xmlns:a14="http://schemas.microsoft.com/office/drawing/2010/main">
                <a:solidFill>
                  <a:srgbClr val="FFFFFF"/>
                </a:solidFill>
              </a14:hiddenFill>
            </a:ext>
          </a:extLst>
        </p:spPr>
      </p:pic>
      <p:sp>
        <p:nvSpPr>
          <p:cNvPr id="12" name="Footer Placeholder 1"/>
          <p:cNvSpPr>
            <a:spLocks noGrp="1"/>
          </p:cNvSpPr>
          <p:nvPr/>
        </p:nvSpPr>
        <p:spPr>
          <a:xfrm>
            <a:off x="0" y="6492875"/>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2020   </a:t>
            </a:r>
          </a:p>
        </p:txBody>
      </p:sp>
    </p:spTree>
    <p:extLst>
      <p:ext uri="{BB962C8B-B14F-4D97-AF65-F5344CB8AC3E}">
        <p14:creationId xmlns:p14="http://schemas.microsoft.com/office/powerpoint/2010/main" val="3026912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6822</TotalTime>
  <Words>1303</Words>
  <Application>Microsoft Office PowerPoint</Application>
  <PresentationFormat>Widescreen</PresentationFormat>
  <Paragraphs>185</Paragraphs>
  <Slides>10</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Calibri</vt:lpstr>
      <vt:lpstr>Calibri Light</vt:lpstr>
      <vt:lpstr>Lato</vt:lpstr>
      <vt:lpstr>League Spartan</vt:lpstr>
      <vt:lpstr>Gill Sans MT</vt:lpstr>
      <vt:lpstr>Open Sans Light</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PSHE Association©</dc:creator>
  <cp:lastModifiedBy>Jenny Barksfield</cp:lastModifiedBy>
  <cp:revision>362</cp:revision>
  <dcterms:created xsi:type="dcterms:W3CDTF">2018-11-29T11:01:12Z</dcterms:created>
  <dcterms:modified xsi:type="dcterms:W3CDTF">2020-03-27T12:19:50Z</dcterms:modified>
</cp:coreProperties>
</file>