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8" r:id="rId3"/>
    <p:sldId id="260" r:id="rId4"/>
    <p:sldId id="261" r:id="rId5"/>
    <p:sldId id="259" r:id="rId6"/>
    <p:sldId id="257"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1" autoAdjust="0"/>
    <p:restoredTop sz="94660"/>
  </p:normalViewPr>
  <p:slideViewPr>
    <p:cSldViewPr snapToGrid="0">
      <p:cViewPr varScale="1">
        <p:scale>
          <a:sx n="111" d="100"/>
          <a:sy n="111" d="100"/>
        </p:scale>
        <p:origin x="30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02ECAB-E9AF-4426-8A79-1112FD2FCFAA}" type="datetimeFigureOut">
              <a:rPr lang="en-GB" smtClean="0"/>
              <a:t>19/03/2020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033B19-BCDC-49D6-91FA-5CE6BDDD8101}" type="slidenum">
              <a:rPr lang="en-GB" smtClean="0"/>
              <a:t>‹#›</a:t>
            </a:fld>
            <a:endParaRPr lang="en-GB"/>
          </a:p>
        </p:txBody>
      </p:sp>
    </p:spTree>
    <p:extLst>
      <p:ext uri="{BB962C8B-B14F-4D97-AF65-F5344CB8AC3E}">
        <p14:creationId xmlns:p14="http://schemas.microsoft.com/office/powerpoint/2010/main" val="25365673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Think about the key things you need to include to make your research meaningful and effective! </a:t>
            </a:r>
          </a:p>
          <a:p>
            <a:pPr marL="0" indent="0">
              <a:buNone/>
            </a:pPr>
            <a:r>
              <a:rPr lang="en-GB" dirty="0"/>
              <a:t>At the end of class we will be looking at each other's work and ideas for presentation. </a:t>
            </a:r>
          </a:p>
          <a:p>
            <a:pPr marL="0" indent="0">
              <a:buNone/>
            </a:pPr>
            <a:r>
              <a:rPr lang="en-GB" dirty="0"/>
              <a:t>If you don’t quite finish, you will have the weekend to finish it off for next lesson. Miss Pyke will be checking it’s completed for Monday. </a:t>
            </a:r>
          </a:p>
          <a:p>
            <a:endParaRPr lang="en-GB" dirty="0"/>
          </a:p>
        </p:txBody>
      </p:sp>
      <p:sp>
        <p:nvSpPr>
          <p:cNvPr id="4" name="Slide Number Placeholder 3"/>
          <p:cNvSpPr>
            <a:spLocks noGrp="1"/>
          </p:cNvSpPr>
          <p:nvPr>
            <p:ph type="sldNum" sz="quarter" idx="5"/>
          </p:nvPr>
        </p:nvSpPr>
        <p:spPr/>
        <p:txBody>
          <a:bodyPr/>
          <a:lstStyle/>
          <a:p>
            <a:fld id="{92F7C9CE-172C-144E-A54B-4D2A36FBDF75}" type="slidenum">
              <a:rPr lang="en-GB" smtClean="0"/>
              <a:t>2</a:t>
            </a:fld>
            <a:endParaRPr lang="en-GB"/>
          </a:p>
        </p:txBody>
      </p:sp>
    </p:spTree>
    <p:extLst>
      <p:ext uri="{BB962C8B-B14F-4D97-AF65-F5344CB8AC3E}">
        <p14:creationId xmlns:p14="http://schemas.microsoft.com/office/powerpoint/2010/main" val="2403186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do you think Strand chose to capture this image? What do you think he was interested in?</a:t>
            </a:r>
          </a:p>
          <a:p>
            <a:r>
              <a:rPr lang="en-GB" dirty="0"/>
              <a:t>What do you notice about how he has judged his composition? </a:t>
            </a:r>
          </a:p>
          <a:p>
            <a:r>
              <a:rPr lang="en-GB" dirty="0"/>
              <a:t>How does Paul Strand relate to form? </a:t>
            </a:r>
          </a:p>
          <a:p>
            <a:endParaRPr lang="en-GB" dirty="0"/>
          </a:p>
          <a:p>
            <a:r>
              <a:rPr lang="en-GB" dirty="0"/>
              <a:t>Line of sight, rule of thirds with composition, shadow, symmetry, capturing everyday life, everyone’s walking in the same direction</a:t>
            </a:r>
          </a:p>
        </p:txBody>
      </p:sp>
      <p:sp>
        <p:nvSpPr>
          <p:cNvPr id="4" name="Slide Number Placeholder 3"/>
          <p:cNvSpPr>
            <a:spLocks noGrp="1"/>
          </p:cNvSpPr>
          <p:nvPr>
            <p:ph type="sldNum" sz="quarter" idx="5"/>
          </p:nvPr>
        </p:nvSpPr>
        <p:spPr/>
        <p:txBody>
          <a:bodyPr/>
          <a:lstStyle/>
          <a:p>
            <a:fld id="{92F7C9CE-172C-144E-A54B-4D2A36FBDF75}" type="slidenum">
              <a:rPr lang="en-GB" smtClean="0"/>
              <a:t>5</a:t>
            </a:fld>
            <a:endParaRPr lang="en-GB"/>
          </a:p>
        </p:txBody>
      </p:sp>
    </p:spTree>
    <p:extLst>
      <p:ext uri="{BB962C8B-B14F-4D97-AF65-F5344CB8AC3E}">
        <p14:creationId xmlns:p14="http://schemas.microsoft.com/office/powerpoint/2010/main" val="101882473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C3F884E-C808-466C-B548-4ECD2F2076CE}" type="datetimeFigureOut">
              <a:rPr lang="en-GB" smtClean="0"/>
              <a:t>19/03/2020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B5AEE160-A9E0-4FC0-8378-894F809F0E57}" type="slidenum">
              <a:rPr lang="en-GB" smtClean="0"/>
              <a:t>‹#›</a:t>
            </a:fld>
            <a:endParaRPr lang="en-GB"/>
          </a:p>
        </p:txBody>
      </p:sp>
    </p:spTree>
    <p:extLst>
      <p:ext uri="{BB962C8B-B14F-4D97-AF65-F5344CB8AC3E}">
        <p14:creationId xmlns:p14="http://schemas.microsoft.com/office/powerpoint/2010/main" val="233908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3F884E-C808-466C-B548-4ECD2F2076CE}" type="datetimeFigureOut">
              <a:rPr lang="en-GB" smtClean="0"/>
              <a:t>19/03/2020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EE160-A9E0-4FC0-8378-894F809F0E57}" type="slidenum">
              <a:rPr lang="en-GB" smtClean="0"/>
              <a:t>‹#›</a:t>
            </a:fld>
            <a:endParaRPr lang="en-GB"/>
          </a:p>
        </p:txBody>
      </p:sp>
    </p:spTree>
    <p:extLst>
      <p:ext uri="{BB962C8B-B14F-4D97-AF65-F5344CB8AC3E}">
        <p14:creationId xmlns:p14="http://schemas.microsoft.com/office/powerpoint/2010/main" val="844946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593667" y="6272784"/>
            <a:ext cx="2644309" cy="365125"/>
          </a:xfrm>
        </p:spPr>
        <p:txBody>
          <a:bodyPr/>
          <a:lstStyle/>
          <a:p>
            <a:fld id="{BC3F884E-C808-466C-B548-4ECD2F2076CE}" type="datetimeFigureOut">
              <a:rPr lang="en-GB" smtClean="0"/>
              <a:t>19/03/2020</a:t>
            </a:fld>
            <a:endParaRPr lang="en-GB"/>
          </a:p>
        </p:txBody>
      </p:sp>
      <p:sp>
        <p:nvSpPr>
          <p:cNvPr id="5" name="Footer Placeholder 4"/>
          <p:cNvSpPr>
            <a:spLocks noGrp="1"/>
          </p:cNvSpPr>
          <p:nvPr>
            <p:ph type="ftr" sz="quarter" idx="11"/>
          </p:nvPr>
        </p:nvSpPr>
        <p:spPr>
          <a:xfrm>
            <a:off x="2182708" y="6272784"/>
            <a:ext cx="6327648" cy="365125"/>
          </a:xfrm>
        </p:spPr>
        <p:txBody>
          <a:bodyPr/>
          <a:lstStyle/>
          <a:p>
            <a:endParaRPr lang="en-GB"/>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B5AEE160-A9E0-4FC0-8378-894F809F0E57}" type="slidenum">
              <a:rPr lang="en-GB" smtClean="0"/>
              <a:t>‹#›</a:t>
            </a:fld>
            <a:endParaRPr lang="en-GB"/>
          </a:p>
        </p:txBody>
      </p:sp>
    </p:spTree>
    <p:extLst>
      <p:ext uri="{BB962C8B-B14F-4D97-AF65-F5344CB8AC3E}">
        <p14:creationId xmlns:p14="http://schemas.microsoft.com/office/powerpoint/2010/main" val="3384891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C3F884E-C808-466C-B548-4ECD2F2076CE}" type="datetimeFigureOut">
              <a:rPr lang="en-GB" smtClean="0"/>
              <a:t>19/03/2020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AEE160-A9E0-4FC0-8378-894F809F0E57}" type="slidenum">
              <a:rPr lang="en-GB" smtClean="0"/>
              <a:t>‹#›</a:t>
            </a:fld>
            <a:endParaRPr lang="en-GB"/>
          </a:p>
        </p:txBody>
      </p:sp>
    </p:spTree>
    <p:extLst>
      <p:ext uri="{BB962C8B-B14F-4D97-AF65-F5344CB8AC3E}">
        <p14:creationId xmlns:p14="http://schemas.microsoft.com/office/powerpoint/2010/main" val="3638395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C3F884E-C808-466C-B548-4ECD2F2076CE}" type="datetimeFigureOut">
              <a:rPr lang="en-GB" smtClean="0"/>
              <a:t>19/03/2020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AEE160-A9E0-4FC0-8378-894F809F0E57}" type="slidenum">
              <a:rPr lang="en-GB" smtClean="0"/>
              <a:t>‹#›</a:t>
            </a:fld>
            <a:endParaRPr lang="en-GB"/>
          </a:p>
        </p:txBody>
      </p:sp>
    </p:spTree>
    <p:extLst>
      <p:ext uri="{BB962C8B-B14F-4D97-AF65-F5344CB8AC3E}">
        <p14:creationId xmlns:p14="http://schemas.microsoft.com/office/powerpoint/2010/main" val="3230411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C3F884E-C808-466C-B548-4ECD2F2076CE}" type="datetimeFigureOut">
              <a:rPr lang="en-GB" smtClean="0"/>
              <a:t>19/03/2020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AEE160-A9E0-4FC0-8378-894F809F0E57}" type="slidenum">
              <a:rPr lang="en-GB" smtClean="0"/>
              <a:t>‹#›</a:t>
            </a:fld>
            <a:endParaRPr lang="en-GB"/>
          </a:p>
        </p:txBody>
      </p:sp>
    </p:spTree>
    <p:extLst>
      <p:ext uri="{BB962C8B-B14F-4D97-AF65-F5344CB8AC3E}">
        <p14:creationId xmlns:p14="http://schemas.microsoft.com/office/powerpoint/2010/main" val="3205558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3F884E-C808-466C-B548-4ECD2F2076CE}" type="datetimeFigureOut">
              <a:rPr lang="en-GB" smtClean="0"/>
              <a:t>19/03/2020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AEE160-A9E0-4FC0-8378-894F809F0E57}" type="slidenum">
              <a:rPr lang="en-GB" smtClean="0"/>
              <a:t>‹#›</a:t>
            </a:fld>
            <a:endParaRPr lang="en-GB"/>
          </a:p>
        </p:txBody>
      </p:sp>
    </p:spTree>
    <p:extLst>
      <p:ext uri="{BB962C8B-B14F-4D97-AF65-F5344CB8AC3E}">
        <p14:creationId xmlns:p14="http://schemas.microsoft.com/office/powerpoint/2010/main" val="21120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C3F884E-C808-466C-B548-4ECD2F2076CE}" type="datetimeFigureOut">
              <a:rPr lang="en-GB" smtClean="0"/>
              <a:t>19/03/2020</a:t>
            </a:fld>
            <a:endParaRPr lang="en-GB"/>
          </a:p>
        </p:txBody>
      </p:sp>
      <p:sp>
        <p:nvSpPr>
          <p:cNvPr id="6" name="Footer Placeholder 5"/>
          <p:cNvSpPr>
            <a:spLocks noGrp="1"/>
          </p:cNvSpPr>
          <p:nvPr>
            <p:ph type="ftr" sz="quarter" idx="11"/>
          </p:nvPr>
        </p:nvSpPr>
        <p:spPr/>
        <p:txBody>
          <a:bodyPr/>
          <a:lstStyle/>
          <a:p>
            <a:endParaRPr lang="en-GB"/>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B5AEE160-A9E0-4FC0-8378-894F809F0E57}" type="slidenum">
              <a:rPr lang="en-GB" smtClean="0"/>
              <a:t>‹#›</a:t>
            </a:fld>
            <a:endParaRPr lang="en-GB"/>
          </a:p>
        </p:txBody>
      </p:sp>
    </p:spTree>
    <p:extLst>
      <p:ext uri="{BB962C8B-B14F-4D97-AF65-F5344CB8AC3E}">
        <p14:creationId xmlns:p14="http://schemas.microsoft.com/office/powerpoint/2010/main" val="631048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C3F884E-C808-466C-B548-4ECD2F2076CE}" type="datetimeFigureOut">
              <a:rPr lang="en-GB" smtClean="0"/>
              <a:t>19/03/2020</a:t>
            </a:fld>
            <a:endParaRPr lang="en-GB"/>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B5AEE160-A9E0-4FC0-8378-894F809F0E57}" type="slidenum">
              <a:rPr lang="en-GB" smtClean="0"/>
              <a:t>‹#›</a:t>
            </a:fld>
            <a:endParaRPr lang="en-GB"/>
          </a:p>
        </p:txBody>
      </p:sp>
    </p:spTree>
    <p:extLst>
      <p:ext uri="{BB962C8B-B14F-4D97-AF65-F5344CB8AC3E}">
        <p14:creationId xmlns:p14="http://schemas.microsoft.com/office/powerpoint/2010/main" val="1114830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3F884E-C808-466C-B548-4ECD2F2076CE}" type="datetimeFigureOut">
              <a:rPr lang="en-GB" smtClean="0"/>
              <a:t>19/03/2020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EE160-A9E0-4FC0-8378-894F809F0E57}" type="slidenum">
              <a:rPr lang="en-GB" smtClean="0"/>
              <a:t>‹#›</a:t>
            </a:fld>
            <a:endParaRPr lang="en-GB"/>
          </a:p>
        </p:txBody>
      </p:sp>
    </p:spTree>
    <p:extLst>
      <p:ext uri="{BB962C8B-B14F-4D97-AF65-F5344CB8AC3E}">
        <p14:creationId xmlns:p14="http://schemas.microsoft.com/office/powerpoint/2010/main" val="346642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3F884E-C808-466C-B548-4ECD2F2076CE}" type="datetimeFigureOut">
              <a:rPr lang="en-GB" smtClean="0"/>
              <a:t>19/03/2020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EE160-A9E0-4FC0-8378-894F809F0E57}" type="slidenum">
              <a:rPr lang="en-GB" smtClean="0"/>
              <a:t>‹#›</a:t>
            </a:fld>
            <a:endParaRPr lang="en-GB"/>
          </a:p>
        </p:txBody>
      </p:sp>
    </p:spTree>
    <p:extLst>
      <p:ext uri="{BB962C8B-B14F-4D97-AF65-F5344CB8AC3E}">
        <p14:creationId xmlns:p14="http://schemas.microsoft.com/office/powerpoint/2010/main" val="2178004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BC3F884E-C808-466C-B548-4ECD2F2076CE}" type="datetimeFigureOut">
              <a:rPr lang="en-GB" smtClean="0"/>
              <a:t>19/03/2020</a:t>
            </a:fld>
            <a:endParaRPr lang="en-GB"/>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GB"/>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B5AEE160-A9E0-4FC0-8378-894F809F0E57}" type="slidenum">
              <a:rPr lang="en-GB" smtClean="0"/>
              <a:t>‹#›</a:t>
            </a:fld>
            <a:endParaRPr lang="en-GB"/>
          </a:p>
        </p:txBody>
      </p:sp>
    </p:spTree>
    <p:extLst>
      <p:ext uri="{BB962C8B-B14F-4D97-AF65-F5344CB8AC3E}">
        <p14:creationId xmlns:p14="http://schemas.microsoft.com/office/powerpoint/2010/main" val="4915598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christies.com/lotfinder/paintings/giorgio-morandi-natura-morta-5677537-details.aspx" TargetMode="External"/><Relationship Id="rId2" Type="http://schemas.openxmlformats.org/officeDocument/2006/relationships/hyperlink" Target="http://www.tate.org.uk/art/artists/giorgio-morandi-1660" TargetMode="Externa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hyperlink" Target="http://www.artgallery.nsw.gov.au/collection/works/243.2007/" TargetMode="External"/><Relationship Id="rId4" Type="http://schemas.openxmlformats.org/officeDocument/2006/relationships/hyperlink" Target="http://www.joelmeyerowitz.com/"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damianieditore.com/mostra_fotografica/eng/libro.html" TargetMode="External"/><Relationship Id="rId2" Type="http://schemas.openxmlformats.org/officeDocument/2006/relationships/hyperlink" Target="https://www.damianieditore.com/mostra_fotografica/en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Joel Meyerowit</a:t>
            </a:r>
            <a:endParaRPr lang="en-GB" dirty="0"/>
          </a:p>
        </p:txBody>
      </p:sp>
      <p:sp>
        <p:nvSpPr>
          <p:cNvPr id="3" name="Subtitle 2"/>
          <p:cNvSpPr>
            <a:spLocks noGrp="1"/>
          </p:cNvSpPr>
          <p:nvPr>
            <p:ph type="subTitle" idx="1"/>
          </p:nvPr>
        </p:nvSpPr>
        <p:spPr>
          <a:xfrm>
            <a:off x="1069848" y="4389119"/>
            <a:ext cx="7891272" cy="2073673"/>
          </a:xfrm>
        </p:spPr>
        <p:txBody>
          <a:bodyPr>
            <a:normAutofit/>
          </a:bodyPr>
          <a:lstStyle/>
          <a:p>
            <a:pPr marL="342900" indent="-342900">
              <a:buFont typeface="Arial" panose="020B0604020202020204" pitchFamily="34" charset="0"/>
              <a:buChar char="•"/>
            </a:pPr>
            <a:r>
              <a:rPr lang="en-GB" dirty="0" smtClean="0"/>
              <a:t>Research </a:t>
            </a:r>
          </a:p>
          <a:p>
            <a:pPr marL="342900" indent="-342900">
              <a:buFont typeface="Arial" panose="020B0604020202020204" pitchFamily="34" charset="0"/>
              <a:buChar char="•"/>
            </a:pPr>
            <a:r>
              <a:rPr lang="en-GB" dirty="0" smtClean="0"/>
              <a:t>Image analysis </a:t>
            </a:r>
          </a:p>
          <a:p>
            <a:pPr marL="342900" indent="-342900">
              <a:buFont typeface="Arial" panose="020B0604020202020204" pitchFamily="34" charset="0"/>
              <a:buChar char="•"/>
            </a:pPr>
            <a:r>
              <a:rPr lang="en-GB" dirty="0" smtClean="0"/>
              <a:t>Shoot </a:t>
            </a:r>
          </a:p>
          <a:p>
            <a:pPr marL="342900" indent="-342900">
              <a:buFont typeface="Arial" panose="020B0604020202020204" pitchFamily="34" charset="0"/>
              <a:buChar char="•"/>
            </a:pPr>
            <a:r>
              <a:rPr lang="en-GB" dirty="0" smtClean="0"/>
              <a:t>Edit- PIXLR</a:t>
            </a:r>
            <a:endParaRPr lang="en-GB" dirty="0"/>
          </a:p>
        </p:txBody>
      </p:sp>
    </p:spTree>
    <p:extLst>
      <p:ext uri="{BB962C8B-B14F-4D97-AF65-F5344CB8AC3E}">
        <p14:creationId xmlns:p14="http://schemas.microsoft.com/office/powerpoint/2010/main" val="1006870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1E865-7EED-8843-8547-C44233331A20}"/>
              </a:ext>
            </a:extLst>
          </p:cNvPr>
          <p:cNvSpPr>
            <a:spLocks noGrp="1"/>
          </p:cNvSpPr>
          <p:nvPr>
            <p:ph type="title"/>
          </p:nvPr>
        </p:nvSpPr>
        <p:spPr>
          <a:xfrm>
            <a:off x="185057" y="159199"/>
            <a:ext cx="10279744" cy="1325563"/>
          </a:xfrm>
        </p:spPr>
        <p:txBody>
          <a:bodyPr>
            <a:normAutofit/>
          </a:bodyPr>
          <a:lstStyle/>
          <a:p>
            <a:r>
              <a:rPr lang="en-GB" sz="4800" dirty="0"/>
              <a:t>LO: To produce an effective research </a:t>
            </a:r>
            <a:r>
              <a:rPr lang="en-GB" sz="4800" dirty="0" smtClean="0"/>
              <a:t>page. </a:t>
            </a:r>
            <a:endParaRPr lang="en-GB" sz="4800" dirty="0"/>
          </a:p>
        </p:txBody>
      </p:sp>
      <p:sp>
        <p:nvSpPr>
          <p:cNvPr id="6" name="TextBox 5">
            <a:extLst>
              <a:ext uri="{FF2B5EF4-FFF2-40B4-BE49-F238E27FC236}">
                <a16:creationId xmlns:a16="http://schemas.microsoft.com/office/drawing/2014/main" id="{624F6807-3177-6549-B9EB-318BA552AAEA}"/>
              </a:ext>
            </a:extLst>
          </p:cNvPr>
          <p:cNvSpPr txBox="1"/>
          <p:nvPr/>
        </p:nvSpPr>
        <p:spPr>
          <a:xfrm>
            <a:off x="185057" y="1484762"/>
            <a:ext cx="5890281" cy="3816429"/>
          </a:xfrm>
          <a:prstGeom prst="rect">
            <a:avLst/>
          </a:prstGeom>
          <a:solidFill>
            <a:schemeClr val="accent2"/>
          </a:solidFill>
        </p:spPr>
        <p:txBody>
          <a:bodyPr wrap="square" rtlCol="0">
            <a:spAutoFit/>
          </a:bodyPr>
          <a:lstStyle/>
          <a:p>
            <a:r>
              <a:rPr lang="en-GB" sz="2200" dirty="0">
                <a:solidFill>
                  <a:srgbClr val="FF0000"/>
                </a:solidFill>
              </a:rPr>
              <a:t>Step by step…. </a:t>
            </a:r>
            <a:endParaRPr lang="en-GB" sz="2200" dirty="0" smtClean="0">
              <a:solidFill>
                <a:srgbClr val="FF0000"/>
              </a:solidFill>
            </a:endParaRPr>
          </a:p>
          <a:p>
            <a:endParaRPr lang="en-GB" sz="2200" dirty="0">
              <a:solidFill>
                <a:srgbClr val="FF0000"/>
              </a:solidFill>
            </a:endParaRPr>
          </a:p>
          <a:p>
            <a:pPr marL="342900" indent="-342900">
              <a:buFont typeface="+mj-lt"/>
              <a:buAutoNum type="arabicPeriod"/>
            </a:pPr>
            <a:r>
              <a:rPr lang="en-GB" sz="2200" dirty="0">
                <a:solidFill>
                  <a:schemeClr val="bg1"/>
                </a:solidFill>
              </a:rPr>
              <a:t>Create a quick background (this should only take 5 minutes max) </a:t>
            </a:r>
          </a:p>
          <a:p>
            <a:pPr marL="342900" indent="-342900">
              <a:buAutoNum type="arabicPeriod"/>
            </a:pPr>
            <a:r>
              <a:rPr lang="en-GB" sz="2200" dirty="0" smtClean="0">
                <a:solidFill>
                  <a:schemeClr val="bg1"/>
                </a:solidFill>
              </a:rPr>
              <a:t>First paragraph should be background information </a:t>
            </a:r>
          </a:p>
          <a:p>
            <a:pPr marL="342900" indent="-342900">
              <a:buAutoNum type="arabicPeriod"/>
            </a:pPr>
            <a:r>
              <a:rPr lang="en-GB" sz="2200" dirty="0" smtClean="0">
                <a:solidFill>
                  <a:schemeClr val="bg1"/>
                </a:solidFill>
              </a:rPr>
              <a:t>Add </a:t>
            </a:r>
            <a:r>
              <a:rPr lang="en-GB" sz="2200" dirty="0">
                <a:solidFill>
                  <a:schemeClr val="bg1"/>
                </a:solidFill>
              </a:rPr>
              <a:t>your </a:t>
            </a:r>
            <a:r>
              <a:rPr lang="en-GB" sz="2200" dirty="0" smtClean="0">
                <a:solidFill>
                  <a:schemeClr val="bg1"/>
                </a:solidFill>
              </a:rPr>
              <a:t>titles</a:t>
            </a:r>
            <a:r>
              <a:rPr lang="en-GB" sz="2200" dirty="0">
                <a:solidFill>
                  <a:schemeClr val="bg1"/>
                </a:solidFill>
              </a:rPr>
              <a:t> </a:t>
            </a:r>
            <a:r>
              <a:rPr lang="en-GB" sz="2200" dirty="0" smtClean="0">
                <a:solidFill>
                  <a:schemeClr val="bg1"/>
                </a:solidFill>
              </a:rPr>
              <a:t>and dates of the images you have included. </a:t>
            </a:r>
          </a:p>
          <a:p>
            <a:pPr marL="342900" indent="-342900">
              <a:buAutoNum type="arabicPeriod"/>
            </a:pPr>
            <a:r>
              <a:rPr lang="en-GB" sz="2200" dirty="0" smtClean="0">
                <a:solidFill>
                  <a:schemeClr val="bg1"/>
                </a:solidFill>
              </a:rPr>
              <a:t>You opinion- how would </a:t>
            </a:r>
            <a:r>
              <a:rPr lang="en-GB" sz="2200" dirty="0">
                <a:solidFill>
                  <a:schemeClr val="bg1"/>
                </a:solidFill>
              </a:rPr>
              <a:t>like to interpret his work in your own shoot. </a:t>
            </a:r>
          </a:p>
          <a:p>
            <a:pPr marL="342900" indent="-342900">
              <a:buAutoNum type="arabicPeriod"/>
            </a:pPr>
            <a:r>
              <a:rPr lang="en-GB" sz="2200" dirty="0" smtClean="0">
                <a:solidFill>
                  <a:schemeClr val="bg1"/>
                </a:solidFill>
              </a:rPr>
              <a:t>Include images.</a:t>
            </a:r>
            <a:endParaRPr lang="en-GB" sz="2200" dirty="0">
              <a:solidFill>
                <a:schemeClr val="bg1"/>
              </a:solidFill>
            </a:endParaRPr>
          </a:p>
        </p:txBody>
      </p:sp>
      <p:sp>
        <p:nvSpPr>
          <p:cNvPr id="7" name="TextBox 6">
            <a:extLst>
              <a:ext uri="{FF2B5EF4-FFF2-40B4-BE49-F238E27FC236}">
                <a16:creationId xmlns:a16="http://schemas.microsoft.com/office/drawing/2014/main" id="{45A0AAC3-4ACE-9F41-9F15-3FE40DCE423F}"/>
              </a:ext>
            </a:extLst>
          </p:cNvPr>
          <p:cNvSpPr txBox="1"/>
          <p:nvPr/>
        </p:nvSpPr>
        <p:spPr>
          <a:xfrm>
            <a:off x="316304" y="5531125"/>
            <a:ext cx="11369418" cy="646331"/>
          </a:xfrm>
          <a:prstGeom prst="rect">
            <a:avLst/>
          </a:prstGeom>
          <a:noFill/>
        </p:spPr>
        <p:txBody>
          <a:bodyPr wrap="square" rtlCol="0">
            <a:spAutoFit/>
          </a:bodyPr>
          <a:lstStyle/>
          <a:p>
            <a:r>
              <a:rPr lang="en-GB" dirty="0"/>
              <a:t>Keywords: Composition, monochrome, industrial, geometric, shadow, light, tone, form, line of sight, rule of thirds, architecture, diagonals, perspective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7158" y="1601384"/>
            <a:ext cx="5636220" cy="3583184"/>
          </a:xfrm>
          <a:prstGeom prst="rect">
            <a:avLst/>
          </a:prstGeom>
        </p:spPr>
      </p:pic>
      <p:sp>
        <p:nvSpPr>
          <p:cNvPr id="3" name="Rectangle 2"/>
          <p:cNvSpPr/>
          <p:nvPr/>
        </p:nvSpPr>
        <p:spPr>
          <a:xfrm>
            <a:off x="0" y="6062348"/>
            <a:ext cx="2556662" cy="923330"/>
          </a:xfrm>
          <a:prstGeom prst="rect">
            <a:avLst/>
          </a:prstGeom>
          <a:noFill/>
        </p:spPr>
        <p:txBody>
          <a:bodyPr wrap="none" lIns="91440" tIns="45720" rIns="91440" bIns="45720">
            <a:spAutoFit/>
          </a:bodyPr>
          <a:lstStyle/>
          <a:p>
            <a:pPr algn="ctr"/>
            <a:r>
              <a:rPr lang="en-US"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Task 1 </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3635911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247" y="405319"/>
            <a:ext cx="6428326" cy="7294305"/>
          </a:xfrm>
          <a:prstGeom prst="rect">
            <a:avLst/>
          </a:prstGeom>
        </p:spPr>
        <p:txBody>
          <a:bodyPr wrap="square">
            <a:spAutoFit/>
          </a:bodyPr>
          <a:lstStyle/>
          <a:p>
            <a:r>
              <a:rPr lang="en-GB" dirty="0"/>
              <a:t>The old olive oil can with a spout like a funnel belonged to the Italian artist </a:t>
            </a:r>
            <a:r>
              <a:rPr lang="en-GB" dirty="0">
                <a:hlinkClick r:id="rId2"/>
              </a:rPr>
              <a:t>Giorgio </a:t>
            </a:r>
            <a:r>
              <a:rPr lang="en-GB" dirty="0" err="1">
                <a:hlinkClick r:id="rId2"/>
              </a:rPr>
              <a:t>Morandi</a:t>
            </a:r>
            <a:r>
              <a:rPr lang="en-GB" dirty="0"/>
              <a:t> (1890–1964) and it made regular appearances in his still life paintings in ensembles of </a:t>
            </a:r>
            <a:r>
              <a:rPr lang="en-GB" dirty="0">
                <a:hlinkClick r:id="rId3"/>
              </a:rPr>
              <a:t>bottles and jugs</a:t>
            </a:r>
            <a:r>
              <a:rPr lang="en-GB" dirty="0"/>
              <a:t>. It stands on a table inscribed with swirling lines used as position guides in </a:t>
            </a:r>
            <a:r>
              <a:rPr lang="en-GB" dirty="0" err="1"/>
              <a:t>Morandi’s</a:t>
            </a:r>
            <a:r>
              <a:rPr lang="en-GB" dirty="0"/>
              <a:t> studio in Bologna, where he would study its simple geometry with inexhaustible attention and patience. In its dents, abrasions and </a:t>
            </a:r>
            <a:r>
              <a:rPr lang="en-GB" dirty="0" err="1"/>
              <a:t>coloring</a:t>
            </a:r>
            <a:r>
              <a:rPr lang="en-GB" dirty="0"/>
              <a:t>, the can blends into its surroundings like a perfectly adapted life form. In spring 2015, </a:t>
            </a:r>
            <a:r>
              <a:rPr lang="en-GB" dirty="0">
                <a:hlinkClick r:id="rId4"/>
              </a:rPr>
              <a:t>Joel </a:t>
            </a:r>
            <a:r>
              <a:rPr lang="en-GB" dirty="0" err="1">
                <a:hlinkClick r:id="rId4"/>
              </a:rPr>
              <a:t>Meyerowitz</a:t>
            </a:r>
            <a:r>
              <a:rPr lang="en-GB" dirty="0">
                <a:hlinkClick r:id="rId4"/>
              </a:rPr>
              <a:t> </a:t>
            </a:r>
            <a:r>
              <a:rPr lang="en-GB" dirty="0"/>
              <a:t>spent two days in the studio photographing objects collected by </a:t>
            </a:r>
            <a:r>
              <a:rPr lang="en-GB" dirty="0" err="1"/>
              <a:t>Morandi</a:t>
            </a:r>
            <a:r>
              <a:rPr lang="en-GB" dirty="0"/>
              <a:t>—tins, decanters, vases, and shells—many of them props in his paintings. The American street photographer, renowned for his pioneering use of </a:t>
            </a:r>
            <a:r>
              <a:rPr lang="en-GB" dirty="0" err="1"/>
              <a:t>color</a:t>
            </a:r>
            <a:r>
              <a:rPr lang="en-GB" dirty="0"/>
              <a:t>, positioned each item in much the same place on the table in front of the same section of the paper-covered wall, with the light casting a consistently angled shadow. With these compositional matters determined, the main question to be decided was which side of the object to show. </a:t>
            </a:r>
            <a:r>
              <a:rPr lang="en-GB" dirty="0" err="1"/>
              <a:t>Meyerowitz</a:t>
            </a:r>
            <a:r>
              <a:rPr lang="en-GB" dirty="0"/>
              <a:t> provides a view of the two loops for the missing handle, omitted when </a:t>
            </a:r>
            <a:r>
              <a:rPr lang="en-GB" dirty="0" err="1"/>
              <a:t>Morandi</a:t>
            </a:r>
            <a:r>
              <a:rPr lang="en-GB" dirty="0"/>
              <a:t> </a:t>
            </a:r>
            <a:r>
              <a:rPr lang="en-GB" dirty="0">
                <a:hlinkClick r:id="rId5"/>
              </a:rPr>
              <a:t>painted the can</a:t>
            </a:r>
            <a:r>
              <a:rPr lang="en-GB" dirty="0"/>
              <a:t>, and the nozzle is minutely canted to the right.</a:t>
            </a:r>
          </a:p>
          <a:p>
            <a:r>
              <a:rPr lang="en-GB" dirty="0"/>
              <a:t/>
            </a:r>
            <a:br>
              <a:rPr lang="en-GB" dirty="0"/>
            </a:br>
            <a:endParaRPr lang="en-GB" dirty="0"/>
          </a:p>
          <a:p>
            <a:r>
              <a:rPr lang="en-GB" dirty="0"/>
              <a:t/>
            </a:r>
            <a:br>
              <a:rPr lang="en-GB" dirty="0"/>
            </a:br>
            <a:r>
              <a:rPr lang="en-GB" dirty="0"/>
              <a:t/>
            </a:r>
            <a:br>
              <a:rPr lang="en-GB" dirty="0"/>
            </a:br>
            <a:endParaRPr lang="en-GB" dirty="0"/>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33062" y="241546"/>
            <a:ext cx="4935941" cy="6169926"/>
          </a:xfrm>
          <a:prstGeom prst="rect">
            <a:avLst/>
          </a:prstGeom>
        </p:spPr>
      </p:pic>
    </p:spTree>
    <p:extLst>
      <p:ext uri="{BB962C8B-B14F-4D97-AF65-F5344CB8AC3E}">
        <p14:creationId xmlns:p14="http://schemas.microsoft.com/office/powerpoint/2010/main" val="3505191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6948" y="2809840"/>
            <a:ext cx="11757547" cy="2585323"/>
          </a:xfrm>
          <a:prstGeom prst="rect">
            <a:avLst/>
          </a:prstGeom>
        </p:spPr>
        <p:txBody>
          <a:bodyPr wrap="square">
            <a:spAutoFit/>
          </a:bodyPr>
          <a:lstStyle/>
          <a:p>
            <a:r>
              <a:rPr lang="en-GB" dirty="0"/>
              <a:t>Nevertheless, by addressing painting as a subject </a:t>
            </a:r>
            <a:r>
              <a:rPr lang="en-GB" dirty="0" err="1"/>
              <a:t>Meyerowitz’s</a:t>
            </a:r>
            <a:r>
              <a:rPr lang="en-GB" dirty="0"/>
              <a:t> </a:t>
            </a:r>
            <a:r>
              <a:rPr lang="en-GB" dirty="0" err="1"/>
              <a:t>Morandi</a:t>
            </a:r>
            <a:r>
              <a:rPr lang="en-GB" dirty="0"/>
              <a:t> pictures inevitably run up against the old distinction. “What I could not do with a photograph,” he acknowledges, “was wrap them in the atmosphere that paint brings to space and form.” Where the everyday objects were points of departure for </a:t>
            </a:r>
            <a:r>
              <a:rPr lang="en-GB" dirty="0" err="1"/>
              <a:t>Morandi</a:t>
            </a:r>
            <a:r>
              <a:rPr lang="en-GB" dirty="0"/>
              <a:t>, capable of endless permutations when assembled in groups, </a:t>
            </a:r>
            <a:r>
              <a:rPr lang="en-GB" dirty="0" err="1"/>
              <a:t>Meyerowitz</a:t>
            </a:r>
            <a:r>
              <a:rPr lang="en-GB" dirty="0"/>
              <a:t> worked within the additional constraint of showing each </a:t>
            </a:r>
            <a:r>
              <a:rPr lang="en-GB" dirty="0" err="1"/>
              <a:t>artifact</a:t>
            </a:r>
            <a:r>
              <a:rPr lang="en-GB" dirty="0"/>
              <a:t> on its own.</a:t>
            </a:r>
          </a:p>
          <a:p>
            <a:r>
              <a:rPr lang="en-GB" dirty="0"/>
              <a:t>Although the aesthetic character of </a:t>
            </a:r>
            <a:r>
              <a:rPr lang="en-GB" dirty="0" err="1"/>
              <a:t>Meyerowitz’s</a:t>
            </a:r>
            <a:r>
              <a:rPr lang="en-GB" dirty="0"/>
              <a:t> project is implicit in a single picture, the purpose of his method only becomes fully apparent when the images are encountered as a collection. Like </a:t>
            </a:r>
            <a:r>
              <a:rPr lang="en-GB" dirty="0" err="1"/>
              <a:t>Morandi’s</a:t>
            </a:r>
            <a:r>
              <a:rPr lang="en-GB" dirty="0"/>
              <a:t> paintings, these pictures disclose the sublime dimension inherent in ordinary things, only they do it by intrinsically photographic means—with repetition, seriality, and optical precision.</a:t>
            </a:r>
          </a:p>
        </p:txBody>
      </p:sp>
      <p:sp>
        <p:nvSpPr>
          <p:cNvPr id="5" name="Rectangle 4"/>
          <p:cNvSpPr/>
          <p:nvPr/>
        </p:nvSpPr>
        <p:spPr>
          <a:xfrm>
            <a:off x="156949" y="170556"/>
            <a:ext cx="11757547" cy="2308324"/>
          </a:xfrm>
          <a:prstGeom prst="rect">
            <a:avLst/>
          </a:prstGeom>
        </p:spPr>
        <p:txBody>
          <a:bodyPr wrap="square">
            <a:spAutoFit/>
          </a:bodyPr>
          <a:lstStyle/>
          <a:p>
            <a:r>
              <a:rPr lang="en-GB" dirty="0"/>
              <a:t>Twenty of </a:t>
            </a:r>
            <a:r>
              <a:rPr lang="en-GB" dirty="0" err="1"/>
              <a:t>Meyerowitz’s</a:t>
            </a:r>
            <a:r>
              <a:rPr lang="en-GB" dirty="0"/>
              <a:t> pictures are </a:t>
            </a:r>
            <a:r>
              <a:rPr lang="en-GB" dirty="0">
                <a:hlinkClick r:id="rId2"/>
              </a:rPr>
              <a:t>on show</a:t>
            </a:r>
            <a:r>
              <a:rPr lang="en-GB" dirty="0"/>
              <a:t> in Bologna and </a:t>
            </a:r>
            <a:r>
              <a:rPr lang="en-GB" dirty="0" err="1"/>
              <a:t>Damiani</a:t>
            </a:r>
            <a:r>
              <a:rPr lang="en-GB" dirty="0"/>
              <a:t>, owner of the gallery, will </a:t>
            </a:r>
            <a:r>
              <a:rPr lang="en-GB" dirty="0">
                <a:hlinkClick r:id="rId3"/>
              </a:rPr>
              <a:t>publish a book</a:t>
            </a:r>
            <a:r>
              <a:rPr lang="en-GB" dirty="0"/>
              <a:t> with a bigger selection at the end of November. It’s a noteworthy project, not least for the restraint and even humility </a:t>
            </a:r>
            <a:r>
              <a:rPr lang="en-GB" dirty="0" err="1"/>
              <a:t>Meyerowitz</a:t>
            </a:r>
            <a:r>
              <a:rPr lang="en-GB" dirty="0"/>
              <a:t> brings to the </a:t>
            </a:r>
            <a:r>
              <a:rPr lang="en-GB" dirty="0" err="1"/>
              <a:t>endeavor</a:t>
            </a:r>
            <a:r>
              <a:rPr lang="en-GB" dirty="0"/>
              <a:t>. Early criticisms of photography were often built on the assertion that where the artist interpreted and remade reality in line, </a:t>
            </a:r>
            <a:r>
              <a:rPr lang="en-GB" dirty="0" err="1"/>
              <a:t>modeling</a:t>
            </a:r>
            <a:r>
              <a:rPr lang="en-GB" dirty="0"/>
              <a:t> and </a:t>
            </a:r>
            <a:r>
              <a:rPr lang="en-GB" dirty="0" err="1"/>
              <a:t>color</a:t>
            </a:r>
            <a:r>
              <a:rPr lang="en-GB" dirty="0"/>
              <a:t>, drawing and paint, the photographer was shackled to its given forms. The camera’s limited, instantaneous capacity to determine the aesthetic aspect of the image could never compare with the artist’s creative flexibility and depth of engagement. That argument was settled long ago—photography can certainly be art—and the medium has underscored the point by also becoming a tool for fabricating non-mimetic images and illusions. </a:t>
            </a:r>
          </a:p>
        </p:txBody>
      </p:sp>
      <p:sp>
        <p:nvSpPr>
          <p:cNvPr id="6" name="Rectangle 5"/>
          <p:cNvSpPr/>
          <p:nvPr/>
        </p:nvSpPr>
        <p:spPr>
          <a:xfrm>
            <a:off x="0" y="5726123"/>
            <a:ext cx="11921320" cy="830997"/>
          </a:xfrm>
          <a:prstGeom prst="rect">
            <a:avLst/>
          </a:prstGeom>
          <a:noFill/>
        </p:spPr>
        <p:txBody>
          <a:bodyPr wrap="square" lIns="91440" tIns="45720" rIns="91440" bIns="45720">
            <a:spAutoFit/>
          </a:bodyPr>
          <a:lstStyle/>
          <a:p>
            <a:pPr algn="ctr"/>
            <a:r>
              <a:rPr lang="en-US" sz="2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Highlight the important information and write onto your research page. Remember it must be in your own words</a:t>
            </a:r>
            <a:endParaRPr lang="en-US" sz="2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771705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0931" y="1788789"/>
            <a:ext cx="7022276" cy="4062651"/>
          </a:xfrm>
          <a:prstGeom prst="rect">
            <a:avLst/>
          </a:prstGeom>
        </p:spPr>
        <p:txBody>
          <a:bodyPr wrap="square">
            <a:spAutoFit/>
          </a:bodyPr>
          <a:lstStyle/>
          <a:p>
            <a:pPr marL="285750" indent="-285750">
              <a:buFont typeface="Arial" panose="020B0604020202020204" pitchFamily="34" charset="0"/>
              <a:buChar char="•"/>
            </a:pPr>
            <a:r>
              <a:rPr lang="en-GB" sz="2000" dirty="0"/>
              <a:t>How does  Joel Meyerowit relate to </a:t>
            </a:r>
            <a:r>
              <a:rPr lang="en-GB" sz="2000" dirty="0" smtClean="0"/>
              <a:t>Manufacture structures </a:t>
            </a:r>
            <a:endParaRPr lang="en-GB" sz="2000" dirty="0"/>
          </a:p>
          <a:p>
            <a:pPr marL="285750" indent="-285750">
              <a:buFont typeface="Arial" panose="020B0604020202020204" pitchFamily="34" charset="0"/>
              <a:buChar char="•"/>
            </a:pPr>
            <a:endParaRPr lang="en-GB" sz="2000" dirty="0" smtClean="0"/>
          </a:p>
          <a:p>
            <a:pPr marL="285750" indent="-285750">
              <a:buFont typeface="Arial" panose="020B0604020202020204" pitchFamily="34" charset="0"/>
              <a:buChar char="•"/>
            </a:pPr>
            <a:r>
              <a:rPr lang="en-GB" sz="2000" dirty="0" smtClean="0"/>
              <a:t>Why </a:t>
            </a:r>
            <a:r>
              <a:rPr lang="en-GB" sz="2000" dirty="0"/>
              <a:t>do you think </a:t>
            </a:r>
            <a:r>
              <a:rPr lang="en-GB" sz="2000" dirty="0" smtClean="0"/>
              <a:t>Meyerowit </a:t>
            </a:r>
            <a:r>
              <a:rPr lang="en-GB" sz="2000" dirty="0"/>
              <a:t>chose to capture this image</a:t>
            </a:r>
            <a:r>
              <a:rPr lang="en-GB" sz="2000" dirty="0" smtClean="0"/>
              <a:t>?</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smtClean="0"/>
              <a:t> </a:t>
            </a:r>
            <a:r>
              <a:rPr lang="en-GB" sz="2000" dirty="0"/>
              <a:t>What do you think he was interested in</a:t>
            </a:r>
            <a:r>
              <a:rPr lang="en-GB" sz="2000" dirty="0" smtClean="0"/>
              <a:t>?</a:t>
            </a:r>
          </a:p>
          <a:p>
            <a:pPr marL="285750" indent="-285750">
              <a:buFont typeface="Arial" panose="020B0604020202020204" pitchFamily="34" charset="0"/>
              <a:buChar char="•"/>
            </a:pPr>
            <a:endParaRPr lang="en-GB" sz="2000" dirty="0" smtClean="0"/>
          </a:p>
          <a:p>
            <a:pPr marL="285750" indent="-285750">
              <a:buFont typeface="Arial" panose="020B0604020202020204" pitchFamily="34" charset="0"/>
              <a:buChar char="•"/>
            </a:pPr>
            <a:r>
              <a:rPr lang="en-GB" sz="2000" dirty="0" smtClean="0"/>
              <a:t>What </a:t>
            </a:r>
            <a:r>
              <a:rPr lang="en-GB" sz="2000" dirty="0"/>
              <a:t>do you notice about the </a:t>
            </a:r>
            <a:r>
              <a:rPr lang="en-GB" sz="2000" dirty="0" smtClean="0"/>
              <a:t>composition?</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smtClean="0"/>
              <a:t>How could you use the keywords below to </a:t>
            </a:r>
            <a:r>
              <a:rPr lang="en-GB" sz="2000" dirty="0"/>
              <a:t>describe Joel </a:t>
            </a:r>
            <a:r>
              <a:rPr lang="en-GB" sz="2000" dirty="0" err="1" smtClean="0"/>
              <a:t>Meyerowit’s</a:t>
            </a:r>
            <a:r>
              <a:rPr lang="en-GB" sz="2000" dirty="0" smtClean="0"/>
              <a:t> work?</a:t>
            </a:r>
          </a:p>
          <a:p>
            <a:endParaRPr lang="en-GB" dirty="0"/>
          </a:p>
        </p:txBody>
      </p:sp>
      <p:sp>
        <p:nvSpPr>
          <p:cNvPr id="4" name="Rectangle 3"/>
          <p:cNvSpPr/>
          <p:nvPr/>
        </p:nvSpPr>
        <p:spPr>
          <a:xfrm>
            <a:off x="418144" y="-29170"/>
            <a:ext cx="5477525" cy="923330"/>
          </a:xfrm>
          <a:prstGeom prst="rect">
            <a:avLst/>
          </a:prstGeom>
          <a:noFill/>
        </p:spPr>
        <p:txBody>
          <a:bodyPr wrap="none" lIns="91440" tIns="45720" rIns="91440" bIns="45720">
            <a:spAutoFit/>
          </a:bodyPr>
          <a:lstStyle/>
          <a:p>
            <a:pPr algn="ctr"/>
            <a:r>
              <a:rPr lang="en-US" sz="5400" b="1" u="sng" dirty="0" smtClean="0">
                <a:ln w="6600">
                  <a:solidFill>
                    <a:schemeClr val="accent2"/>
                  </a:solidFill>
                  <a:prstDash val="solid"/>
                </a:ln>
                <a:solidFill>
                  <a:srgbClr val="FFFFFF"/>
                </a:solidFill>
                <a:effectLst>
                  <a:outerShdw dist="38100" dir="2700000" algn="tl" rotWithShape="0">
                    <a:schemeClr val="accent2"/>
                  </a:outerShdw>
                </a:effectLst>
              </a:rPr>
              <a:t>Image Analysis</a:t>
            </a:r>
            <a:endParaRPr lang="en-US" sz="5400" b="1" u="sng"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8" name="TextBox 7"/>
          <p:cNvSpPr txBox="1"/>
          <p:nvPr/>
        </p:nvSpPr>
        <p:spPr>
          <a:xfrm>
            <a:off x="418144" y="1018309"/>
            <a:ext cx="5369592" cy="646331"/>
          </a:xfrm>
          <a:prstGeom prst="rect">
            <a:avLst/>
          </a:prstGeom>
          <a:noFill/>
        </p:spPr>
        <p:txBody>
          <a:bodyPr wrap="square" rtlCol="0">
            <a:spAutoFit/>
          </a:bodyPr>
          <a:lstStyle/>
          <a:p>
            <a:r>
              <a:rPr lang="en-GB" dirty="0" smtClean="0"/>
              <a:t>Answer the questions below when you are analysing the images on the next slide. </a:t>
            </a:r>
            <a:endParaRPr lang="en-GB" dirty="0"/>
          </a:p>
        </p:txBody>
      </p:sp>
      <p:sp>
        <p:nvSpPr>
          <p:cNvPr id="9" name="Rectangle 8"/>
          <p:cNvSpPr/>
          <p:nvPr/>
        </p:nvSpPr>
        <p:spPr>
          <a:xfrm>
            <a:off x="7637982" y="5439886"/>
            <a:ext cx="4369987" cy="1200329"/>
          </a:xfrm>
          <a:prstGeom prst="rect">
            <a:avLst/>
          </a:prstGeom>
        </p:spPr>
        <p:txBody>
          <a:bodyPr wrap="square">
            <a:spAutoFit/>
          </a:bodyPr>
          <a:lstStyle/>
          <a:p>
            <a:r>
              <a:rPr lang="en-GB" b="1" dirty="0">
                <a:ln w="6600">
                  <a:solidFill>
                    <a:schemeClr val="accent2"/>
                  </a:solidFill>
                  <a:prstDash val="solid"/>
                </a:ln>
                <a:solidFill>
                  <a:srgbClr val="FFFFFF"/>
                </a:solidFill>
                <a:effectLst>
                  <a:outerShdw dist="38100" dir="2700000" algn="tl" rotWithShape="0">
                    <a:schemeClr val="accent2"/>
                  </a:outerShdw>
                </a:effectLst>
              </a:rPr>
              <a:t>Line of sight, rule of </a:t>
            </a:r>
            <a:r>
              <a:rPr lang="en-GB" b="1" dirty="0" smtClean="0">
                <a:ln w="6600">
                  <a:solidFill>
                    <a:schemeClr val="accent2"/>
                  </a:solidFill>
                  <a:prstDash val="solid"/>
                </a:ln>
                <a:solidFill>
                  <a:srgbClr val="FFFFFF"/>
                </a:solidFill>
                <a:effectLst>
                  <a:outerShdw dist="38100" dir="2700000" algn="tl" rotWithShape="0">
                    <a:schemeClr val="accent2"/>
                  </a:outerShdw>
                </a:effectLst>
              </a:rPr>
              <a:t>thirds, composition</a:t>
            </a:r>
            <a:r>
              <a:rPr lang="en-GB" b="1" dirty="0">
                <a:ln w="6600">
                  <a:solidFill>
                    <a:schemeClr val="accent2"/>
                  </a:solidFill>
                  <a:prstDash val="solid"/>
                </a:ln>
                <a:solidFill>
                  <a:srgbClr val="FFFFFF"/>
                </a:solidFill>
                <a:effectLst>
                  <a:outerShdw dist="38100" dir="2700000" algn="tl" rotWithShape="0">
                    <a:schemeClr val="accent2"/>
                  </a:outerShdw>
                </a:effectLst>
              </a:rPr>
              <a:t>, shadow, symmetry, capturing everyday life, </a:t>
            </a:r>
            <a:r>
              <a:rPr lang="en-GB" b="1" dirty="0" smtClean="0">
                <a:ln w="6600">
                  <a:solidFill>
                    <a:schemeClr val="accent2"/>
                  </a:solidFill>
                  <a:prstDash val="solid"/>
                </a:ln>
                <a:solidFill>
                  <a:srgbClr val="FFFFFF"/>
                </a:solidFill>
                <a:effectLst>
                  <a:outerShdw dist="38100" dir="2700000" algn="tl" rotWithShape="0">
                    <a:schemeClr val="accent2"/>
                  </a:outerShdw>
                </a:effectLst>
              </a:rPr>
              <a:t>direction, leading lines</a:t>
            </a:r>
            <a:endParaRPr lang="en-GB" b="1"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37983" y="313871"/>
            <a:ext cx="3979053" cy="4973817"/>
          </a:xfrm>
          <a:prstGeom prst="rect">
            <a:avLst/>
          </a:prstGeom>
        </p:spPr>
      </p:pic>
      <p:sp>
        <p:nvSpPr>
          <p:cNvPr id="7" name="Rectangle 6"/>
          <p:cNvSpPr/>
          <p:nvPr/>
        </p:nvSpPr>
        <p:spPr>
          <a:xfrm>
            <a:off x="0" y="5975589"/>
            <a:ext cx="2556662" cy="923330"/>
          </a:xfrm>
          <a:prstGeom prst="rect">
            <a:avLst/>
          </a:prstGeom>
          <a:noFill/>
        </p:spPr>
        <p:txBody>
          <a:bodyPr wrap="none" lIns="91440" tIns="45720" rIns="91440" bIns="45720">
            <a:spAutoFit/>
          </a:bodyPr>
          <a:lstStyle/>
          <a:p>
            <a:pPr algn="ctr"/>
            <a:r>
              <a:rPr lang="en-US"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Task 2 </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3132033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687" y="267152"/>
            <a:ext cx="11959313" cy="1682418"/>
          </a:xfrm>
        </p:spPr>
        <p:txBody>
          <a:bodyPr>
            <a:noAutofit/>
          </a:bodyPr>
          <a:lstStyle/>
          <a:p>
            <a:r>
              <a:rPr lang="en-GB" sz="3600" b="1" u="sng" dirty="0" smtClean="0"/>
              <a:t>IMAGE </a:t>
            </a:r>
            <a:r>
              <a:rPr lang="en-GB" sz="3600" b="1" u="sng" dirty="0" smtClean="0"/>
              <a:t>ANALYSIs</a:t>
            </a:r>
            <a:r>
              <a:rPr lang="en-GB" sz="3600" dirty="0" smtClean="0"/>
              <a:t/>
            </a:r>
            <a:br>
              <a:rPr lang="en-GB" sz="3600" dirty="0" smtClean="0"/>
            </a:br>
            <a:r>
              <a:rPr lang="en-GB" sz="3600" dirty="0" smtClean="0"/>
              <a:t>Cut </a:t>
            </a:r>
            <a:r>
              <a:rPr lang="en-GB" sz="3600" dirty="0"/>
              <a:t>out </a:t>
            </a:r>
            <a:r>
              <a:rPr lang="en-GB" sz="3600" dirty="0" smtClean="0"/>
              <a:t>the Joel </a:t>
            </a:r>
            <a:r>
              <a:rPr lang="en-GB" sz="3600" dirty="0" err="1" smtClean="0"/>
              <a:t>Meyerowit</a:t>
            </a:r>
            <a:r>
              <a:rPr lang="en-GB" sz="3600" dirty="0" smtClean="0"/>
              <a:t> images and </a:t>
            </a:r>
            <a:r>
              <a:rPr lang="en-GB" sz="3600" dirty="0" smtClean="0"/>
              <a:t>stic</a:t>
            </a:r>
            <a:r>
              <a:rPr lang="en-GB" sz="3600" dirty="0" smtClean="0"/>
              <a:t>k the images onto your image analysis page. </a:t>
            </a:r>
            <a:br>
              <a:rPr lang="en-GB" sz="3600" dirty="0" smtClean="0"/>
            </a:br>
            <a:r>
              <a:rPr lang="en-GB" sz="3600" dirty="0" smtClean="0"/>
              <a:t>draw </a:t>
            </a:r>
            <a:r>
              <a:rPr lang="en-GB" sz="3600" dirty="0" smtClean="0"/>
              <a:t>the </a:t>
            </a:r>
            <a:r>
              <a:rPr lang="en-GB" sz="3600" dirty="0" smtClean="0"/>
              <a:t>images in your sketchbook : Include rule of thirds grid </a:t>
            </a:r>
            <a:endParaRPr lang="en-GB" sz="36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254221" y="2188735"/>
            <a:ext cx="3658781" cy="4573476"/>
          </a:xfr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3608" y="2135619"/>
            <a:ext cx="3690353" cy="4612942"/>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r="50948"/>
          <a:stretch/>
        </p:blipFill>
        <p:spPr>
          <a:xfrm>
            <a:off x="232687" y="2135619"/>
            <a:ext cx="3569755" cy="4626592"/>
          </a:xfrm>
          <a:prstGeom prst="rect">
            <a:avLst/>
          </a:prstGeom>
        </p:spPr>
      </p:pic>
    </p:spTree>
    <p:extLst>
      <p:ext uri="{BB962C8B-B14F-4D97-AF65-F5344CB8AC3E}">
        <p14:creationId xmlns:p14="http://schemas.microsoft.com/office/powerpoint/2010/main" val="1694031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48" y="225325"/>
            <a:ext cx="10058400" cy="880144"/>
          </a:xfrm>
        </p:spPr>
        <p:txBody>
          <a:bodyPr/>
          <a:lstStyle/>
          <a:p>
            <a:r>
              <a:rPr lang="en-GB" dirty="0" smtClean="0"/>
              <a:t>Shoot- you can use your phone </a:t>
            </a:r>
            <a:r>
              <a:rPr lang="en-GB" dirty="0" smtClean="0">
                <a:sym typeface="Wingdings" panose="05000000000000000000" pitchFamily="2" charset="2"/>
              </a:rPr>
              <a:t> </a:t>
            </a:r>
            <a:r>
              <a:rPr lang="en-GB" dirty="0" smtClean="0"/>
              <a:t> </a:t>
            </a:r>
            <a:endParaRPr lang="en-GB" dirty="0"/>
          </a:p>
        </p:txBody>
      </p:sp>
      <p:sp>
        <p:nvSpPr>
          <p:cNvPr id="3" name="Content Placeholder 2"/>
          <p:cNvSpPr>
            <a:spLocks noGrp="1"/>
          </p:cNvSpPr>
          <p:nvPr>
            <p:ph idx="1"/>
          </p:nvPr>
        </p:nvSpPr>
        <p:spPr>
          <a:xfrm>
            <a:off x="155448" y="1105469"/>
            <a:ext cx="11861148" cy="4050792"/>
          </a:xfrm>
        </p:spPr>
        <p:txBody>
          <a:bodyPr/>
          <a:lstStyle/>
          <a:p>
            <a:r>
              <a:rPr lang="en-GB" dirty="0" smtClean="0"/>
              <a:t>Choose some objects from around your house and find a neural background that you can photograph </a:t>
            </a:r>
            <a:r>
              <a:rPr lang="en-GB" dirty="0" smtClean="0"/>
              <a:t>against. Think carefully about your background. Notice how this background has two different colours/textures. </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5448" y="2185533"/>
            <a:ext cx="3657106" cy="457138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03984" y="2185533"/>
            <a:ext cx="5103418" cy="4565899"/>
          </a:xfrm>
          <a:prstGeom prst="rect">
            <a:avLst/>
          </a:prstGeom>
        </p:spPr>
      </p:pic>
      <p:sp>
        <p:nvSpPr>
          <p:cNvPr id="6" name="Right Arrow 5"/>
          <p:cNvSpPr/>
          <p:nvPr/>
        </p:nvSpPr>
        <p:spPr>
          <a:xfrm>
            <a:off x="4075992" y="4008948"/>
            <a:ext cx="1699404" cy="1147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235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634" y="1836791"/>
            <a:ext cx="3966176" cy="2338394"/>
          </a:xfrm>
        </p:spPr>
        <p:txBody>
          <a:bodyPr>
            <a:normAutofit fontScale="90000"/>
          </a:bodyPr>
          <a:lstStyle/>
          <a:p>
            <a:r>
              <a:rPr lang="en-GB" dirty="0" smtClean="0"/>
              <a:t>Now draw your composition: This must fill an A4 sheet. Use tone to show the lighter and darker areas  </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349617" y="508959"/>
            <a:ext cx="7741784" cy="5652336"/>
          </a:xfrm>
        </p:spPr>
      </p:pic>
      <p:sp>
        <p:nvSpPr>
          <p:cNvPr id="6" name="Rectangle 5"/>
          <p:cNvSpPr/>
          <p:nvPr/>
        </p:nvSpPr>
        <p:spPr>
          <a:xfrm>
            <a:off x="241540" y="5934670"/>
            <a:ext cx="2556662" cy="923330"/>
          </a:xfrm>
          <a:prstGeom prst="rect">
            <a:avLst/>
          </a:prstGeom>
          <a:noFill/>
        </p:spPr>
        <p:txBody>
          <a:bodyPr wrap="none" lIns="91440" tIns="45720" rIns="91440" bIns="45720">
            <a:spAutoFit/>
          </a:bodyPr>
          <a:lstStyle/>
          <a:p>
            <a:pPr algn="ctr"/>
            <a:r>
              <a:rPr lang="en-US"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Task 3 </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1387480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821" y="345057"/>
            <a:ext cx="10058400" cy="929410"/>
          </a:xfrm>
        </p:spPr>
        <p:txBody>
          <a:bodyPr/>
          <a:lstStyle/>
          <a:p>
            <a:r>
              <a:rPr lang="en-GB" dirty="0" smtClean="0"/>
              <a:t>Upload and </a:t>
            </a:r>
            <a:r>
              <a:rPr lang="en-GB" dirty="0" err="1" smtClean="0"/>
              <a:t>PRInt</a:t>
            </a:r>
            <a:r>
              <a:rPr lang="en-GB" dirty="0" smtClean="0"/>
              <a:t> (If you are able to) </a:t>
            </a:r>
            <a:endParaRPr lang="en-GB" dirty="0"/>
          </a:p>
        </p:txBody>
      </p:sp>
      <p:sp>
        <p:nvSpPr>
          <p:cNvPr id="3" name="Content Placeholder 2"/>
          <p:cNvSpPr>
            <a:spLocks noGrp="1"/>
          </p:cNvSpPr>
          <p:nvPr>
            <p:ph idx="1"/>
          </p:nvPr>
        </p:nvSpPr>
        <p:spPr>
          <a:xfrm>
            <a:off x="293470" y="1431295"/>
            <a:ext cx="11671367" cy="3873950"/>
          </a:xfrm>
        </p:spPr>
        <p:txBody>
          <a:bodyPr/>
          <a:lstStyle/>
          <a:p>
            <a:pPr marL="0" indent="0">
              <a:buNone/>
            </a:pPr>
            <a:r>
              <a:rPr lang="en-GB" dirty="0" smtClean="0"/>
              <a:t>If you are able to- upload your photos (email or cable) to a computer and print out contact sheet, small outcomes etc. If you are unable to do this make sure you leave space before moving onto you next photographer.</a:t>
            </a:r>
          </a:p>
          <a:p>
            <a:pPr marL="0" indent="0">
              <a:buNone/>
            </a:pPr>
            <a:endParaRPr lang="en-GB" dirty="0"/>
          </a:p>
          <a:p>
            <a:pPr marL="0" indent="0">
              <a:buNone/>
            </a:pPr>
            <a:r>
              <a:rPr lang="en-GB" dirty="0" smtClean="0"/>
              <a:t>You can edit your images using an online editing program called PIXLR </a:t>
            </a:r>
          </a:p>
          <a:p>
            <a:pPr marL="0" indent="0">
              <a:buNone/>
            </a:pPr>
            <a:r>
              <a:rPr lang="en-GB" dirty="0" smtClean="0"/>
              <a:t>Edit your images so they are high contrast. </a:t>
            </a:r>
          </a:p>
          <a:p>
            <a:pPr marL="0" indent="0">
              <a:buNone/>
            </a:pPr>
            <a:r>
              <a:rPr lang="en-GB" dirty="0" smtClean="0"/>
              <a:t> </a:t>
            </a:r>
            <a:endParaRPr lang="en-GB" dirty="0"/>
          </a:p>
        </p:txBody>
      </p:sp>
      <p:sp>
        <p:nvSpPr>
          <p:cNvPr id="4" name="Rectangle 3"/>
          <p:cNvSpPr/>
          <p:nvPr/>
        </p:nvSpPr>
        <p:spPr>
          <a:xfrm>
            <a:off x="146821" y="5820808"/>
            <a:ext cx="2556662" cy="923330"/>
          </a:xfrm>
          <a:prstGeom prst="rect">
            <a:avLst/>
          </a:prstGeom>
          <a:noFill/>
        </p:spPr>
        <p:txBody>
          <a:bodyPr wrap="none" lIns="91440" tIns="45720" rIns="91440" bIns="45720">
            <a:spAutoFit/>
          </a:bodyPr>
          <a:lstStyle/>
          <a:p>
            <a:pPr algn="ctr"/>
            <a:r>
              <a:rPr lang="en-US"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Task 4 </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1425456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34</TotalTime>
  <Words>1023</Words>
  <Application>Microsoft Office PowerPoint</Application>
  <PresentationFormat>Widescreen</PresentationFormat>
  <Paragraphs>57</Paragraphs>
  <Slides>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Rockwell</vt:lpstr>
      <vt:lpstr>Rockwell Condensed</vt:lpstr>
      <vt:lpstr>Wingdings</vt:lpstr>
      <vt:lpstr>Wood Type</vt:lpstr>
      <vt:lpstr>Joel Meyerowit</vt:lpstr>
      <vt:lpstr>LO: To produce an effective research page. </vt:lpstr>
      <vt:lpstr>PowerPoint Presentation</vt:lpstr>
      <vt:lpstr>PowerPoint Presentation</vt:lpstr>
      <vt:lpstr>PowerPoint Presentation</vt:lpstr>
      <vt:lpstr>IMAGE ANALYSIs Cut out the Joel Meyerowit images and stick the images onto your image analysis page.  draw the images in your sketchbook : Include rule of thirds grid </vt:lpstr>
      <vt:lpstr>Shoot- you can use your phone   </vt:lpstr>
      <vt:lpstr>Now draw your composition: This must fill an A4 sheet. Use tone to show the lighter and darker areas  </vt:lpstr>
      <vt:lpstr>Upload and PRInt (If you are able to) </vt:lpstr>
    </vt:vector>
  </TitlesOfParts>
  <Company>BSFG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Joel Meyerowit</dc:title>
  <dc:creator>Janette Pyke</dc:creator>
  <cp:lastModifiedBy>Janette Pyke</cp:lastModifiedBy>
  <cp:revision>9</cp:revision>
  <dcterms:created xsi:type="dcterms:W3CDTF">2020-03-19T13:03:21Z</dcterms:created>
  <dcterms:modified xsi:type="dcterms:W3CDTF">2020-03-19T14:14:28Z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JPyke@brentford.hounslow.sch.uk</vt:lpwstr>
  </property>
  <property fmtid="{D5CDD505-2E9C-101B-9397-08002B2CF9AE}" pid="5" name="MSIP_Label_eae28bff-71c8-45f0-930c-ed5f9784e5a4_SetDate">
    <vt:lpwstr>2020-03-19T13:25:32.4357592Z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ActionId">
    <vt:lpwstr>a4dac62f-ec11-442a-93df-f69caa8d90b4</vt:lpwstr>
  </property>
  <property fmtid="{D5CDD505-2E9C-101B-9397-08002B2CF9AE}" pid="9" name="MSIP_Label_eae28bff-71c8-45f0-930c-ed5f9784e5a4_Extended_MSFT_Method">
    <vt:lpwstr>Automatic</vt:lpwstr>
  </property>
  <property fmtid="{D5CDD505-2E9C-101B-9397-08002B2CF9AE}" pid="10" name="Sensitivity">
    <vt:lpwstr>General</vt:lpwstr>
  </property>
</Properties>
</file>