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59" r:id="rId1"/>
  </p:sldMasterIdLst>
  <p:notesMasterIdLst>
    <p:notesMasterId r:id="rId12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</p:sldIdLst>
  <p:sldSz cx="9144000" cy="5143500" type="screen16x9"/>
  <p:notesSz cx="6858000" cy="9144000"/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43D7951C-79C2-49F1-AB69-3B04E0F6C1E0}">
  <a:tblStyle styleId="{43D7951C-79C2-49F1-AB69-3B04E0F6C1E0}" styleName="Table_0">
    <a:wholeTbl>
      <a:tcTxStyle>
        <a:font>
          <a:latin typeface="Arial"/>
          <a:ea typeface="Arial"/>
          <a:cs typeface="Arial"/>
        </a:font>
        <a:srgbClr val="000000"/>
      </a:tcTxStyle>
      <a:tcStyle>
        <a:tcBdr>
          <a:lef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V>
        </a:tcBdr>
      </a:tcStyle>
    </a:wholeTbl>
    <a:band1H>
      <a:tcTxStyle/>
      <a:tcStyle>
        <a:tcBdr/>
      </a:tcStyle>
    </a:band1H>
    <a:band2H>
      <a:tcTxStyle/>
      <a:tcStyle>
        <a:tcBdr/>
      </a:tcStyle>
    </a:band2H>
    <a:band1V>
      <a:tcTxStyle/>
      <a:tcStyle>
        <a:tcBdr/>
      </a:tcStyle>
    </a:band1V>
    <a:band2V>
      <a:tcTxStyle/>
      <a:tcStyle>
        <a:tcBdr/>
      </a:tcStyle>
    </a:band2V>
    <a:lastCol>
      <a:tcTxStyle/>
      <a:tcStyle>
        <a:tcBdr/>
      </a:tcStyle>
    </a:lastCol>
    <a:firstCol>
      <a:tcTxStyle/>
      <a:tcStyle>
        <a:tcBdr/>
      </a:tcStyle>
    </a:firstCol>
    <a:lastRow>
      <a:tcTxStyle/>
      <a:tcStyle>
        <a:tcBdr/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/>
      <a:tcStyle>
        <a:tcBdr/>
      </a:tcStyle>
    </a:firstRow>
    <a:neCell>
      <a:tcTxStyle/>
      <a:tcStyle>
        <a:tcBdr/>
      </a:tcStyle>
    </a:neCell>
    <a:nwCell>
      <a:tcTxStyle/>
      <a:tcStyle>
        <a:tcBdr/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129" d="100"/>
          <a:sy n="129" d="100"/>
        </p:scale>
        <p:origin x="867" y="72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2" name="Google Shape;52;p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Google Shape;57;g852399ca59_1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8" name="Google Shape;58;g852399ca59_1_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" name="Google Shape;64;g852399ca59_1_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5" name="Google Shape;65;g852399ca59_1_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" name="Google Shape;72;g852399ca59_2_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3" name="Google Shape;73;g852399ca59_2_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g852399ca59_2_1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2" name="Google Shape;82;g852399ca59_2_1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Google Shape;87;g852399ca59_1_1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8" name="Google Shape;88;g852399ca59_1_1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Google Shape;95;g852399ca59_2_3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6" name="Google Shape;96;g852399ca59_2_3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" name="Google Shape;103;g852399ca59_2_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4" name="Google Shape;104;g852399ca59_2_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" name="Google Shape;110;g852399ca59_2_2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1" name="Google Shape;111;g852399ca59_2_2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" name="Google Shape;116;g852399ca59_3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7" name="Google Shape;117;g852399ca59_3_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>
            <a:spLocks noGrp="1"/>
          </p:cNvSpPr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>
            <a:endParaRPr/>
          </a:p>
        </p:txBody>
      </p:sp>
      <p:sp>
        <p:nvSpPr>
          <p:cNvPr id="11" name="Google Shape;11;p2"/>
          <p:cNvSpPr txBox="1">
            <a:spLocks noGrp="1"/>
          </p:cNvSpPr>
          <p:nvPr>
            <p:ph type="subTitle" idx="1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>
            <a:endParaRPr/>
          </a:p>
        </p:txBody>
      </p:sp>
      <p:sp>
        <p:nvSpPr>
          <p:cNvPr id="12" name="Google Shape;12;p2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 txBox="1">
            <a:spLocks noGrp="1"/>
          </p:cNvSpPr>
          <p:nvPr>
            <p:ph type="title"/>
          </p:nvPr>
        </p:nvSpPr>
        <p:spPr>
          <a:xfrm>
            <a:off x="311700" y="2150850"/>
            <a:ext cx="8520600" cy="841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>
            <a:endParaRPr/>
          </a:p>
        </p:txBody>
      </p:sp>
      <p:sp>
        <p:nvSpPr>
          <p:cNvPr id="15" name="Google Shape;15;p3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_AND_BODY">
    <p:spTree>
      <p:nvGrpSpPr>
        <p:cNvPr id="1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18" name="Google Shape;18;p4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19" name="Google Shape;19;p4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>
  <p:cSld name="TITLE_AND_TWO_COLUMNS">
    <p:spTree>
      <p:nvGrpSpPr>
        <p:cNvPr id="1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5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2" name="Google Shape;22;p5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39999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23" name="Google Shape;23;p5"/>
          <p:cNvSpPr txBox="1">
            <a:spLocks noGrp="1"/>
          </p:cNvSpPr>
          <p:nvPr>
            <p:ph type="body" idx="2"/>
          </p:nvPr>
        </p:nvSpPr>
        <p:spPr>
          <a:xfrm>
            <a:off x="4832400" y="1152475"/>
            <a:ext cx="39999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24" name="Google Shape;24;p5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6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7" name="Google Shape;27;p6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_COLUMN_TEXT">
    <p:spTree>
      <p:nvGrpSpPr>
        <p:cNvPr id="1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7"/>
          <p:cNvSpPr txBox="1">
            <a:spLocks noGrp="1"/>
          </p:cNvSpPr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>
            <a:endParaRPr/>
          </a:p>
        </p:txBody>
      </p:sp>
      <p:sp>
        <p:nvSpPr>
          <p:cNvPr id="30" name="Google Shape;30;p7"/>
          <p:cNvSpPr txBox="1">
            <a:spLocks noGrp="1"/>
          </p:cNvSpPr>
          <p:nvPr>
            <p:ph type="body" idx="1"/>
          </p:nvPr>
        </p:nvSpPr>
        <p:spPr>
          <a:xfrm>
            <a:off x="311700" y="1389600"/>
            <a:ext cx="2808000" cy="3179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marL="914400" lvl="1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31" name="Google Shape;31;p7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>
  <p:cSld name="MAIN_POINT">
    <p:spTree>
      <p:nvGrpSpPr>
        <p:cNvPr id="1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8"/>
          <p:cNvSpPr txBox="1">
            <a:spLocks noGrp="1"/>
          </p:cNvSpPr>
          <p:nvPr>
            <p:ph type="title"/>
          </p:nvPr>
        </p:nvSpPr>
        <p:spPr>
          <a:xfrm>
            <a:off x="490250" y="450150"/>
            <a:ext cx="6367800" cy="4090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>
            <a:endParaRPr/>
          </a:p>
        </p:txBody>
      </p:sp>
      <p:sp>
        <p:nvSpPr>
          <p:cNvPr id="34" name="Google Shape;34;p8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 and description">
  <p:cSld name="SECTION_TITLE_AND_DESCRIPTION">
    <p:spTree>
      <p:nvGrpSpPr>
        <p:cNvPr id="1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9"/>
          <p:cNvSpPr/>
          <p:nvPr/>
        </p:nvSpPr>
        <p:spPr>
          <a:xfrm>
            <a:off x="4572000" y="-125"/>
            <a:ext cx="4572000" cy="51435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7" name="Google Shape;37;p9"/>
          <p:cNvSpPr txBox="1">
            <a:spLocks noGrp="1"/>
          </p:cNvSpPr>
          <p:nvPr>
            <p:ph type="title"/>
          </p:nvPr>
        </p:nvSpPr>
        <p:spPr>
          <a:xfrm>
            <a:off x="265500" y="1233175"/>
            <a:ext cx="4045200" cy="14823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>
            <a:endParaRPr/>
          </a:p>
        </p:txBody>
      </p:sp>
      <p:sp>
        <p:nvSpPr>
          <p:cNvPr id="38" name="Google Shape;38;p9"/>
          <p:cNvSpPr txBox="1">
            <a:spLocks noGrp="1"/>
          </p:cNvSpPr>
          <p:nvPr>
            <p:ph type="subTitle" idx="1"/>
          </p:nvPr>
        </p:nvSpPr>
        <p:spPr>
          <a:xfrm>
            <a:off x="265500" y="2803075"/>
            <a:ext cx="4045200" cy="1235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>
            <a:endParaRPr/>
          </a:p>
        </p:txBody>
      </p:sp>
      <p:sp>
        <p:nvSpPr>
          <p:cNvPr id="39" name="Google Shape;39;p9"/>
          <p:cNvSpPr txBox="1">
            <a:spLocks noGrp="1"/>
          </p:cNvSpPr>
          <p:nvPr>
            <p:ph type="body" idx="2"/>
          </p:nvPr>
        </p:nvSpPr>
        <p:spPr>
          <a:xfrm>
            <a:off x="4939500" y="724075"/>
            <a:ext cx="3837000" cy="3695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0" name="Google Shape;40;p9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_ONLY">
    <p:spTree>
      <p:nvGrpSpPr>
        <p:cNvPr id="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0"/>
          <p:cNvSpPr txBox="1">
            <a:spLocks noGrp="1"/>
          </p:cNvSpPr>
          <p:nvPr>
            <p:ph type="body" idx="1"/>
          </p:nvPr>
        </p:nvSpPr>
        <p:spPr>
          <a:xfrm>
            <a:off x="311700" y="4230575"/>
            <a:ext cx="5998800" cy="605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marL="457200" lvl="0" indent="-2286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>
            <a:endParaRPr/>
          </a:p>
        </p:txBody>
      </p:sp>
      <p:sp>
        <p:nvSpPr>
          <p:cNvPr id="43" name="Google Shape;43;p10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number">
  <p:cSld name="BIG_NUMBER">
    <p:spTree>
      <p:nvGrpSpPr>
        <p:cNvPr id="1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11"/>
          <p:cNvSpPr txBox="1">
            <a:spLocks noGrp="1"/>
          </p:cNvSpPr>
          <p:nvPr>
            <p:ph type="title" hasCustomPrompt="1"/>
          </p:nvPr>
        </p:nvSpPr>
        <p:spPr>
          <a:xfrm>
            <a:off x="311700" y="1106125"/>
            <a:ext cx="8520600" cy="1963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46" name="Google Shape;46;p11"/>
          <p:cNvSpPr txBox="1">
            <a:spLocks noGrp="1"/>
          </p:cNvSpPr>
          <p:nvPr>
            <p:ph type="body" idx="1"/>
          </p:nvPr>
        </p:nvSpPr>
        <p:spPr>
          <a:xfrm>
            <a:off x="311700" y="3152225"/>
            <a:ext cx="8520600" cy="1300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4290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 algn="ctr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 algn="ctr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 algn="ctr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 algn="ctr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 algn="ctr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7" name="Google Shape;47;p11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2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-2"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429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●"/>
              <a:defRPr sz="1800">
                <a:solidFill>
                  <a:schemeClr val="dk2"/>
                </a:solidFill>
              </a:defRPr>
            </a:lvl1pPr>
            <a:lvl2pPr marL="914400" lvl="1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2pPr>
            <a:lvl3pPr marL="1371600" lvl="2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3pPr>
            <a:lvl4pPr marL="1828800" lvl="3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4pPr>
            <a:lvl5pPr marL="2286000" lvl="4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5pPr>
            <a:lvl6pPr marL="2743200" lvl="5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6pPr>
            <a:lvl7pPr marL="3200400" lvl="6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7pPr>
            <a:lvl8pPr marL="3657600" lvl="7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8pPr>
            <a:lvl9pPr marL="4114800" lvl="8" indent="-31750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>
              <a:buNone/>
              <a:defRPr sz="1000">
                <a:solidFill>
                  <a:schemeClr val="dk2"/>
                </a:solidFill>
              </a:defRPr>
            </a:lvl1pPr>
            <a:lvl2pPr lvl="1" algn="r">
              <a:buNone/>
              <a:defRPr sz="1000">
                <a:solidFill>
                  <a:schemeClr val="dk2"/>
                </a:solidFill>
              </a:defRPr>
            </a:lvl2pPr>
            <a:lvl3pPr lvl="2" algn="r">
              <a:buNone/>
              <a:defRPr sz="1000">
                <a:solidFill>
                  <a:schemeClr val="dk2"/>
                </a:solidFill>
              </a:defRPr>
            </a:lvl3pPr>
            <a:lvl4pPr lvl="3" algn="r">
              <a:buNone/>
              <a:defRPr sz="1000">
                <a:solidFill>
                  <a:schemeClr val="dk2"/>
                </a:solidFill>
              </a:defRPr>
            </a:lvl4pPr>
            <a:lvl5pPr lvl="4" algn="r">
              <a:buNone/>
              <a:defRPr sz="1000">
                <a:solidFill>
                  <a:schemeClr val="dk2"/>
                </a:solidFill>
              </a:defRPr>
            </a:lvl5pPr>
            <a:lvl6pPr lvl="5" algn="r">
              <a:buNone/>
              <a:defRPr sz="1000">
                <a:solidFill>
                  <a:schemeClr val="dk2"/>
                </a:solidFill>
              </a:defRPr>
            </a:lvl6pPr>
            <a:lvl7pPr lvl="6" algn="r">
              <a:buNone/>
              <a:defRPr sz="1000">
                <a:solidFill>
                  <a:schemeClr val="dk2"/>
                </a:solidFill>
              </a:defRPr>
            </a:lvl7pPr>
            <a:lvl8pPr lvl="7" algn="r">
              <a:buNone/>
              <a:defRPr sz="1000">
                <a:solidFill>
                  <a:schemeClr val="dk2"/>
                </a:solidFill>
              </a:defRPr>
            </a:lvl8pPr>
            <a:lvl9pPr lvl="8" algn="r">
              <a:buNone/>
              <a:defRPr sz="1000">
                <a:solidFill>
                  <a:schemeClr val="dk2"/>
                </a:solidFill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3wxWNAM8Cso" TargetMode="Externa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4.jpg"/><Relationship Id="rId4" Type="http://schemas.openxmlformats.org/officeDocument/2006/relationships/hyperlink" Target="https://www.bbc.co.uk/newsround/33795551" TargetMode="Externa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globalconnections.org.uk/vocations/organisations/christian-campaign-for-nuclear-disarmament" TargetMode="External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0E0E3"/>
        </a:solidFill>
        <a:effectLst/>
      </p:bgPr>
    </p:bg>
    <p:spTree>
      <p:nvGrpSpPr>
        <p:cNvPr id="1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Google Shape;54;p13"/>
          <p:cNvSpPr txBox="1">
            <a:spLocks noGrp="1"/>
          </p:cNvSpPr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Nuclear war and weapons of mass destruction.</a:t>
            </a:r>
            <a:endParaRPr/>
          </a:p>
        </p:txBody>
      </p:sp>
      <p:sp>
        <p:nvSpPr>
          <p:cNvPr id="55" name="Google Shape;55;p13"/>
          <p:cNvSpPr txBox="1">
            <a:spLocks noGrp="1"/>
          </p:cNvSpPr>
          <p:nvPr>
            <p:ph type="subTitle" idx="1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Phase 4 - Year 10</a:t>
            </a:r>
            <a:endParaRPr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7627" y="3002895"/>
            <a:ext cx="2391773" cy="1793471"/>
          </a:xfrm>
          <a:prstGeom prst="rect">
            <a:avLst/>
          </a:prstGeom>
        </p:spPr>
      </p:pic>
      <p:sp>
        <p:nvSpPr>
          <p:cNvPr id="3" name="AutoShape 2" descr="Nuclear weapon - Wikipedia"/>
          <p:cNvSpPr>
            <a:spLocks noChangeAspect="1" noChangeArrowheads="1"/>
          </p:cNvSpPr>
          <p:nvPr/>
        </p:nvSpPr>
        <p:spPr bwMode="auto">
          <a:xfrm>
            <a:off x="63500" y="-136525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309802" y="3062816"/>
            <a:ext cx="2638425" cy="1733550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9DAF8"/>
        </a:solidFill>
        <a:effectLst/>
      </p:bgPr>
    </p:bg>
    <p:spTree>
      <p:nvGrpSpPr>
        <p:cNvPr id="1" name="Shape 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" name="Google Shape;60;p14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Learning Objectives:</a:t>
            </a:r>
            <a:endParaRPr/>
          </a:p>
        </p:txBody>
      </p:sp>
      <p:sp>
        <p:nvSpPr>
          <p:cNvPr id="61" name="Google Shape;61;p14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457200" lvl="0" indent="-342900" algn="l" rtl="0">
              <a:spcBef>
                <a:spcPts val="0"/>
              </a:spcBef>
              <a:spcAft>
                <a:spcPts val="0"/>
              </a:spcAft>
              <a:buSzPts val="1800"/>
              <a:buChar char="-"/>
            </a:pPr>
            <a:r>
              <a:rPr lang="en-GB"/>
              <a:t>Know about different types of weapons of mass destruction</a:t>
            </a:r>
            <a:endParaRPr/>
          </a:p>
          <a:p>
            <a:pPr marL="457200" lvl="0" indent="-342900" algn="l" rtl="0">
              <a:spcBef>
                <a:spcPts val="0"/>
              </a:spcBef>
              <a:spcAft>
                <a:spcPts val="0"/>
              </a:spcAft>
              <a:buSzPts val="1800"/>
              <a:buChar char="-"/>
            </a:pPr>
            <a:r>
              <a:rPr lang="en-GB"/>
              <a:t>Explore how the atom bomb (a WMD) was used in 1945</a:t>
            </a:r>
            <a:endParaRPr/>
          </a:p>
          <a:p>
            <a:pPr marL="457200" lvl="0" indent="-342900" algn="l" rtl="0">
              <a:spcBef>
                <a:spcPts val="0"/>
              </a:spcBef>
              <a:spcAft>
                <a:spcPts val="0"/>
              </a:spcAft>
              <a:buSzPts val="1800"/>
              <a:buChar char="-"/>
            </a:pPr>
            <a:r>
              <a:rPr lang="en-GB"/>
              <a:t>Analyse christian arguments against WMD</a:t>
            </a:r>
            <a:endParaRPr/>
          </a:p>
        </p:txBody>
      </p:sp>
      <p:sp>
        <p:nvSpPr>
          <p:cNvPr id="62" name="Google Shape;62;p14"/>
          <p:cNvSpPr txBox="1"/>
          <p:nvPr/>
        </p:nvSpPr>
        <p:spPr>
          <a:xfrm>
            <a:off x="261975" y="4114275"/>
            <a:ext cx="6335100" cy="1660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BE CAREFUL</a:t>
            </a:r>
            <a:endParaRPr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THE USE OF WMDs IS VERY DIFFERENT TO WAR.</a:t>
            </a:r>
            <a:endParaRPr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FC5E8"/>
        </a:solidFill>
        <a:effectLst/>
      </p:bgPr>
    </p:bg>
    <p:spTree>
      <p:nvGrpSpPr>
        <p:cNvPr id="1" name="Shape 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" name="Google Shape;67;p15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Keywords - write a definition for the key words</a:t>
            </a:r>
            <a:endParaRPr/>
          </a:p>
        </p:txBody>
      </p:sp>
      <p:sp>
        <p:nvSpPr>
          <p:cNvPr id="68" name="Google Shape;68;p15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600"/>
              </a:spcAft>
              <a:buNone/>
            </a:pPr>
            <a:endParaRPr/>
          </a:p>
        </p:txBody>
      </p:sp>
      <p:graphicFrame>
        <p:nvGraphicFramePr>
          <p:cNvPr id="69" name="Google Shape;69;p15"/>
          <p:cNvGraphicFramePr/>
          <p:nvPr/>
        </p:nvGraphicFramePr>
        <p:xfrm>
          <a:off x="952500" y="1746890"/>
          <a:ext cx="7239000" cy="2219200"/>
        </p:xfrm>
        <a:graphic>
          <a:graphicData uri="http://schemas.openxmlformats.org/drawingml/2006/table">
            <a:tbl>
              <a:tblPr>
                <a:noFill/>
                <a:tableStyleId>{43D7951C-79C2-49F1-AB69-3B04E0F6C1E0}</a:tableStyleId>
              </a:tblPr>
              <a:tblGrid>
                <a:gridCol w="36195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6195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54800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/>
                        <a:t>Nuclear weapons</a:t>
                      </a:r>
                      <a:endParaRPr/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a:txBody>
                  <a:tcPr marL="91425" marR="91425" marT="91425" marB="91425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54800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/>
                        <a:t>Weapons of mass destruction</a:t>
                      </a:r>
                      <a:endParaRPr/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a:txBody>
                  <a:tcPr marL="91425" marR="91425" marT="91425" marB="91425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54800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/>
                        <a:t>Chemical weapons</a:t>
                      </a:r>
                      <a:endParaRPr/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a:txBody>
                  <a:tcPr marL="91425" marR="91425" marT="91425" marB="91425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54800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/>
                        <a:t>Biological weapons</a:t>
                      </a:r>
                      <a:endParaRPr/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a:txBody>
                  <a:tcPr marL="91425" marR="91425" marT="91425" marB="91425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70" name="Google Shape;70;p15"/>
          <p:cNvSpPr txBox="1"/>
          <p:nvPr/>
        </p:nvSpPr>
        <p:spPr>
          <a:xfrm>
            <a:off x="5458725" y="4167075"/>
            <a:ext cx="3006300" cy="530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B4A7D6"/>
        </a:solidFill>
        <a:effectLst/>
      </p:bgPr>
    </p:bg>
    <p:spTree>
      <p:nvGrpSpPr>
        <p:cNvPr id="1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p16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Lo - different types of weapons of mass destruction</a:t>
            </a:r>
            <a:endParaRPr/>
          </a:p>
        </p:txBody>
      </p:sp>
      <p:sp>
        <p:nvSpPr>
          <p:cNvPr id="76" name="Google Shape;76;p16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4015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b="1" u="sng"/>
              <a:t>Chemical weapons</a:t>
            </a:r>
            <a:endParaRPr b="1" u="sng"/>
          </a:p>
          <a:p>
            <a:pPr marL="0" lvl="0" indent="0" algn="l" rtl="0">
              <a:spcBef>
                <a:spcPts val="1600"/>
              </a:spcBef>
              <a:spcAft>
                <a:spcPts val="0"/>
              </a:spcAft>
              <a:buNone/>
            </a:pPr>
            <a:r>
              <a:rPr lang="en-GB"/>
              <a:t>These contain lethal chemicals and when released will cause many deaths. </a:t>
            </a:r>
            <a:endParaRPr/>
          </a:p>
          <a:p>
            <a:pPr marL="0" lvl="0" indent="0" algn="l" rtl="0">
              <a:spcBef>
                <a:spcPts val="1600"/>
              </a:spcBef>
              <a:spcAft>
                <a:spcPts val="0"/>
              </a:spcAft>
              <a:buNone/>
            </a:pPr>
            <a:r>
              <a:rPr lang="en-GB"/>
              <a:t>1993 - Chemical Weapons Convention made it illegal everywhere to make and use these weapons.</a:t>
            </a:r>
            <a:endParaRPr/>
          </a:p>
          <a:p>
            <a:pPr marL="0" lvl="0" indent="0" algn="l" rtl="0">
              <a:spcBef>
                <a:spcPts val="1600"/>
              </a:spcBef>
              <a:spcAft>
                <a:spcPts val="0"/>
              </a:spcAft>
              <a:buNone/>
            </a:pPr>
            <a:r>
              <a:rPr lang="en-GB"/>
              <a:t>Since then they have been believed to be used in Syria and Iraq</a:t>
            </a:r>
            <a:endParaRPr/>
          </a:p>
          <a:p>
            <a:pPr marL="0" lvl="0" indent="0" algn="l" rtl="0">
              <a:spcBef>
                <a:spcPts val="1600"/>
              </a:spcBef>
              <a:spcAft>
                <a:spcPts val="1600"/>
              </a:spcAft>
              <a:buNone/>
            </a:pPr>
            <a:endParaRPr/>
          </a:p>
        </p:txBody>
      </p:sp>
      <p:sp>
        <p:nvSpPr>
          <p:cNvPr id="77" name="Google Shape;77;p16"/>
          <p:cNvSpPr txBox="1"/>
          <p:nvPr/>
        </p:nvSpPr>
        <p:spPr>
          <a:xfrm>
            <a:off x="3139850" y="1635175"/>
            <a:ext cx="3308700" cy="212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8" name="Google Shape;78;p16"/>
          <p:cNvSpPr txBox="1"/>
          <p:nvPr/>
        </p:nvSpPr>
        <p:spPr>
          <a:xfrm>
            <a:off x="6233625" y="1097800"/>
            <a:ext cx="2633100" cy="3554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pic>
        <p:nvPicPr>
          <p:cNvPr id="79" name="Google Shape;79;p1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033100" y="3446899"/>
            <a:ext cx="3077800" cy="15184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9D2E9"/>
        </a:solidFill>
        <a:effectLst/>
      </p:bgPr>
    </p:bg>
    <p:spTree>
      <p:nvGrpSpPr>
        <p:cNvPr id="1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Google Shape;84;p17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Lo - different types of weapons of mass destruction</a:t>
            </a:r>
            <a:endParaRPr/>
          </a:p>
        </p:txBody>
      </p:sp>
      <p:sp>
        <p:nvSpPr>
          <p:cNvPr id="85" name="Google Shape;85;p17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b="1" u="sng"/>
              <a:t>Biological weapons</a:t>
            </a:r>
            <a:endParaRPr b="1" u="sng"/>
          </a:p>
          <a:p>
            <a:pPr marL="0" lvl="0" indent="0" algn="l" rtl="0">
              <a:spcBef>
                <a:spcPts val="1600"/>
              </a:spcBef>
              <a:spcAft>
                <a:spcPts val="0"/>
              </a:spcAft>
              <a:buNone/>
            </a:pPr>
            <a:r>
              <a:rPr lang="en-GB"/>
              <a:t>These weapons release viruses and harmful bacteria into the air. </a:t>
            </a:r>
            <a:endParaRPr/>
          </a:p>
          <a:p>
            <a:pPr marL="0" lvl="0" indent="0" algn="l" rtl="0">
              <a:spcBef>
                <a:spcPts val="1600"/>
              </a:spcBef>
              <a:spcAft>
                <a:spcPts val="0"/>
              </a:spcAft>
              <a:buNone/>
            </a:pPr>
            <a:r>
              <a:rPr lang="en-GB"/>
              <a:t>If they were put in the food or water chain they would they could cause death on a massive scale.</a:t>
            </a:r>
            <a:endParaRPr/>
          </a:p>
          <a:p>
            <a:pPr marL="0" lvl="0" indent="0" algn="l" rtl="0">
              <a:spcBef>
                <a:spcPts val="1600"/>
              </a:spcBef>
              <a:spcAft>
                <a:spcPts val="0"/>
              </a:spcAft>
              <a:buNone/>
            </a:pPr>
            <a:r>
              <a:rPr lang="en-GB"/>
              <a:t>They are illegal.</a:t>
            </a:r>
            <a:endParaRPr/>
          </a:p>
          <a:p>
            <a:pPr marL="0" lvl="0" indent="0" algn="l" rtl="0">
              <a:spcBef>
                <a:spcPts val="1600"/>
              </a:spcBef>
              <a:spcAft>
                <a:spcPts val="1600"/>
              </a:spcAft>
              <a:buNone/>
            </a:pPr>
            <a:r>
              <a:rPr lang="en-GB"/>
              <a:t>It is illegal to use these weapons in conflict as viruses are indiscriminate; it will kill anyone that comes in contact with it.</a:t>
            </a:r>
            <a:endParaRPr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FC5E8"/>
        </a:solidFill>
        <a:effectLst/>
      </p:bgPr>
    </p:bg>
    <p:spTree>
      <p:nvGrpSpPr>
        <p:cNvPr id="1" name="Shape 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" name="Google Shape;90;p18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Lo - how was the atom bomb (a WMD) used in 1945</a:t>
            </a:r>
            <a:endParaRPr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Watch the following:  </a:t>
            </a:r>
            <a:r>
              <a:rPr lang="en-GB" sz="1100" u="sng">
                <a:solidFill>
                  <a:schemeClr val="hlink"/>
                </a:solidFill>
                <a:hlinkClick r:id="rId3"/>
              </a:rPr>
              <a:t>https://www.youtube.com/watch?v=3wxWNAM8Cso</a:t>
            </a:r>
            <a:endParaRPr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91" name="Google Shape;91;p18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39999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T</a:t>
            </a:r>
            <a:endParaRPr/>
          </a:p>
          <a:p>
            <a:pPr marL="0" lvl="0" indent="0" algn="l" rtl="0">
              <a:spcBef>
                <a:spcPts val="1600"/>
              </a:spcBef>
              <a:spcAft>
                <a:spcPts val="0"/>
              </a:spcAft>
              <a:buNone/>
            </a:pPr>
            <a:r>
              <a:rPr lang="en-GB"/>
              <a:t>   </a:t>
            </a:r>
            <a:endParaRPr/>
          </a:p>
          <a:p>
            <a:pPr marL="0" lvl="0" indent="0" algn="l" rtl="0">
              <a:spcBef>
                <a:spcPts val="1600"/>
              </a:spcBef>
              <a:spcAft>
                <a:spcPts val="0"/>
              </a:spcAft>
              <a:buNone/>
            </a:pPr>
            <a:r>
              <a:rPr lang="en-GB"/>
              <a:t>This is a small glimpse into the devastation that was caused when the US forces dropped an atom bomb (an early form of a nuclear bomb) on HIroshima. Three days later the US dropped their second atom bomb on Nagasaki. </a:t>
            </a:r>
            <a:endParaRPr/>
          </a:p>
          <a:p>
            <a:pPr marL="457200" lvl="0" indent="-317500" algn="l" rtl="0">
              <a:spcBef>
                <a:spcPts val="1600"/>
              </a:spcBef>
              <a:spcAft>
                <a:spcPts val="0"/>
              </a:spcAft>
              <a:buSzPts val="1400"/>
              <a:buChar char="-"/>
            </a:pPr>
            <a:r>
              <a:rPr lang="en-GB"/>
              <a:t>Watch the two clips</a:t>
            </a:r>
            <a:endParaRPr/>
          </a:p>
          <a:p>
            <a:pPr marL="457200" lvl="0" indent="-317500" algn="l" rtl="0">
              <a:spcBef>
                <a:spcPts val="0"/>
              </a:spcBef>
              <a:spcAft>
                <a:spcPts val="0"/>
              </a:spcAft>
              <a:buSzPts val="1400"/>
              <a:buChar char="-"/>
            </a:pPr>
            <a:r>
              <a:rPr lang="en-GB"/>
              <a:t>Make notes </a:t>
            </a:r>
            <a:endParaRPr/>
          </a:p>
        </p:txBody>
      </p:sp>
      <p:sp>
        <p:nvSpPr>
          <p:cNvPr id="92" name="Google Shape;92;p18"/>
          <p:cNvSpPr txBox="1">
            <a:spLocks noGrp="1"/>
          </p:cNvSpPr>
          <p:nvPr>
            <p:ph type="body" idx="2"/>
          </p:nvPr>
        </p:nvSpPr>
        <p:spPr>
          <a:xfrm>
            <a:off x="5024300" y="1083375"/>
            <a:ext cx="39999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600"/>
              </a:spcAft>
              <a:buNone/>
            </a:pPr>
            <a:r>
              <a:rPr lang="en-GB" sz="1100" u="sng">
                <a:solidFill>
                  <a:schemeClr val="hlink"/>
                </a:solidFill>
                <a:hlinkClick r:id="rId4"/>
              </a:rPr>
              <a:t>Hiroshima: A Newsround Special - CBBC Newsround</a:t>
            </a:r>
            <a:endParaRPr/>
          </a:p>
        </p:txBody>
      </p:sp>
      <p:pic>
        <p:nvPicPr>
          <p:cNvPr id="93" name="Google Shape;93;p18" descr="Explaining the unimaginable: How do nuclear bombs work? - ExtremeTech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5320050" y="2157223"/>
            <a:ext cx="3275626" cy="18083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C78D8"/>
        </a:solidFill>
        <a:effectLst/>
      </p:bgPr>
    </p:bg>
    <p:spTree>
      <p:nvGrpSpPr>
        <p:cNvPr id="1" name="Shape 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" name="Google Shape;98;p19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Lo - christian response to WMD</a:t>
            </a:r>
            <a:endParaRPr/>
          </a:p>
        </p:txBody>
      </p:sp>
      <p:sp>
        <p:nvSpPr>
          <p:cNvPr id="99" name="Google Shape;99;p19"/>
          <p:cNvSpPr txBox="1">
            <a:spLocks noGrp="1"/>
          </p:cNvSpPr>
          <p:nvPr>
            <p:ph type="body" idx="1"/>
          </p:nvPr>
        </p:nvSpPr>
        <p:spPr>
          <a:xfrm>
            <a:off x="2335800" y="1170000"/>
            <a:ext cx="4890900" cy="19935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600"/>
              </a:spcAft>
              <a:buNone/>
            </a:pPr>
            <a:endParaRPr/>
          </a:p>
        </p:txBody>
      </p:sp>
      <p:sp>
        <p:nvSpPr>
          <p:cNvPr id="100" name="Google Shape;100;p19"/>
          <p:cNvSpPr txBox="1"/>
          <p:nvPr/>
        </p:nvSpPr>
        <p:spPr>
          <a:xfrm>
            <a:off x="470975" y="2238975"/>
            <a:ext cx="4556400" cy="1669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5600"/>
              <a:t>DETERRENT</a:t>
            </a:r>
            <a:endParaRPr sz="560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700"/>
              <a:t>Something that is intended to discourage someone / something from doing something. </a:t>
            </a:r>
            <a:endParaRPr sz="1700"/>
          </a:p>
        </p:txBody>
      </p:sp>
      <p:sp>
        <p:nvSpPr>
          <p:cNvPr id="101" name="Google Shape;101;p19"/>
          <p:cNvSpPr txBox="1"/>
          <p:nvPr/>
        </p:nvSpPr>
        <p:spPr>
          <a:xfrm>
            <a:off x="5553150" y="972975"/>
            <a:ext cx="3279300" cy="3942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457200" lvl="0" indent="-342900" algn="ctr" rtl="0"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-GB" sz="1800"/>
              <a:t>THERE ARE SOME CHRISTIANS WHO BELIEVE THAT HAVING A NUCLEAR WEAPON IS ACCEPTABLE AS THEY SECURE PEACE. </a:t>
            </a:r>
            <a:endParaRPr sz="1800"/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/>
          </a:p>
          <a:p>
            <a:pPr marL="457200" lvl="0" indent="-342900" algn="ctr" rtl="0"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-GB" sz="1800"/>
              <a:t>THEY POINT OUT THAT WE HAVE HAD RELATIVE PEACE IN EUROPE SINCE THE 2ND WORLD WAR. </a:t>
            </a:r>
            <a:endParaRPr sz="180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  <a:p>
            <a:pPr marL="457200" lvl="0" indent="-317500" algn="l" rtl="0">
              <a:spcBef>
                <a:spcPts val="0"/>
              </a:spcBef>
              <a:spcAft>
                <a:spcPts val="0"/>
              </a:spcAft>
              <a:buSzPts val="1400"/>
              <a:buChar char="●"/>
            </a:pPr>
            <a:endParaRPr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AD1DC"/>
        </a:solidFill>
        <a:effectLst/>
      </p:bgPr>
    </p:bg>
    <p:spTree>
      <p:nvGrpSpPr>
        <p:cNvPr id="1" name="Shape 1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" name="Google Shape;106;p20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Lo explore a Christian response to WMD</a:t>
            </a:r>
            <a:endParaRPr/>
          </a:p>
        </p:txBody>
      </p:sp>
      <p:sp>
        <p:nvSpPr>
          <p:cNvPr id="107" name="Google Shape;107;p20"/>
          <p:cNvSpPr txBox="1"/>
          <p:nvPr/>
        </p:nvSpPr>
        <p:spPr>
          <a:xfrm>
            <a:off x="311700" y="1228300"/>
            <a:ext cx="3849000" cy="3454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8" name="Google Shape;108;p20"/>
          <p:cNvSpPr txBox="1"/>
          <p:nvPr/>
        </p:nvSpPr>
        <p:spPr>
          <a:xfrm>
            <a:off x="725075" y="1446150"/>
            <a:ext cx="7650300" cy="3298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457200" lvl="0" indent="-317500" algn="l" rtl="0">
              <a:spcBef>
                <a:spcPts val="0"/>
              </a:spcBef>
              <a:spcAft>
                <a:spcPts val="0"/>
              </a:spcAft>
              <a:buSzPts val="1400"/>
              <a:buAutoNum type="arabicPeriod"/>
            </a:pPr>
            <a:r>
              <a:rPr lang="en-GB"/>
              <a:t>Christians believe in that humans are </a:t>
            </a:r>
            <a:r>
              <a:rPr lang="en-GB" b="1"/>
              <a:t>‘made in the image of God’</a:t>
            </a:r>
            <a:r>
              <a:rPr lang="en-GB"/>
              <a:t> and therefore killing innocent civilians cannot ever be justified. Innocent civilians pose no threat to anyone.</a:t>
            </a:r>
            <a:endParaRPr/>
          </a:p>
          <a:p>
            <a:pPr marL="45720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  <a:p>
            <a:pPr marL="457200" lvl="0" indent="-317500" algn="l" rtl="0">
              <a:spcBef>
                <a:spcPts val="0"/>
              </a:spcBef>
              <a:spcAft>
                <a:spcPts val="0"/>
              </a:spcAft>
              <a:buSzPts val="1400"/>
              <a:buAutoNum type="arabicPeriod"/>
            </a:pPr>
            <a:r>
              <a:rPr lang="en-GB"/>
              <a:t>One of the commandments says ‘</a:t>
            </a:r>
            <a:r>
              <a:rPr lang="en-GB" b="1"/>
              <a:t> Thou shalt not kill.’ </a:t>
            </a:r>
            <a:r>
              <a:rPr lang="en-GB"/>
              <a:t>Exodus chapter 20 v 13. Any weapon of mass destruction would knowingly kill innocent people. Thus Christians would never use or condone use of weapons of mass destruction as it breaks a fundamental commandment.</a:t>
            </a:r>
            <a:endParaRPr/>
          </a:p>
          <a:p>
            <a:pPr marL="45720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  <a:p>
            <a:pPr marL="45720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b="1" u="sng"/>
              <a:t>Challenge: </a:t>
            </a:r>
            <a:endParaRPr b="1" u="sng"/>
          </a:p>
          <a:p>
            <a:pPr marL="45720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  <a:p>
            <a:pPr marL="45720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Some may argue that God said ‘</a:t>
            </a:r>
            <a:r>
              <a:rPr lang="en-GB" b="1"/>
              <a:t>Any eye for an eye and a tooth for a tooth.’</a:t>
            </a:r>
            <a:r>
              <a:rPr lang="en-GB"/>
              <a:t> The original purpose of this law was to create proportion. This means that the law stopped someone killing a person who had punched them; it was to create a justice system rather than a revenge system. Weapons of mass destruction can never be proportional; this backs up the belief that weapons of mass destruction are wrong.</a:t>
            </a:r>
            <a:endParaRPr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" name="Google Shape;113;p21"/>
          <p:cNvSpPr txBox="1">
            <a:spLocks noGrp="1"/>
          </p:cNvSpPr>
          <p:nvPr>
            <p:ph type="title"/>
          </p:nvPr>
        </p:nvSpPr>
        <p:spPr>
          <a:xfrm>
            <a:off x="311700" y="61700"/>
            <a:ext cx="8520600" cy="956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In order to check you have understood everything try and answer the questions below in full sentences.</a:t>
            </a:r>
            <a:endParaRPr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14" name="Google Shape;114;p21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solidFill>
            <a:schemeClr val="accent5"/>
          </a:solidFill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457200" lvl="0" indent="-361950" algn="l" rtl="0">
              <a:spcBef>
                <a:spcPts val="0"/>
              </a:spcBef>
              <a:spcAft>
                <a:spcPts val="0"/>
              </a:spcAft>
              <a:buSzPts val="2100"/>
              <a:buAutoNum type="arabicPeriod"/>
            </a:pPr>
            <a:r>
              <a:rPr lang="en-GB" sz="2100"/>
              <a:t>Name three different types of WMDs? 3 marks</a:t>
            </a:r>
            <a:endParaRPr sz="2100"/>
          </a:p>
          <a:p>
            <a:pPr marL="457200" lvl="0" indent="-361950" algn="l" rtl="0">
              <a:spcBef>
                <a:spcPts val="0"/>
              </a:spcBef>
              <a:spcAft>
                <a:spcPts val="0"/>
              </a:spcAft>
              <a:buSzPts val="2100"/>
              <a:buAutoNum type="arabicPeriod"/>
            </a:pPr>
            <a:r>
              <a:rPr lang="en-GB" sz="2100"/>
              <a:t>Give one reason why biological weapons are so dangerous? 2 marks</a:t>
            </a:r>
            <a:endParaRPr sz="2100"/>
          </a:p>
          <a:p>
            <a:pPr marL="457200" lvl="0" indent="-361950" algn="l" rtl="0">
              <a:spcBef>
                <a:spcPts val="0"/>
              </a:spcBef>
              <a:spcAft>
                <a:spcPts val="0"/>
              </a:spcAft>
              <a:buSzPts val="2100"/>
              <a:buAutoNum type="arabicPeriod"/>
            </a:pPr>
            <a:r>
              <a:rPr lang="en-GB" sz="2100"/>
              <a:t>Who dropped the atom bombs on Hiroshima and Nagasaki? 1 mark</a:t>
            </a:r>
            <a:endParaRPr sz="2100"/>
          </a:p>
          <a:p>
            <a:pPr marL="457200" lvl="0" indent="-361950" algn="l" rtl="0">
              <a:spcBef>
                <a:spcPts val="0"/>
              </a:spcBef>
              <a:spcAft>
                <a:spcPts val="0"/>
              </a:spcAft>
              <a:buSzPts val="2100"/>
              <a:buAutoNum type="arabicPeriod"/>
            </a:pPr>
            <a:r>
              <a:rPr lang="en-GB" sz="2100"/>
              <a:t>When was it made illegal to make and use chemical weapons? 1 mark</a:t>
            </a:r>
            <a:endParaRPr sz="2100"/>
          </a:p>
          <a:p>
            <a:pPr marL="457200" lvl="0" indent="-361950" algn="l" rtl="0">
              <a:spcBef>
                <a:spcPts val="0"/>
              </a:spcBef>
              <a:spcAft>
                <a:spcPts val="0"/>
              </a:spcAft>
              <a:buSzPts val="2100"/>
              <a:buAutoNum type="arabicPeriod"/>
            </a:pPr>
            <a:r>
              <a:rPr lang="en-GB" sz="2100"/>
              <a:t>Explain two contrasting religious beliefs about WMDs? 5 marks     (Don’t forget you must use sacred text in order to get 5/5.)</a:t>
            </a:r>
            <a:endParaRPr sz="210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" name="Google Shape;119;p22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Deeper learning / optional work</a:t>
            </a:r>
            <a:endParaRPr/>
          </a:p>
        </p:txBody>
      </p:sp>
      <p:sp>
        <p:nvSpPr>
          <p:cNvPr id="120" name="Google Shape;120;p22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457200" lvl="0" indent="-368300" algn="l" rtl="0">
              <a:spcBef>
                <a:spcPts val="0"/>
              </a:spcBef>
              <a:spcAft>
                <a:spcPts val="0"/>
              </a:spcAft>
              <a:buSzPts val="2200"/>
              <a:buChar char="●"/>
            </a:pPr>
            <a:r>
              <a:rPr lang="en-GB" sz="2200"/>
              <a:t>RESEARCH Christian Campaign for Nuclear Disarmament</a:t>
            </a:r>
            <a:endParaRPr sz="2200"/>
          </a:p>
          <a:p>
            <a:pPr marL="457200" lvl="0" indent="-368300" algn="l" rtl="0">
              <a:spcBef>
                <a:spcPts val="0"/>
              </a:spcBef>
              <a:spcAft>
                <a:spcPts val="0"/>
              </a:spcAft>
              <a:buSzPts val="2200"/>
              <a:buChar char="●"/>
            </a:pPr>
            <a:r>
              <a:rPr lang="en-GB" sz="2200"/>
              <a:t>Take notes on what they believe, who they work with and what they hope to achieve. </a:t>
            </a:r>
            <a:endParaRPr sz="2200"/>
          </a:p>
          <a:p>
            <a:pPr marL="457200" lvl="0" indent="0" algn="l" rtl="0">
              <a:spcBef>
                <a:spcPts val="1600"/>
              </a:spcBef>
              <a:spcAft>
                <a:spcPts val="0"/>
              </a:spcAft>
              <a:buNone/>
            </a:pPr>
            <a:endParaRPr sz="2200"/>
          </a:p>
          <a:p>
            <a:pPr marL="457200" lvl="0" indent="0" algn="l" rtl="0">
              <a:spcBef>
                <a:spcPts val="1600"/>
              </a:spcBef>
              <a:spcAft>
                <a:spcPts val="0"/>
              </a:spcAft>
              <a:buNone/>
            </a:pPr>
            <a:r>
              <a:rPr lang="en-GB" sz="2200"/>
              <a:t>You could use this link to start you off: </a:t>
            </a:r>
            <a:endParaRPr sz="2200"/>
          </a:p>
          <a:p>
            <a:pPr marL="457200" lvl="0" indent="0" algn="l" rtl="0">
              <a:spcBef>
                <a:spcPts val="1600"/>
              </a:spcBef>
              <a:spcAft>
                <a:spcPts val="0"/>
              </a:spcAft>
              <a:buNone/>
            </a:pPr>
            <a:r>
              <a:rPr lang="en-GB" sz="1100" u="sng">
                <a:solidFill>
                  <a:schemeClr val="hlink"/>
                </a:solidFill>
                <a:hlinkClick r:id="rId3"/>
              </a:rPr>
              <a:t>https://www.globalconnections.org.uk/vocations/organisations/christian-campaign-for-nuclear-disarmament</a:t>
            </a:r>
            <a:endParaRPr sz="2200"/>
          </a:p>
          <a:p>
            <a:pPr marL="0" lvl="0" indent="0" algn="l" rtl="0">
              <a:spcBef>
                <a:spcPts val="1600"/>
              </a:spcBef>
              <a:spcAft>
                <a:spcPts val="1600"/>
              </a:spcAft>
              <a:buNone/>
            </a:pPr>
            <a:endParaRPr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FFAB40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</TotalTime>
  <Words>634</Words>
  <Application>Microsoft Office PowerPoint</Application>
  <PresentationFormat>On-screen Show (16:9)</PresentationFormat>
  <Paragraphs>60</Paragraphs>
  <Slides>10</Slides>
  <Notes>10</Notes>
  <HiddenSlides>0</HiddenSlides>
  <MMClips>0</MMClips>
  <ScaleCrop>false</ScaleCrop>
  <HeadingPairs>
    <vt:vector size="6" baseType="variant">
      <vt:variant>
        <vt:lpstr>Fonts Used</vt:lpstr>
      </vt:variant>
      <vt:variant>
        <vt:i4>1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2" baseType="lpstr">
      <vt:lpstr>Arial</vt:lpstr>
      <vt:lpstr>Simple Light</vt:lpstr>
      <vt:lpstr>Nuclear war and weapons of mass destruction.</vt:lpstr>
      <vt:lpstr>Learning Objectives:</vt:lpstr>
      <vt:lpstr>Keywords - write a definition for the key words</vt:lpstr>
      <vt:lpstr>Lo - different types of weapons of mass destruction</vt:lpstr>
      <vt:lpstr>Lo - different types of weapons of mass destruction</vt:lpstr>
      <vt:lpstr>Lo - how was the atom bomb (a WMD) used in 1945  Watch the following:  https://www.youtube.com/watch?v=3wxWNAM8Cso </vt:lpstr>
      <vt:lpstr>Lo - christian response to WMD</vt:lpstr>
      <vt:lpstr>Lo explore a Christian response to WMD</vt:lpstr>
      <vt:lpstr>In order to check you have understood everything try and answer the questions below in full sentences. </vt:lpstr>
      <vt:lpstr>Deeper learning / optional work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Nuclear war and weapons of mass destruction.</dc:title>
  <dc:creator>Joy Evans</dc:creator>
  <cp:lastModifiedBy>Joy Evans</cp:lastModifiedBy>
  <cp:revision>2</cp:revision>
  <dcterms:modified xsi:type="dcterms:W3CDTF">2020-05-13T15:42:36Z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MSIP_Label_eae28bff-71c8-45f0-930c-ed5f9784e5a4_Enabled">
    <vt:lpwstr>True</vt:lpwstr>
  </property>
  <property fmtid="{D5CDD505-2E9C-101B-9397-08002B2CF9AE}" pid="3" name="MSIP_Label_eae28bff-71c8-45f0-930c-ed5f9784e5a4_SiteId">
    <vt:lpwstr>837bf110-9569-417c-9b23-9b85f60a6428</vt:lpwstr>
  </property>
  <property fmtid="{D5CDD505-2E9C-101B-9397-08002B2CF9AE}" pid="4" name="MSIP_Label_eae28bff-71c8-45f0-930c-ed5f9784e5a4_Owner">
    <vt:lpwstr>jevans@brentford.hounslow.sch.uk</vt:lpwstr>
  </property>
  <property fmtid="{D5CDD505-2E9C-101B-9397-08002B2CF9AE}" pid="5" name="MSIP_Label_eae28bff-71c8-45f0-930c-ed5f9784e5a4_SetDate">
    <vt:lpwstr>2020-05-13T15:38:05.6035735Z</vt:lpwstr>
  </property>
  <property fmtid="{D5CDD505-2E9C-101B-9397-08002B2CF9AE}" pid="6" name="MSIP_Label_eae28bff-71c8-45f0-930c-ed5f9784e5a4_Name">
    <vt:lpwstr>General</vt:lpwstr>
  </property>
  <property fmtid="{D5CDD505-2E9C-101B-9397-08002B2CF9AE}" pid="7" name="MSIP_Label_eae28bff-71c8-45f0-930c-ed5f9784e5a4_Application">
    <vt:lpwstr>Microsoft Azure Information Protection</vt:lpwstr>
  </property>
  <property fmtid="{D5CDD505-2E9C-101B-9397-08002B2CF9AE}" pid="8" name="MSIP_Label_eae28bff-71c8-45f0-930c-ed5f9784e5a4_ActionId">
    <vt:lpwstr>4c63512b-d3c6-46c5-8c72-92e320201026</vt:lpwstr>
  </property>
  <property fmtid="{D5CDD505-2E9C-101B-9397-08002B2CF9AE}" pid="9" name="MSIP_Label_eae28bff-71c8-45f0-930c-ed5f9784e5a4_Extended_MSFT_Method">
    <vt:lpwstr>Automatic</vt:lpwstr>
  </property>
  <property fmtid="{D5CDD505-2E9C-101B-9397-08002B2CF9AE}" pid="10" name="Sensitivity">
    <vt:lpwstr>General</vt:lpwstr>
  </property>
</Properties>
</file>