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456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D6C4E-4B2C-4E83-8813-A279A730EF88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A0CC3-D1FE-46D1-974B-96A8083EAB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630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D6C4E-4B2C-4E83-8813-A279A730EF88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A0CC3-D1FE-46D1-974B-96A8083EAB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849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D6C4E-4B2C-4E83-8813-A279A730EF88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A0CC3-D1FE-46D1-974B-96A8083EAB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582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D6C4E-4B2C-4E83-8813-A279A730EF88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A0CC3-D1FE-46D1-974B-96A8083EAB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65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D6C4E-4B2C-4E83-8813-A279A730EF88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A0CC3-D1FE-46D1-974B-96A8083EAB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239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D6C4E-4B2C-4E83-8813-A279A730EF88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A0CC3-D1FE-46D1-974B-96A8083EAB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8634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D6C4E-4B2C-4E83-8813-A279A730EF88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A0CC3-D1FE-46D1-974B-96A8083EAB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703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D6C4E-4B2C-4E83-8813-A279A730EF88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A0CC3-D1FE-46D1-974B-96A8083EAB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3985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D6C4E-4B2C-4E83-8813-A279A730EF88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A0CC3-D1FE-46D1-974B-96A8083EAB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501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D6C4E-4B2C-4E83-8813-A279A730EF88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A0CC3-D1FE-46D1-974B-96A8083EAB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9597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D6C4E-4B2C-4E83-8813-A279A730EF88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4A0CC3-D1FE-46D1-974B-96A8083EAB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554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5D6C4E-4B2C-4E83-8813-A279A730EF88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4A0CC3-D1FE-46D1-974B-96A8083EAB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9422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8839598"/>
              </p:ext>
            </p:extLst>
          </p:nvPr>
        </p:nvGraphicFramePr>
        <p:xfrm>
          <a:off x="1338349" y="312340"/>
          <a:ext cx="9245600" cy="53229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5513">
                  <a:extLst>
                    <a:ext uri="{9D8B030D-6E8A-4147-A177-3AD203B41FA5}">
                      <a16:colId xmlns:a16="http://schemas.microsoft.com/office/drawing/2014/main" val="3737161269"/>
                    </a:ext>
                  </a:extLst>
                </a:gridCol>
                <a:gridCol w="7160087">
                  <a:extLst>
                    <a:ext uri="{9D8B030D-6E8A-4147-A177-3AD203B41FA5}">
                      <a16:colId xmlns:a16="http://schemas.microsoft.com/office/drawing/2014/main" val="4251296240"/>
                    </a:ext>
                  </a:extLst>
                </a:gridCol>
              </a:tblGrid>
              <a:tr h="5116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Sentence</a:t>
                      </a:r>
                      <a:r>
                        <a:rPr lang="en-GB" baseline="0" dirty="0" smtClean="0"/>
                        <a:t> starters / structure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7541923"/>
                  </a:ext>
                </a:extLst>
              </a:tr>
              <a:tr h="577149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Paragraph 1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Introduction – brief</a:t>
                      </a:r>
                      <a:r>
                        <a:rPr lang="en-GB" sz="1400" baseline="0" dirty="0" smtClean="0"/>
                        <a:t> overview of what you don’t believe followed by what you intend to argue.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9083239"/>
                  </a:ext>
                </a:extLst>
              </a:tr>
              <a:tr h="958814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Paragraph</a:t>
                      </a:r>
                      <a:r>
                        <a:rPr lang="en-GB" sz="1400" baseline="0" dirty="0" smtClean="0"/>
                        <a:t> 2</a:t>
                      </a:r>
                    </a:p>
                    <a:p>
                      <a:r>
                        <a:rPr lang="en-GB" sz="1400" baseline="0" dirty="0" smtClean="0"/>
                        <a:t>FOR 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solidFill>
                            <a:schemeClr val="accent6"/>
                          </a:solidFill>
                        </a:rPr>
                        <a:t>Some people</a:t>
                      </a:r>
                      <a:r>
                        <a:rPr lang="en-GB" sz="1400" baseline="0" dirty="0" smtClean="0">
                          <a:solidFill>
                            <a:schemeClr val="accent6"/>
                          </a:solidFill>
                        </a:rPr>
                        <a:t> would agree / disagree because …( explain point)</a:t>
                      </a:r>
                    </a:p>
                    <a:p>
                      <a:r>
                        <a:rPr lang="en-GB" sz="1400" baseline="0" dirty="0" smtClean="0">
                          <a:solidFill>
                            <a:schemeClr val="accent2"/>
                          </a:solidFill>
                        </a:rPr>
                        <a:t>This is supported by / when ( give a religious belief / quotations)</a:t>
                      </a:r>
                    </a:p>
                    <a:p>
                      <a:r>
                        <a:rPr lang="en-GB" sz="1400" baseline="0" dirty="0" smtClean="0">
                          <a:solidFill>
                            <a:srgbClr val="FF0000"/>
                          </a:solidFill>
                        </a:rPr>
                        <a:t>To a greater / lesser extent this is a strong / weak argument because (explain why)</a:t>
                      </a:r>
                    </a:p>
                    <a:p>
                      <a:r>
                        <a:rPr lang="en-GB" sz="1400" baseline="0" dirty="0" smtClean="0">
                          <a:solidFill>
                            <a:srgbClr val="7030A0"/>
                          </a:solidFill>
                        </a:rPr>
                        <a:t>However, despite this….</a:t>
                      </a:r>
                      <a:endParaRPr lang="en-GB" sz="1400" dirty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7178757"/>
                  </a:ext>
                </a:extLst>
              </a:tr>
              <a:tr h="111707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Paragraph 3</a:t>
                      </a:r>
                    </a:p>
                    <a:p>
                      <a:r>
                        <a:rPr lang="en-GB" sz="1400" dirty="0" smtClean="0"/>
                        <a:t>FOR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Another reason to agree / disagree with this statement..</a:t>
                      </a:r>
                      <a:r>
                        <a:rPr lang="en-GB" sz="1400" baseline="0" dirty="0" smtClean="0"/>
                        <a:t> / Secondly / Many ____believe that this is a strong /weak statement because…(make your point) </a:t>
                      </a:r>
                    </a:p>
                    <a:p>
                      <a:r>
                        <a:rPr lang="en-GB" sz="1400" baseline="0" dirty="0" smtClean="0"/>
                        <a:t>This is supported by /An example to illustrate this would be when…</a:t>
                      </a:r>
                    </a:p>
                    <a:p>
                      <a:r>
                        <a:rPr lang="en-GB" sz="1400" baseline="0" dirty="0" smtClean="0">
                          <a:solidFill>
                            <a:srgbClr val="FF0000"/>
                          </a:solidFill>
                        </a:rPr>
                        <a:t>To a greater / lesser extent this is a strong / weak argument because (explain why)</a:t>
                      </a:r>
                    </a:p>
                    <a:p>
                      <a:r>
                        <a:rPr lang="en-GB" sz="1400" baseline="0" dirty="0" smtClean="0">
                          <a:solidFill>
                            <a:srgbClr val="7030A0"/>
                          </a:solidFill>
                        </a:rPr>
                        <a:t>However, despite this….</a:t>
                      </a:r>
                      <a:endParaRPr lang="en-GB" sz="1400" dirty="0" smtClean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2512859"/>
                  </a:ext>
                </a:extLst>
              </a:tr>
              <a:tr h="958814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Paragraph 4</a:t>
                      </a:r>
                    </a:p>
                    <a:p>
                      <a:r>
                        <a:rPr lang="en-GB" sz="1400" dirty="0" smtClean="0"/>
                        <a:t>Against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However many</a:t>
                      </a:r>
                      <a:r>
                        <a:rPr lang="en-GB" sz="1400" baseline="0" dirty="0" smtClean="0"/>
                        <a:t> Muslims / Christians / others may disagree / agree because..( make your point)</a:t>
                      </a:r>
                    </a:p>
                    <a:p>
                      <a:r>
                        <a:rPr lang="en-GB" sz="1400" baseline="0" dirty="0" smtClean="0"/>
                        <a:t>Example to support your point</a:t>
                      </a:r>
                    </a:p>
                    <a:p>
                      <a:r>
                        <a:rPr lang="en-GB" sz="1400" baseline="0" dirty="0" smtClean="0">
                          <a:solidFill>
                            <a:srgbClr val="FF0000"/>
                          </a:solidFill>
                        </a:rPr>
                        <a:t>To a greater / lesser extent this is a strong / weak argument because (explain why)</a:t>
                      </a:r>
                    </a:p>
                    <a:p>
                      <a:r>
                        <a:rPr lang="en-GB" sz="1400" baseline="0" dirty="0" smtClean="0">
                          <a:solidFill>
                            <a:srgbClr val="7030A0"/>
                          </a:solidFill>
                        </a:rPr>
                        <a:t>Nevertheless / Yet, despite this,….</a:t>
                      </a:r>
                      <a:endParaRPr lang="en-GB" sz="1400" dirty="0" smtClean="0">
                        <a:solidFill>
                          <a:srgbClr val="7030A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8494126"/>
                  </a:ext>
                </a:extLst>
              </a:tr>
              <a:tr h="111707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Paragraph 5 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 second reason people</a:t>
                      </a:r>
                      <a:r>
                        <a:rPr lang="en-GB" sz="1400" baseline="0" dirty="0" smtClean="0"/>
                        <a:t> / Muslims / Christians may disagree ( explain point) </a:t>
                      </a:r>
                    </a:p>
                    <a:p>
                      <a:r>
                        <a:rPr lang="en-GB" sz="1400" baseline="0" dirty="0" smtClean="0"/>
                        <a:t>Support from text / creed / narrative</a:t>
                      </a:r>
                    </a:p>
                    <a:p>
                      <a:r>
                        <a:rPr lang="en-GB" sz="1400" baseline="0" dirty="0" smtClean="0">
                          <a:solidFill>
                            <a:srgbClr val="FF0000"/>
                          </a:solidFill>
                        </a:rPr>
                        <a:t>To a greater / lesser extent this is a strong / weak argument because (explain why)</a:t>
                      </a:r>
                    </a:p>
                    <a:p>
                      <a:r>
                        <a:rPr lang="en-GB" sz="1400" baseline="0" dirty="0" smtClean="0">
                          <a:solidFill>
                            <a:srgbClr val="7030A0"/>
                          </a:solidFill>
                        </a:rPr>
                        <a:t>Nevertheless / Yet, despite this,….</a:t>
                      </a:r>
                      <a:endParaRPr lang="en-GB" sz="1400" dirty="0" smtClean="0">
                        <a:solidFill>
                          <a:srgbClr val="7030A0"/>
                        </a:solidFill>
                      </a:endParaRPr>
                    </a:p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0234593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438102" y="5702532"/>
            <a:ext cx="9094123" cy="10806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mtClean="0"/>
              <a:t>Conclusion</a:t>
            </a:r>
            <a:endParaRPr lang="en-GB" dirty="0" smtClean="0"/>
          </a:p>
          <a:p>
            <a:pPr algn="ctr"/>
            <a:r>
              <a:rPr lang="en-GB" dirty="0" smtClean="0"/>
              <a:t>Overall, it can be argued that there are more reasons to believe / disbelieve this statement as ( restate your points). Interestingly, the fact that _________________________is further evidence that ________________________________________________________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57289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277</Words>
  <Application>Microsoft Office PowerPoint</Application>
  <PresentationFormat>Widescreen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BSFG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Joy Evans</dc:creator>
  <cp:lastModifiedBy>Joy Evans</cp:lastModifiedBy>
  <cp:revision>7</cp:revision>
  <dcterms:created xsi:type="dcterms:W3CDTF">2020-01-29T10:04:08Z</dcterms:created>
  <dcterms:modified xsi:type="dcterms:W3CDTF">2020-05-13T15:35:09Z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eae28bff-71c8-45f0-930c-ed5f9784e5a4_Enabled">
    <vt:lpwstr>True</vt:lpwstr>
  </property>
  <property fmtid="{D5CDD505-2E9C-101B-9397-08002B2CF9AE}" pid="3" name="MSIP_Label_eae28bff-71c8-45f0-930c-ed5f9784e5a4_SiteId">
    <vt:lpwstr>837bf110-9569-417c-9b23-9b85f60a6428</vt:lpwstr>
  </property>
  <property fmtid="{D5CDD505-2E9C-101B-9397-08002B2CF9AE}" pid="4" name="MSIP_Label_eae28bff-71c8-45f0-930c-ed5f9784e5a4_Owner">
    <vt:lpwstr>jevans@brentford.hounslow.sch.uk</vt:lpwstr>
  </property>
  <property fmtid="{D5CDD505-2E9C-101B-9397-08002B2CF9AE}" pid="5" name="MSIP_Label_eae28bff-71c8-45f0-930c-ed5f9784e5a4_SetDate">
    <vt:lpwstr>2020-03-26T12:16:18.0872865Z</vt:lpwstr>
  </property>
  <property fmtid="{D5CDD505-2E9C-101B-9397-08002B2CF9AE}" pid="6" name="MSIP_Label_eae28bff-71c8-45f0-930c-ed5f9784e5a4_Name">
    <vt:lpwstr>General</vt:lpwstr>
  </property>
  <property fmtid="{D5CDD505-2E9C-101B-9397-08002B2CF9AE}" pid="7" name="MSIP_Label_eae28bff-71c8-45f0-930c-ed5f9784e5a4_Application">
    <vt:lpwstr>Microsoft Azure Information Protection</vt:lpwstr>
  </property>
  <property fmtid="{D5CDD505-2E9C-101B-9397-08002B2CF9AE}" pid="8" name="MSIP_Label_eae28bff-71c8-45f0-930c-ed5f9784e5a4_Extended_MSFT_Method">
    <vt:lpwstr>Automatic</vt:lpwstr>
  </property>
  <property fmtid="{D5CDD505-2E9C-101B-9397-08002B2CF9AE}" pid="9" name="Sensitivity">
    <vt:lpwstr>General</vt:lpwstr>
  </property>
</Properties>
</file>