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Open Sans" panose="020B0604020202020204" charset="0"/>
      <p:regular r:id="rId18"/>
      <p:bold r:id="rId19"/>
      <p:italic r:id="rId20"/>
      <p:boldItalic r:id="rId21"/>
    </p:embeddedFont>
    <p:embeddedFont>
      <p:font typeface="PT Sans Narrow" panose="020B0604020202020204" charset="0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0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6f8e263bf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6f8e263bf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6f8e263bf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6f8e263bf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6f8e263bf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6f8e263bf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76f8e263bf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76f8e263bf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6f8e263bf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6f8e263bf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6f8e263bf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6f8e263bf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6f8e263bf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76f8e263bf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6f8e263bf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76f8e263bf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76f8e263bf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76f8e263bf_0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76f8e263bf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76f8e263bf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76f8e263bf_0_1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76f8e263bf_0_1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76f8e263bf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76f8e263bf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76f8e263bf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76f8e263bf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76f8e263bf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76f8e263bf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76f8e263bf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76f8e263bf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" name="Google Shape;11;p2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2" name="Google Shape;12;p2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5" name="Google Shape;15;p2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8" name="Google Shape;18;p2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7" name="Google Shape;47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body" idx="1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trop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Family Life - part 2</a:t>
            </a:r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Family vocabulary and future forms</a:t>
            </a:r>
            <a:endParaRPr/>
          </a:p>
        </p:txBody>
      </p:sp>
      <p:sp>
        <p:nvSpPr>
          <p:cNvPr id="68" name="Google Shape;68;p13"/>
          <p:cNvSpPr txBox="1"/>
          <p:nvPr/>
        </p:nvSpPr>
        <p:spPr>
          <a:xfrm>
            <a:off x="5292225" y="4697325"/>
            <a:ext cx="3851700" cy="4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latin typeface="Open Sans"/>
                <a:ea typeface="Open Sans"/>
                <a:cs typeface="Open Sans"/>
                <a:sym typeface="Open Sans"/>
              </a:rPr>
              <a:t>Adapted from English File Intermediate 3rd Edition, Christina Latham-Koenig and Clive Oxenden, Oxford University Press 2013</a:t>
            </a:r>
            <a:endParaRPr sz="1000" i="1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45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Listen to the three dialogues between different family members.  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Who is talking to who? What are they talking about? 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Write your answers below.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311700" y="2007825"/>
            <a:ext cx="8520600" cy="2714100"/>
          </a:xfrm>
          <a:prstGeom prst="rect">
            <a:avLst/>
          </a:prstGeom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1.</a:t>
            </a: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/>
              <a:t>2.</a:t>
            </a: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/>
              <a:t>3.</a:t>
            </a:r>
            <a:endParaRPr sz="1400"/>
          </a:p>
        </p:txBody>
      </p:sp>
      <p:pic>
        <p:nvPicPr>
          <p:cNvPr id="2" name="Family Life_Gramm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87293" y="5611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7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Grandmother to grandson; they are talking about what he is going to do next year.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Father to daughter; they are talking about where she’s going and what she’s doing.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Son to mother; they are talking about if he can borrow her car.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72363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Listen again.  Match the sentences below to each dialogue - write 1, 2 or 3 in the orange box.</a:t>
            </a:r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311700" y="1648400"/>
            <a:ext cx="8520600" cy="292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Shall I make you a cup of tea?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You’ll drive too fast.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I’m not going to go to university yet.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I’m staying the night there.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I’ll drive really slowly.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It’s going to be cold tonight.</a:t>
            </a:r>
            <a:endParaRPr/>
          </a:p>
        </p:txBody>
      </p:sp>
      <p:sp>
        <p:nvSpPr>
          <p:cNvPr id="89" name="Google Shape;89;p16"/>
          <p:cNvSpPr txBox="1"/>
          <p:nvPr/>
        </p:nvSpPr>
        <p:spPr>
          <a:xfrm>
            <a:off x="5023150" y="1565438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0" name="Google Shape;90;p16"/>
          <p:cNvSpPr txBox="1"/>
          <p:nvPr/>
        </p:nvSpPr>
        <p:spPr>
          <a:xfrm>
            <a:off x="5023150" y="2013350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1" name="Google Shape;91;p16"/>
          <p:cNvSpPr txBox="1"/>
          <p:nvPr/>
        </p:nvSpPr>
        <p:spPr>
          <a:xfrm>
            <a:off x="5023150" y="2475600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2" name="Google Shape;92;p16"/>
          <p:cNvSpPr txBox="1"/>
          <p:nvPr/>
        </p:nvSpPr>
        <p:spPr>
          <a:xfrm>
            <a:off x="5023150" y="2937850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5023150" y="3400100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4" name="Google Shape;94;p16"/>
          <p:cNvSpPr txBox="1"/>
          <p:nvPr/>
        </p:nvSpPr>
        <p:spPr>
          <a:xfrm>
            <a:off x="5023150" y="3862350"/>
            <a:ext cx="384300" cy="3717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" name="Family Life_Gramm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65423" y="4450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7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  <p:sp>
        <p:nvSpPr>
          <p:cNvPr id="100" name="Google Shape;100;p17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1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3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1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2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3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lphaUcPeriod"/>
            </a:pPr>
            <a:r>
              <a:rPr lang="en-GB"/>
              <a:t>2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Move the boxes to match the words to the right definition</a:t>
            </a:r>
            <a:endParaRPr/>
          </a:p>
        </p:txBody>
      </p:sp>
      <p:sp>
        <p:nvSpPr>
          <p:cNvPr id="106" name="Google Shape;106;p18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2501700" cy="4812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plan or intention</a:t>
            </a:r>
            <a:endParaRPr b="1"/>
          </a:p>
        </p:txBody>
      </p:sp>
      <p:sp>
        <p:nvSpPr>
          <p:cNvPr id="107" name="Google Shape;107;p18"/>
          <p:cNvSpPr txBox="1">
            <a:spLocks noGrp="1"/>
          </p:cNvSpPr>
          <p:nvPr>
            <p:ph type="body" idx="1"/>
          </p:nvPr>
        </p:nvSpPr>
        <p:spPr>
          <a:xfrm>
            <a:off x="311700" y="1940531"/>
            <a:ext cx="2501700" cy="481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arrangement</a:t>
            </a:r>
            <a:endParaRPr b="1"/>
          </a:p>
        </p:txBody>
      </p:sp>
      <p:sp>
        <p:nvSpPr>
          <p:cNvPr id="108" name="Google Shape;108;p18"/>
          <p:cNvSpPr txBox="1">
            <a:spLocks noGrp="1"/>
          </p:cNvSpPr>
          <p:nvPr>
            <p:ph type="body" idx="1"/>
          </p:nvPr>
        </p:nvSpPr>
        <p:spPr>
          <a:xfrm>
            <a:off x="311700" y="3963150"/>
            <a:ext cx="2501700" cy="481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offer</a:t>
            </a:r>
            <a:endParaRPr b="1"/>
          </a:p>
        </p:txBody>
      </p:sp>
      <p:sp>
        <p:nvSpPr>
          <p:cNvPr id="109" name="Google Shape;109;p18"/>
          <p:cNvSpPr txBox="1">
            <a:spLocks noGrp="1"/>
          </p:cNvSpPr>
          <p:nvPr>
            <p:ph type="body" idx="1"/>
          </p:nvPr>
        </p:nvSpPr>
        <p:spPr>
          <a:xfrm>
            <a:off x="311700" y="2614738"/>
            <a:ext cx="2501700" cy="4812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prediction</a:t>
            </a:r>
            <a:endParaRPr b="1"/>
          </a:p>
        </p:txBody>
      </p:sp>
      <p:sp>
        <p:nvSpPr>
          <p:cNvPr id="110" name="Google Shape;110;p18"/>
          <p:cNvSpPr txBox="1">
            <a:spLocks noGrp="1"/>
          </p:cNvSpPr>
          <p:nvPr>
            <p:ph type="body" idx="1"/>
          </p:nvPr>
        </p:nvSpPr>
        <p:spPr>
          <a:xfrm>
            <a:off x="311700" y="3288944"/>
            <a:ext cx="2501700" cy="481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promise</a:t>
            </a:r>
            <a:endParaRPr b="1"/>
          </a:p>
        </p:txBody>
      </p:sp>
      <p:sp>
        <p:nvSpPr>
          <p:cNvPr id="111" name="Google Shape;111;p18"/>
          <p:cNvSpPr txBox="1"/>
          <p:nvPr/>
        </p:nvSpPr>
        <p:spPr>
          <a:xfrm>
            <a:off x="4001900" y="2052550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agreed details of how something will happen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5436475" y="1221775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will definitely do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3" name="Google Shape;113;p18"/>
          <p:cNvSpPr txBox="1"/>
          <p:nvPr/>
        </p:nvSpPr>
        <p:spPr>
          <a:xfrm>
            <a:off x="3514825" y="4242950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you think will happen in the future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4" name="Google Shape;114;p18"/>
          <p:cNvSpPr txBox="1"/>
          <p:nvPr/>
        </p:nvSpPr>
        <p:spPr>
          <a:xfrm>
            <a:off x="3097150" y="2803000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are willing to do for someone else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5" name="Google Shape;115;p18"/>
          <p:cNvSpPr txBox="1"/>
          <p:nvPr/>
        </p:nvSpPr>
        <p:spPr>
          <a:xfrm>
            <a:off x="5572825" y="3522963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want to do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2501700" cy="4812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plan or intention</a:t>
            </a:r>
            <a:endParaRPr b="1"/>
          </a:p>
        </p:txBody>
      </p:sp>
      <p:sp>
        <p:nvSpPr>
          <p:cNvPr id="121" name="Google Shape;121;p19"/>
          <p:cNvSpPr txBox="1">
            <a:spLocks noGrp="1"/>
          </p:cNvSpPr>
          <p:nvPr>
            <p:ph type="body" idx="1"/>
          </p:nvPr>
        </p:nvSpPr>
        <p:spPr>
          <a:xfrm>
            <a:off x="311700" y="1940531"/>
            <a:ext cx="2501700" cy="481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arrangement</a:t>
            </a:r>
            <a:endParaRPr b="1"/>
          </a:p>
        </p:txBody>
      </p:sp>
      <p:sp>
        <p:nvSpPr>
          <p:cNvPr id="122" name="Google Shape;122;p19"/>
          <p:cNvSpPr txBox="1">
            <a:spLocks noGrp="1"/>
          </p:cNvSpPr>
          <p:nvPr>
            <p:ph type="body" idx="1"/>
          </p:nvPr>
        </p:nvSpPr>
        <p:spPr>
          <a:xfrm>
            <a:off x="311700" y="3963150"/>
            <a:ext cx="2501700" cy="481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offer</a:t>
            </a:r>
            <a:endParaRPr b="1"/>
          </a:p>
        </p:txBody>
      </p:sp>
      <p:sp>
        <p:nvSpPr>
          <p:cNvPr id="123" name="Google Shape;123;p19"/>
          <p:cNvSpPr txBox="1">
            <a:spLocks noGrp="1"/>
          </p:cNvSpPr>
          <p:nvPr>
            <p:ph type="body" idx="1"/>
          </p:nvPr>
        </p:nvSpPr>
        <p:spPr>
          <a:xfrm>
            <a:off x="311700" y="2614738"/>
            <a:ext cx="2501700" cy="4812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prediction</a:t>
            </a:r>
            <a:endParaRPr b="1"/>
          </a:p>
        </p:txBody>
      </p:sp>
      <p:sp>
        <p:nvSpPr>
          <p:cNvPr id="124" name="Google Shape;124;p19"/>
          <p:cNvSpPr txBox="1">
            <a:spLocks noGrp="1"/>
          </p:cNvSpPr>
          <p:nvPr>
            <p:ph type="body" idx="1"/>
          </p:nvPr>
        </p:nvSpPr>
        <p:spPr>
          <a:xfrm>
            <a:off x="311700" y="3288944"/>
            <a:ext cx="2501700" cy="481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promise</a:t>
            </a:r>
            <a:endParaRPr b="1"/>
          </a:p>
        </p:txBody>
      </p:sp>
      <p:sp>
        <p:nvSpPr>
          <p:cNvPr id="125" name="Google Shape;125;p19"/>
          <p:cNvSpPr txBox="1"/>
          <p:nvPr/>
        </p:nvSpPr>
        <p:spPr>
          <a:xfrm>
            <a:off x="3514825" y="1895988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agreed details of how something will happen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3514825" y="3244388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will definitely do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3514825" y="2570175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you think will happen in the future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3514825" y="3918625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are willing to do for someone else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9" name="Google Shape;129;p19"/>
          <p:cNvSpPr txBox="1"/>
          <p:nvPr/>
        </p:nvSpPr>
        <p:spPr>
          <a:xfrm>
            <a:off x="3514825" y="1221763"/>
            <a:ext cx="34578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 Sans"/>
                <a:ea typeface="Open Sans"/>
                <a:cs typeface="Open Sans"/>
                <a:sym typeface="Open Sans"/>
              </a:rPr>
              <a:t>something that you want to do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0" name="Google Shape;130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Put the sentences in the right place.  A has been done for you.</a:t>
            </a:r>
            <a:endParaRPr/>
          </a:p>
        </p:txBody>
      </p:sp>
      <p:sp>
        <p:nvSpPr>
          <p:cNvPr id="136" name="Google Shape;136;p20"/>
          <p:cNvSpPr txBox="1"/>
          <p:nvPr/>
        </p:nvSpPr>
        <p:spPr>
          <a:xfrm>
            <a:off x="5887150" y="1152425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 strike="sng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Shall I make you a cup of tea?</a:t>
            </a:r>
            <a:endParaRPr strike="sng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You’ll drive too fast.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I’m not going to go to university yet.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I’m staying the night there.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I’ll drive really slowly.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lphaU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It’s going to be cold tonight.</a:t>
            </a:r>
            <a:endParaRPr/>
          </a:p>
        </p:txBody>
      </p:sp>
      <p:sp>
        <p:nvSpPr>
          <p:cNvPr id="137" name="Google Shape;137;p20"/>
          <p:cNvSpPr txBox="1">
            <a:spLocks noGrp="1"/>
          </p:cNvSpPr>
          <p:nvPr>
            <p:ph type="body" idx="1"/>
          </p:nvPr>
        </p:nvSpPr>
        <p:spPr>
          <a:xfrm>
            <a:off x="311700" y="1037725"/>
            <a:ext cx="2501700" cy="11961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 plan or intention</a:t>
            </a:r>
            <a:endParaRPr b="1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b="1"/>
          </a:p>
        </p:txBody>
      </p:sp>
      <p:sp>
        <p:nvSpPr>
          <p:cNvPr id="138" name="Google Shape;138;p20"/>
          <p:cNvSpPr txBox="1">
            <a:spLocks noGrp="1"/>
          </p:cNvSpPr>
          <p:nvPr>
            <p:ph type="body" idx="1"/>
          </p:nvPr>
        </p:nvSpPr>
        <p:spPr>
          <a:xfrm>
            <a:off x="3174700" y="1037716"/>
            <a:ext cx="2501700" cy="11961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arrangement</a:t>
            </a:r>
            <a:endParaRPr b="1"/>
          </a:p>
        </p:txBody>
      </p:sp>
      <p:sp>
        <p:nvSpPr>
          <p:cNvPr id="139" name="Google Shape;139;p20"/>
          <p:cNvSpPr txBox="1">
            <a:spLocks noGrp="1"/>
          </p:cNvSpPr>
          <p:nvPr>
            <p:ph type="body" idx="1"/>
          </p:nvPr>
        </p:nvSpPr>
        <p:spPr>
          <a:xfrm>
            <a:off x="1823750" y="3734575"/>
            <a:ext cx="2501700" cy="1153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an offer</a:t>
            </a:r>
            <a:endParaRPr b="1"/>
          </a:p>
          <a:p>
            <a:pPr marL="457200" lvl="0" indent="-3175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400"/>
              <a:buAutoNum type="alphaUcPeriod"/>
            </a:pPr>
            <a:r>
              <a:rPr lang="en-GB" sz="1400">
                <a:highlight>
                  <a:schemeClr val="lt1"/>
                </a:highlight>
              </a:rPr>
              <a:t>Shall I make you a cup of tea?</a:t>
            </a:r>
            <a:endParaRPr b="1">
              <a:highlight>
                <a:schemeClr val="lt1"/>
              </a:highlight>
            </a:endParaRPr>
          </a:p>
        </p:txBody>
      </p:sp>
      <p:sp>
        <p:nvSpPr>
          <p:cNvPr id="140" name="Google Shape;140;p20"/>
          <p:cNvSpPr txBox="1">
            <a:spLocks noGrp="1"/>
          </p:cNvSpPr>
          <p:nvPr>
            <p:ph type="body" idx="1"/>
          </p:nvPr>
        </p:nvSpPr>
        <p:spPr>
          <a:xfrm>
            <a:off x="311700" y="2386166"/>
            <a:ext cx="2501700" cy="11532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prediction</a:t>
            </a:r>
            <a:endParaRPr b="1"/>
          </a:p>
        </p:txBody>
      </p:sp>
      <p:sp>
        <p:nvSpPr>
          <p:cNvPr id="141" name="Google Shape;141;p20"/>
          <p:cNvSpPr txBox="1">
            <a:spLocks noGrp="1"/>
          </p:cNvSpPr>
          <p:nvPr>
            <p:ph type="body" idx="1"/>
          </p:nvPr>
        </p:nvSpPr>
        <p:spPr>
          <a:xfrm>
            <a:off x="3174700" y="2407608"/>
            <a:ext cx="2501700" cy="1153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promise</a:t>
            </a:r>
            <a:endParaRPr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1"/>
          <p:cNvSpPr txBox="1">
            <a:spLocks noGrp="1"/>
          </p:cNvSpPr>
          <p:nvPr>
            <p:ph type="body" idx="1"/>
          </p:nvPr>
        </p:nvSpPr>
        <p:spPr>
          <a:xfrm>
            <a:off x="311700" y="1037725"/>
            <a:ext cx="3555300" cy="11961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 plan or intention</a:t>
            </a:r>
            <a:endParaRPr b="1"/>
          </a:p>
          <a:p>
            <a:pPr marL="0" lvl="0" indent="0" algn="l" rtl="0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/>
              <a:t>C. I’m not going to go to university yet.</a:t>
            </a:r>
            <a:endParaRPr b="1"/>
          </a:p>
        </p:txBody>
      </p:sp>
      <p:sp>
        <p:nvSpPr>
          <p:cNvPr id="147" name="Google Shape;147;p21"/>
          <p:cNvSpPr txBox="1">
            <a:spLocks noGrp="1"/>
          </p:cNvSpPr>
          <p:nvPr>
            <p:ph type="body" idx="1"/>
          </p:nvPr>
        </p:nvSpPr>
        <p:spPr>
          <a:xfrm>
            <a:off x="4165300" y="1037725"/>
            <a:ext cx="3555300" cy="11961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an arrangement</a:t>
            </a:r>
            <a:endParaRPr b="1"/>
          </a:p>
          <a:p>
            <a:pPr marL="0" lvl="0" indent="0" algn="l" rtl="0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/>
              <a:t>D. I’m staying the night there.</a:t>
            </a:r>
            <a:endParaRPr b="1"/>
          </a:p>
        </p:txBody>
      </p:sp>
      <p:sp>
        <p:nvSpPr>
          <p:cNvPr id="148" name="Google Shape;148;p21"/>
          <p:cNvSpPr txBox="1">
            <a:spLocks noGrp="1"/>
          </p:cNvSpPr>
          <p:nvPr>
            <p:ph type="body" idx="1"/>
          </p:nvPr>
        </p:nvSpPr>
        <p:spPr>
          <a:xfrm>
            <a:off x="1823750" y="3734575"/>
            <a:ext cx="3555300" cy="1153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an offer</a:t>
            </a:r>
            <a:endParaRPr b="1"/>
          </a:p>
          <a:p>
            <a:pPr marL="457200" lvl="0" indent="-3175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400"/>
              <a:buAutoNum type="alphaUcPeriod"/>
            </a:pPr>
            <a:r>
              <a:rPr lang="en-GB" sz="1400"/>
              <a:t>Shall I make you a cup of tea?</a:t>
            </a:r>
            <a:endParaRPr b="1"/>
          </a:p>
        </p:txBody>
      </p:sp>
      <p:sp>
        <p:nvSpPr>
          <p:cNvPr id="149" name="Google Shape;149;p21"/>
          <p:cNvSpPr txBox="1">
            <a:spLocks noGrp="1"/>
          </p:cNvSpPr>
          <p:nvPr>
            <p:ph type="body" idx="1"/>
          </p:nvPr>
        </p:nvSpPr>
        <p:spPr>
          <a:xfrm>
            <a:off x="311700" y="2386175"/>
            <a:ext cx="3555300" cy="11532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a prediction</a:t>
            </a:r>
            <a:endParaRPr b="1" dirty="0"/>
          </a:p>
          <a:p>
            <a:pPr marL="0" lvl="0" indent="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 dirty="0"/>
              <a:t>B. You’ll drive too fast.</a:t>
            </a:r>
            <a:endParaRPr sz="1400" dirty="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/>
              <a:t>F. It’s going to be cold tonight.</a:t>
            </a:r>
            <a:endParaRPr sz="1400" dirty="0"/>
          </a:p>
        </p:txBody>
      </p:sp>
      <p:sp>
        <p:nvSpPr>
          <p:cNvPr id="150" name="Google Shape;150;p21"/>
          <p:cNvSpPr txBox="1">
            <a:spLocks noGrp="1"/>
          </p:cNvSpPr>
          <p:nvPr>
            <p:ph type="body" idx="1"/>
          </p:nvPr>
        </p:nvSpPr>
        <p:spPr>
          <a:xfrm>
            <a:off x="4165300" y="2407600"/>
            <a:ext cx="3555300" cy="1153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 promise</a:t>
            </a:r>
            <a:endParaRPr b="1"/>
          </a:p>
          <a:p>
            <a:pPr marL="0" lvl="0" indent="0" algn="l" rtl="0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/>
              <a:t>E. I’ll drive really slowly.</a:t>
            </a:r>
            <a:endParaRPr b="1"/>
          </a:p>
        </p:txBody>
      </p:sp>
      <p:sp>
        <p:nvSpPr>
          <p:cNvPr id="151" name="Google Shape;151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Read: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7" name="Google Shape;15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6025" y="77214"/>
            <a:ext cx="7196278" cy="489331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2"/>
          <p:cNvSpPr txBox="1"/>
          <p:nvPr/>
        </p:nvSpPr>
        <p:spPr>
          <a:xfrm>
            <a:off x="86775" y="3135425"/>
            <a:ext cx="1202100" cy="18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latin typeface="Open Sans"/>
                <a:ea typeface="Open Sans"/>
                <a:cs typeface="Open Sans"/>
                <a:sym typeface="Open Sans"/>
              </a:rPr>
              <a:t>English File Intermediate Students Book, 3rd Edition, Christina Latham-Koenig and Clive Oxenden, Oxford University Press 2013</a:t>
            </a:r>
            <a:endParaRPr sz="1000" i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latin typeface="Open Sans"/>
                <a:ea typeface="Open Sans"/>
                <a:cs typeface="Open Sans"/>
                <a:sym typeface="Open Sans"/>
              </a:rPr>
              <a:t>Page 133</a:t>
            </a:r>
            <a:endParaRPr sz="1000" i="1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Circle the correct form. Tick the sentence if both are possible.</a:t>
            </a:r>
            <a:endParaRPr/>
          </a:p>
        </p:txBody>
      </p:sp>
      <p:sp>
        <p:nvSpPr>
          <p:cNvPr id="164" name="Google Shape;164;p23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Example:	My grandparents </a:t>
            </a:r>
            <a:r>
              <a:rPr lang="en-GB" sz="1400" i="1"/>
              <a:t>are going to</a:t>
            </a:r>
            <a:r>
              <a:rPr lang="en-GB" sz="1400"/>
              <a:t> retire / </a:t>
            </a:r>
            <a:r>
              <a:rPr lang="en-GB" sz="1400" i="1"/>
              <a:t>will </a:t>
            </a:r>
            <a:r>
              <a:rPr lang="en-GB" sz="1400"/>
              <a:t>retire next year.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Will we</a:t>
            </a:r>
            <a:r>
              <a:rPr lang="en-GB" sz="1400"/>
              <a:t> / </a:t>
            </a:r>
            <a:r>
              <a:rPr lang="en-GB" sz="1400" i="1"/>
              <a:t>shall we</a:t>
            </a:r>
            <a:r>
              <a:rPr lang="en-GB" sz="1400"/>
              <a:t> invite your parents for Sunday lunch?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going to make</a:t>
            </a:r>
            <a:r>
              <a:rPr lang="en-GB" sz="1400"/>
              <a:t> / </a:t>
            </a:r>
            <a:r>
              <a:rPr lang="en-GB" sz="1400" i="1"/>
              <a:t>I’ll make</a:t>
            </a:r>
            <a:r>
              <a:rPr lang="en-GB" sz="1400"/>
              <a:t> a cake for your mum’s birthday, if you want?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not having</a:t>
            </a:r>
            <a:r>
              <a:rPr lang="en-GB" sz="1400"/>
              <a:t> / </a:t>
            </a:r>
            <a:r>
              <a:rPr lang="en-GB" sz="1400" i="1"/>
              <a:t>I’m not going to </a:t>
            </a:r>
            <a:r>
              <a:rPr lang="en-GB" sz="1400"/>
              <a:t>have dinner with my family tonight.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The exam </a:t>
            </a:r>
            <a:r>
              <a:rPr lang="en-GB" sz="1400" i="1"/>
              <a:t>will be</a:t>
            </a:r>
            <a:r>
              <a:rPr lang="en-GB" sz="1400"/>
              <a:t> / </a:t>
            </a:r>
            <a:r>
              <a:rPr lang="en-GB" sz="1400" i="1"/>
              <a:t>is being</a:t>
            </a:r>
            <a:r>
              <a:rPr lang="en-GB" sz="1400"/>
              <a:t> on the last day of term.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You can trust me.  </a:t>
            </a:r>
            <a:r>
              <a:rPr lang="en-GB" sz="1400" i="1"/>
              <a:t>I’m not telling</a:t>
            </a:r>
            <a:r>
              <a:rPr lang="en-GB" sz="1400"/>
              <a:t> / </a:t>
            </a:r>
            <a:r>
              <a:rPr lang="en-GB" sz="1400" i="1"/>
              <a:t>I won’t tell</a:t>
            </a:r>
            <a:r>
              <a:rPr lang="en-GB" sz="1400"/>
              <a:t> anyone your secret.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My cousin </a:t>
            </a:r>
            <a:r>
              <a:rPr lang="en-GB" sz="1400" i="1"/>
              <a:t>is arriving</a:t>
            </a:r>
            <a:r>
              <a:rPr lang="en-GB" sz="1400"/>
              <a:t> / </a:t>
            </a:r>
            <a:r>
              <a:rPr lang="en-GB" sz="1400" i="1"/>
              <a:t>will arrive</a:t>
            </a:r>
            <a:r>
              <a:rPr lang="en-GB" sz="1400"/>
              <a:t> at 5.30pm.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I think the birth rate </a:t>
            </a:r>
            <a:r>
              <a:rPr lang="en-GB" sz="1400" i="1"/>
              <a:t>will go down</a:t>
            </a:r>
            <a:r>
              <a:rPr lang="en-GB" sz="1400"/>
              <a:t> / </a:t>
            </a:r>
            <a:r>
              <a:rPr lang="en-GB" sz="1400" i="1"/>
              <a:t>shall go down</a:t>
            </a:r>
            <a:r>
              <a:rPr lang="en-GB" sz="1400"/>
              <a:t> in my country in the next few years.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not going to go</a:t>
            </a:r>
            <a:r>
              <a:rPr lang="en-GB" sz="1400"/>
              <a:t> / </a:t>
            </a:r>
            <a:r>
              <a:rPr lang="en-GB" sz="1400" i="1"/>
              <a:t>I won’t go to</a:t>
            </a:r>
            <a:r>
              <a:rPr lang="en-GB" sz="1400"/>
              <a:t> my brother-in-law’s party next weekend.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Shall I</a:t>
            </a:r>
            <a:r>
              <a:rPr lang="en-GB" sz="1400"/>
              <a:t> / </a:t>
            </a:r>
            <a:r>
              <a:rPr lang="en-GB" sz="1400" i="1"/>
              <a:t>will I</a:t>
            </a:r>
            <a:r>
              <a:rPr lang="en-GB" sz="1400"/>
              <a:t> help you with the washing up?</a:t>
            </a:r>
            <a:endParaRPr sz="1400"/>
          </a:p>
        </p:txBody>
      </p:sp>
      <p:sp>
        <p:nvSpPr>
          <p:cNvPr id="165" name="Google Shape;165;p23"/>
          <p:cNvSpPr/>
          <p:nvPr/>
        </p:nvSpPr>
        <p:spPr>
          <a:xfrm rot="-1487987">
            <a:off x="292803" y="359173"/>
            <a:ext cx="779595" cy="567656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6" name="Google Shape;16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24125" y="229525"/>
            <a:ext cx="376650" cy="37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4325" y="1152425"/>
            <a:ext cx="376650" cy="376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Will we</a:t>
            </a:r>
            <a:r>
              <a:rPr lang="en-GB" sz="1400"/>
              <a:t> / </a:t>
            </a:r>
            <a:r>
              <a:rPr lang="en-GB" sz="1400" i="1"/>
              <a:t>shall we</a:t>
            </a:r>
            <a:r>
              <a:rPr lang="en-GB" sz="1400"/>
              <a:t> invite your parents for Sunday lunch?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going to make</a:t>
            </a:r>
            <a:r>
              <a:rPr lang="en-GB" sz="1400"/>
              <a:t> / </a:t>
            </a:r>
            <a:r>
              <a:rPr lang="en-GB" sz="1400" i="1"/>
              <a:t>I’ll make</a:t>
            </a:r>
            <a:r>
              <a:rPr lang="en-GB" sz="1400"/>
              <a:t> a cake for your mum’s birthday, if you want?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not having</a:t>
            </a:r>
            <a:r>
              <a:rPr lang="en-GB" sz="1400"/>
              <a:t> / </a:t>
            </a:r>
            <a:r>
              <a:rPr lang="en-GB" sz="1400" i="1"/>
              <a:t>I’m not going to </a:t>
            </a:r>
            <a:r>
              <a:rPr lang="en-GB" sz="1400"/>
              <a:t>have dinner with my family tonight.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The exam </a:t>
            </a:r>
            <a:r>
              <a:rPr lang="en-GB" sz="1400" i="1"/>
              <a:t>will be</a:t>
            </a:r>
            <a:r>
              <a:rPr lang="en-GB" sz="1400"/>
              <a:t> / </a:t>
            </a:r>
            <a:r>
              <a:rPr lang="en-GB" sz="1400" i="1"/>
              <a:t>is being</a:t>
            </a:r>
            <a:r>
              <a:rPr lang="en-GB" sz="1400"/>
              <a:t> on the last day of term.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You can trust me.  </a:t>
            </a:r>
            <a:r>
              <a:rPr lang="en-GB" sz="1400" i="1"/>
              <a:t>I’m not telling</a:t>
            </a:r>
            <a:r>
              <a:rPr lang="en-GB" sz="1400"/>
              <a:t> / </a:t>
            </a:r>
            <a:r>
              <a:rPr lang="en-GB" sz="1400" i="1"/>
              <a:t>I won’t tell</a:t>
            </a:r>
            <a:r>
              <a:rPr lang="en-GB" sz="1400"/>
              <a:t> anyone your secret.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My cousin </a:t>
            </a:r>
            <a:r>
              <a:rPr lang="en-GB" sz="1400" i="1"/>
              <a:t>is arriving</a:t>
            </a:r>
            <a:r>
              <a:rPr lang="en-GB" sz="1400"/>
              <a:t> / </a:t>
            </a:r>
            <a:r>
              <a:rPr lang="en-GB" sz="1400" i="1"/>
              <a:t>will arrive</a:t>
            </a:r>
            <a:r>
              <a:rPr lang="en-GB" sz="1400"/>
              <a:t> at 5.30pm.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/>
              <a:t>I think the birth rate </a:t>
            </a:r>
            <a:r>
              <a:rPr lang="en-GB" sz="1400" i="1"/>
              <a:t>will go down</a:t>
            </a:r>
            <a:r>
              <a:rPr lang="en-GB" sz="1400"/>
              <a:t> / </a:t>
            </a:r>
            <a:r>
              <a:rPr lang="en-GB" sz="1400" i="1"/>
              <a:t>shall go down</a:t>
            </a:r>
            <a:r>
              <a:rPr lang="en-GB" sz="1400"/>
              <a:t> in my country in the next few years.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I’m not going to go</a:t>
            </a:r>
            <a:r>
              <a:rPr lang="en-GB" sz="1400"/>
              <a:t> / </a:t>
            </a:r>
            <a:r>
              <a:rPr lang="en-GB" sz="1400" i="1"/>
              <a:t>I won’t go to</a:t>
            </a:r>
            <a:r>
              <a:rPr lang="en-GB" sz="1400"/>
              <a:t> my brother-in-law’s party next weekend.</a:t>
            </a:r>
            <a:endParaRPr sz="1400"/>
          </a:p>
          <a:p>
            <a:pPr marL="45720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sz="1400" i="1"/>
              <a:t>Shall I</a:t>
            </a:r>
            <a:r>
              <a:rPr lang="en-GB" sz="1400"/>
              <a:t> / </a:t>
            </a:r>
            <a:r>
              <a:rPr lang="en-GB" sz="1400" i="1"/>
              <a:t>will I</a:t>
            </a:r>
            <a:r>
              <a:rPr lang="en-GB" sz="1400"/>
              <a:t> help you with the washing up?</a:t>
            </a:r>
            <a:endParaRPr sz="1400"/>
          </a:p>
        </p:txBody>
      </p:sp>
      <p:sp>
        <p:nvSpPr>
          <p:cNvPr id="173" name="Google Shape;173;p24"/>
          <p:cNvSpPr/>
          <p:nvPr/>
        </p:nvSpPr>
        <p:spPr>
          <a:xfrm rot="-210802">
            <a:off x="1472564" y="1259707"/>
            <a:ext cx="783272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4" name="Google Shape;17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33325" y="1915200"/>
            <a:ext cx="376650" cy="37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3675" y="2912375"/>
            <a:ext cx="376650" cy="37665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  <p:sp>
        <p:nvSpPr>
          <p:cNvPr id="177" name="Google Shape;177;p24"/>
          <p:cNvSpPr/>
          <p:nvPr/>
        </p:nvSpPr>
        <p:spPr>
          <a:xfrm rot="-210344">
            <a:off x="2279705" y="1547435"/>
            <a:ext cx="956690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24"/>
          <p:cNvSpPr/>
          <p:nvPr/>
        </p:nvSpPr>
        <p:spPr>
          <a:xfrm rot="-210802">
            <a:off x="1616264" y="2221407"/>
            <a:ext cx="783272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24"/>
          <p:cNvSpPr/>
          <p:nvPr/>
        </p:nvSpPr>
        <p:spPr>
          <a:xfrm rot="-211071">
            <a:off x="3491089" y="2512751"/>
            <a:ext cx="1100073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24"/>
          <p:cNvSpPr/>
          <p:nvPr/>
        </p:nvSpPr>
        <p:spPr>
          <a:xfrm rot="-210674">
            <a:off x="2423063" y="3191517"/>
            <a:ext cx="1317674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24"/>
          <p:cNvSpPr/>
          <p:nvPr/>
        </p:nvSpPr>
        <p:spPr>
          <a:xfrm rot="-210535">
            <a:off x="722579" y="3882893"/>
            <a:ext cx="715642" cy="418677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2" name="Google Shape;18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1350" y="3484725"/>
            <a:ext cx="376650" cy="376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Complete the replies with the correct future form. Use the verb in (brackets).</a:t>
            </a:r>
            <a:endParaRPr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311700" y="819475"/>
            <a:ext cx="8520600" cy="416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1"/>
              <a:t>Example</a:t>
            </a:r>
            <a:r>
              <a:rPr lang="en-GB" sz="1200"/>
              <a:t>: 		</a:t>
            </a:r>
            <a:r>
              <a:rPr lang="en-GB" sz="1200" b="1"/>
              <a:t>A </a:t>
            </a:r>
            <a:r>
              <a:rPr lang="en-GB" sz="1200"/>
              <a:t>What’s your stepmother going to do about her car?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			</a:t>
            </a:r>
            <a:r>
              <a:rPr lang="en-GB" sz="1200" b="1"/>
              <a:t>B </a:t>
            </a:r>
            <a:r>
              <a:rPr lang="en-GB" sz="1200"/>
              <a:t>She</a:t>
            </a:r>
            <a:r>
              <a:rPr lang="en-GB" sz="1200" i="1" u="sng"/>
              <a:t>’s going to buy</a:t>
            </a:r>
            <a:r>
              <a:rPr lang="en-GB" sz="1200"/>
              <a:t> a second-hand one. (buy)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I’m going to miss you.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Don’t worry.  I promise I _______________ every day (write)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What are Alan’s plans for the future?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He _____________ a degree in engineering. (do)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Can I see you tonight?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No, I _______________ late.  How about Saturday? (work)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What would you like for starters?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I _____________ the prawns, please. (have)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There’s nothing in the fridge.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OK. ________________ we ______________ a takeaway? (get)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I don’t have any money, so I can’t go out.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No problem, I ______________ you some. (lend)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Shall we have a barbecue tomorrow?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I don’t think so. On the radio it said that it _______________. (rain)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We land at about 8 o’clock.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_____________ I ___________________ you __________________ from the airport? (pick up)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"/>
          <p:cNvSpPr txBox="1">
            <a:spLocks noGrp="1"/>
          </p:cNvSpPr>
          <p:nvPr>
            <p:ph type="body" idx="1"/>
          </p:nvPr>
        </p:nvSpPr>
        <p:spPr>
          <a:xfrm>
            <a:off x="311700" y="1152425"/>
            <a:ext cx="8520600" cy="383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I’m going to miss you.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Don’t worry.  I promise I </a:t>
            </a:r>
            <a:r>
              <a:rPr lang="en-GB" sz="1200" b="1" u="sng"/>
              <a:t>will write</a:t>
            </a:r>
            <a:r>
              <a:rPr lang="en-GB" sz="1200"/>
              <a:t> every day (write)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What are Alan’s plans for the future?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He </a:t>
            </a:r>
            <a:r>
              <a:rPr lang="en-GB" sz="1200" b="1" i="1"/>
              <a:t>is going to do</a:t>
            </a:r>
            <a:r>
              <a:rPr lang="en-GB" sz="1200"/>
              <a:t> a degree in engineering. (do)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Can I see you tonight?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No, </a:t>
            </a:r>
            <a:r>
              <a:rPr lang="en-GB" sz="1200" b="1" i="1"/>
              <a:t>I am working</a:t>
            </a:r>
            <a:r>
              <a:rPr lang="en-GB" sz="1200"/>
              <a:t> late.  How about Saturday? (work)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What would you like for starters?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I </a:t>
            </a:r>
            <a:r>
              <a:rPr lang="en-GB" sz="1200" b="1" i="1"/>
              <a:t>will have</a:t>
            </a:r>
            <a:r>
              <a:rPr lang="en-GB" sz="1200"/>
              <a:t> the prawns, please. (have)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There’s nothing in the fridge.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OK. </a:t>
            </a:r>
            <a:r>
              <a:rPr lang="en-GB" sz="1200" b="1" i="1"/>
              <a:t>Shall </a:t>
            </a:r>
            <a:r>
              <a:rPr lang="en-GB" sz="1200"/>
              <a:t>we </a:t>
            </a:r>
            <a:r>
              <a:rPr lang="en-GB" sz="1200" b="1" i="1"/>
              <a:t>get </a:t>
            </a:r>
            <a:r>
              <a:rPr lang="en-GB" sz="1200"/>
              <a:t>a takeaway? (get)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I don’t have any money, so I can’t go out.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No problem, I </a:t>
            </a:r>
            <a:r>
              <a:rPr lang="en-GB" sz="1200" b="1" i="1"/>
              <a:t>will lend</a:t>
            </a:r>
            <a:r>
              <a:rPr lang="en-GB" sz="1200"/>
              <a:t> you some. (lend)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Shall we have a barbecue tomorrow?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I don’t think so. On the radio it said that it </a:t>
            </a:r>
            <a:r>
              <a:rPr lang="en-GB" sz="1200" b="1" i="1"/>
              <a:t>will rain</a:t>
            </a:r>
            <a:r>
              <a:rPr lang="en-GB" sz="1200"/>
              <a:t>. (rain)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GB" sz="1200" b="1"/>
              <a:t>A </a:t>
            </a:r>
            <a:r>
              <a:rPr lang="en-GB" sz="1200"/>
              <a:t>We land at about 8 o’clock.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B </a:t>
            </a:r>
            <a:r>
              <a:rPr lang="en-GB" sz="1200" b="1" i="1"/>
              <a:t>Shall </a:t>
            </a:r>
            <a:r>
              <a:rPr lang="en-GB" sz="1200"/>
              <a:t>I </a:t>
            </a:r>
            <a:r>
              <a:rPr lang="en-GB" sz="1200" b="1" i="1"/>
              <a:t>pick </a:t>
            </a:r>
            <a:r>
              <a:rPr lang="en-GB" sz="1200"/>
              <a:t>you </a:t>
            </a:r>
            <a:r>
              <a:rPr lang="en-GB" sz="1200" b="1" i="1"/>
              <a:t>up </a:t>
            </a:r>
            <a:r>
              <a:rPr lang="en-GB" sz="1200"/>
              <a:t>from the airport? (pick up)</a:t>
            </a:r>
            <a:endParaRPr sz="120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194" name="Google Shape;194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04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Write a sentence for each future form about life after lockdown. 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400" b="0" i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For example: ‘After lockdown, everyone will be much better at using computers’ (my prediction).</a:t>
            </a:r>
            <a:endParaRPr sz="1400" i="1"/>
          </a:p>
        </p:txBody>
      </p:sp>
      <p:sp>
        <p:nvSpPr>
          <p:cNvPr id="200" name="Google Shape;200;p27"/>
          <p:cNvSpPr txBox="1">
            <a:spLocks noGrp="1"/>
          </p:cNvSpPr>
          <p:nvPr>
            <p:ph type="body" idx="1"/>
          </p:nvPr>
        </p:nvSpPr>
        <p:spPr>
          <a:xfrm>
            <a:off x="311700" y="1659700"/>
            <a:ext cx="2501700" cy="4812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plan or intention</a:t>
            </a:r>
            <a:endParaRPr b="1"/>
          </a:p>
        </p:txBody>
      </p:sp>
      <p:sp>
        <p:nvSpPr>
          <p:cNvPr id="201" name="Google Shape;201;p27"/>
          <p:cNvSpPr txBox="1">
            <a:spLocks noGrp="1"/>
          </p:cNvSpPr>
          <p:nvPr>
            <p:ph type="body" idx="1"/>
          </p:nvPr>
        </p:nvSpPr>
        <p:spPr>
          <a:xfrm>
            <a:off x="311700" y="2333906"/>
            <a:ext cx="2501700" cy="481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arrangement</a:t>
            </a:r>
            <a:endParaRPr b="1"/>
          </a:p>
        </p:txBody>
      </p:sp>
      <p:sp>
        <p:nvSpPr>
          <p:cNvPr id="202" name="Google Shape;202;p27"/>
          <p:cNvSpPr txBox="1">
            <a:spLocks noGrp="1"/>
          </p:cNvSpPr>
          <p:nvPr>
            <p:ph type="body" idx="1"/>
          </p:nvPr>
        </p:nvSpPr>
        <p:spPr>
          <a:xfrm>
            <a:off x="311700" y="4356525"/>
            <a:ext cx="2501700" cy="4812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an offer</a:t>
            </a:r>
            <a:endParaRPr b="1"/>
          </a:p>
        </p:txBody>
      </p:sp>
      <p:sp>
        <p:nvSpPr>
          <p:cNvPr id="203" name="Google Shape;203;p27"/>
          <p:cNvSpPr txBox="1">
            <a:spLocks noGrp="1"/>
          </p:cNvSpPr>
          <p:nvPr>
            <p:ph type="body" idx="1"/>
          </p:nvPr>
        </p:nvSpPr>
        <p:spPr>
          <a:xfrm>
            <a:off x="311700" y="3008113"/>
            <a:ext cx="2501700" cy="4812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prediction</a:t>
            </a:r>
            <a:endParaRPr b="1"/>
          </a:p>
        </p:txBody>
      </p:sp>
      <p:sp>
        <p:nvSpPr>
          <p:cNvPr id="204" name="Google Shape;204;p27"/>
          <p:cNvSpPr txBox="1">
            <a:spLocks noGrp="1"/>
          </p:cNvSpPr>
          <p:nvPr>
            <p:ph type="body" idx="1"/>
          </p:nvPr>
        </p:nvSpPr>
        <p:spPr>
          <a:xfrm>
            <a:off x="311700" y="3682319"/>
            <a:ext cx="2501700" cy="4812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/>
              <a:t>a promise</a:t>
            </a:r>
            <a:endParaRPr b="1"/>
          </a:p>
        </p:txBody>
      </p:sp>
      <p:sp>
        <p:nvSpPr>
          <p:cNvPr id="205" name="Google Shape;205;p27"/>
          <p:cNvSpPr txBox="1"/>
          <p:nvPr/>
        </p:nvSpPr>
        <p:spPr>
          <a:xfrm>
            <a:off x="3514825" y="2289375"/>
            <a:ext cx="51486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6" name="Google Shape;206;p27"/>
          <p:cNvSpPr txBox="1"/>
          <p:nvPr/>
        </p:nvSpPr>
        <p:spPr>
          <a:xfrm>
            <a:off x="3514825" y="3637775"/>
            <a:ext cx="51486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7" name="Google Shape;207;p27"/>
          <p:cNvSpPr txBox="1"/>
          <p:nvPr/>
        </p:nvSpPr>
        <p:spPr>
          <a:xfrm>
            <a:off x="3514825" y="2963550"/>
            <a:ext cx="51486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8" name="Google Shape;208;p27"/>
          <p:cNvSpPr txBox="1"/>
          <p:nvPr/>
        </p:nvSpPr>
        <p:spPr>
          <a:xfrm>
            <a:off x="3514825" y="4312000"/>
            <a:ext cx="51486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9" name="Google Shape;209;p27"/>
          <p:cNvSpPr txBox="1"/>
          <p:nvPr/>
        </p:nvSpPr>
        <p:spPr>
          <a:xfrm>
            <a:off x="3514825" y="1615150"/>
            <a:ext cx="5148600" cy="57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1203</Words>
  <Application>Microsoft Office PowerPoint</Application>
  <PresentationFormat>On-screen Show (16:9)</PresentationFormat>
  <Paragraphs>147</Paragraphs>
  <Slides>15</Slides>
  <Notes>15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Open Sans</vt:lpstr>
      <vt:lpstr>PT Sans Narrow</vt:lpstr>
      <vt:lpstr>Arial</vt:lpstr>
      <vt:lpstr>Tropic</vt:lpstr>
      <vt:lpstr>Family Life - part 2</vt:lpstr>
      <vt:lpstr>Listen to the three dialogues between different family members.   Who is talking to who? What are they talking about?  Write your answers below.</vt:lpstr>
      <vt:lpstr>The answers...</vt:lpstr>
      <vt:lpstr>Listen again.  Match the sentences below to each dialogue - write 1, 2 or 3 in the orange box.</vt:lpstr>
      <vt:lpstr>The answers...</vt:lpstr>
      <vt:lpstr>Move the boxes to match the words to the right definition</vt:lpstr>
      <vt:lpstr>The answers...</vt:lpstr>
      <vt:lpstr>Put the sentences in the right place.  A has been done for you.</vt:lpstr>
      <vt:lpstr>The answers...</vt:lpstr>
      <vt:lpstr>Read:</vt:lpstr>
      <vt:lpstr>Circle the correct form. Tick the sentence if both are possible.</vt:lpstr>
      <vt:lpstr>The answers...</vt:lpstr>
      <vt:lpstr>Complete the replies with the correct future form. Use the verb in (brackets).</vt:lpstr>
      <vt:lpstr>The answers...</vt:lpstr>
      <vt:lpstr>Write a sentence for each future form about life after lockdown.  For example: ‘After lockdown, everyone will be much better at using computers’ (my prediction).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Life - part 2</dc:title>
  <dc:creator>Kathryn O'Mullane</dc:creator>
  <cp:lastModifiedBy>Kathryn O'Mullane</cp:lastModifiedBy>
  <cp:revision>3</cp:revision>
  <dcterms:modified xsi:type="dcterms:W3CDTF">2020-05-04T09:47:37Z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KOMullane@brentford.hounslow.sch.uk</vt:lpwstr>
  </property>
  <property fmtid="{D5CDD505-2E9C-101B-9397-08002B2CF9AE}" pid="5" name="MSIP_Label_eae28bff-71c8-45f0-930c-ed5f9784e5a4_SetDate">
    <vt:lpwstr>2020-05-04T09:42:50.3409904Z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1a9c703f-adb1-4dff-8a9f-3d984e186a40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