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Lst>
  <p:notesMasterIdLst>
    <p:notesMasterId r:id="rId63"/>
  </p:notesMasterIdLst>
  <p:sldIdLst>
    <p:sldId id="256" r:id="rId3"/>
    <p:sldId id="281" r:id="rId4"/>
    <p:sldId id="366" r:id="rId5"/>
    <p:sldId id="376" r:id="rId6"/>
    <p:sldId id="367" r:id="rId7"/>
    <p:sldId id="378" r:id="rId8"/>
    <p:sldId id="379" r:id="rId9"/>
    <p:sldId id="380" r:id="rId10"/>
    <p:sldId id="381" r:id="rId11"/>
    <p:sldId id="285" r:id="rId12"/>
    <p:sldId id="368" r:id="rId13"/>
    <p:sldId id="369" r:id="rId14"/>
    <p:sldId id="370" r:id="rId15"/>
    <p:sldId id="377" r:id="rId16"/>
    <p:sldId id="403" r:id="rId17"/>
    <p:sldId id="373" r:id="rId18"/>
    <p:sldId id="401" r:id="rId19"/>
    <p:sldId id="374" r:id="rId20"/>
    <p:sldId id="402" r:id="rId21"/>
    <p:sldId id="404" r:id="rId22"/>
    <p:sldId id="313" r:id="rId23"/>
    <p:sldId id="383" r:id="rId24"/>
    <p:sldId id="384" r:id="rId25"/>
    <p:sldId id="382" r:id="rId26"/>
    <p:sldId id="385" r:id="rId27"/>
    <p:sldId id="386" r:id="rId28"/>
    <p:sldId id="316" r:id="rId29"/>
    <p:sldId id="410" r:id="rId30"/>
    <p:sldId id="334" r:id="rId31"/>
    <p:sldId id="411" r:id="rId32"/>
    <p:sldId id="405" r:id="rId33"/>
    <p:sldId id="388" r:id="rId34"/>
    <p:sldId id="389" r:id="rId35"/>
    <p:sldId id="392" r:id="rId36"/>
    <p:sldId id="390" r:id="rId37"/>
    <p:sldId id="391" r:id="rId38"/>
    <p:sldId id="416" r:id="rId39"/>
    <p:sldId id="413" r:id="rId40"/>
    <p:sldId id="428" r:id="rId41"/>
    <p:sldId id="407" r:id="rId42"/>
    <p:sldId id="414" r:id="rId43"/>
    <p:sldId id="412" r:id="rId44"/>
    <p:sldId id="429" r:id="rId45"/>
    <p:sldId id="417" r:id="rId46"/>
    <p:sldId id="393" r:id="rId47"/>
    <p:sldId id="394" r:id="rId48"/>
    <p:sldId id="395" r:id="rId49"/>
    <p:sldId id="396" r:id="rId50"/>
    <p:sldId id="397" r:id="rId51"/>
    <p:sldId id="400" r:id="rId52"/>
    <p:sldId id="387" r:id="rId53"/>
    <p:sldId id="398" r:id="rId54"/>
    <p:sldId id="406" r:id="rId55"/>
    <p:sldId id="415" r:id="rId56"/>
    <p:sldId id="420" r:id="rId57"/>
    <p:sldId id="421" r:id="rId58"/>
    <p:sldId id="418" r:id="rId59"/>
    <p:sldId id="427" r:id="rId60"/>
    <p:sldId id="423" r:id="rId61"/>
    <p:sldId id="424" r:id="rId6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manda Clegg" initials="AKC" lastIdx="35" clrIdx="0"/>
  <p:cmAuthor id="1" name="Amanda Fleck" initials="AF" lastIdx="1" clrIdx="1">
    <p:extLst/>
  </p:cmAuthor>
  <p:cmAuthor id="2" name="Amanda Fleck" initials="AF [2]" lastIdx="1" clrIdx="2">
    <p:extLst/>
  </p:cmAuthor>
  <p:cmAuthor id="3" name="Karen Collins" initials="KC" lastIdx="3" clrIdx="3">
    <p:extLst>
      <p:ext uri="{19B8F6BF-5375-455C-9EA6-DF929625EA0E}">
        <p15:presenceInfo xmlns:p15="http://schemas.microsoft.com/office/powerpoint/2012/main" userId="6370e7ac12b07be2" providerId="Windows Live"/>
      </p:ext>
    </p:extLst>
  </p:cmAuthor>
  <p:cmAuthor id="4" name="Vicki Pugh" initials="VP" lastIdx="7" clrIdx="4">
    <p:extLst>
      <p:ext uri="{19B8F6BF-5375-455C-9EA6-DF929625EA0E}">
        <p15:presenceInfo xmlns:p15="http://schemas.microsoft.com/office/powerpoint/2012/main" userId="fb86ba5f6b82553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387" autoAdjust="0"/>
    <p:restoredTop sz="83642" autoAdjust="0"/>
  </p:normalViewPr>
  <p:slideViewPr>
    <p:cSldViewPr>
      <p:cViewPr varScale="1">
        <p:scale>
          <a:sx n="92" d="100"/>
          <a:sy n="92" d="100"/>
        </p:scale>
        <p:origin x="952" y="19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85" d="100"/>
          <a:sy n="85" d="100"/>
        </p:scale>
        <p:origin x="1952" y="16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commentAuthors" Target="commentAuthor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32"/>
    </mc:Choice>
    <mc:Fallback>
      <c:style val="32"/>
    </mc:Fallback>
  </mc:AlternateContent>
  <c:chart>
    <c:autoTitleDeleted val="1"/>
    <c:plotArea>
      <c:layout/>
      <c:pieChart>
        <c:varyColors val="1"/>
        <c:ser>
          <c:idx val="0"/>
          <c:order val="0"/>
          <c:dPt>
            <c:idx val="0"/>
            <c:bubble3D val="0"/>
            <c:spPr>
              <a:solidFill>
                <a:schemeClr val="accent6">
                  <a:lumMod val="40000"/>
                  <a:lumOff val="60000"/>
                </a:schemeClr>
              </a:solidFill>
            </c:spPr>
            <c:extLst>
              <c:ext xmlns:c16="http://schemas.microsoft.com/office/drawing/2014/chart" uri="{C3380CC4-5D6E-409C-BE32-E72D297353CC}">
                <c16:uniqueId val="{00000000-1F98-42AE-98F4-1E08B301A1B2}"/>
              </c:ext>
            </c:extLst>
          </c:dPt>
          <c:dPt>
            <c:idx val="1"/>
            <c:bubble3D val="0"/>
            <c:spPr>
              <a:solidFill>
                <a:schemeClr val="accent6">
                  <a:lumMod val="60000"/>
                  <a:lumOff val="40000"/>
                </a:schemeClr>
              </a:solidFill>
            </c:spPr>
            <c:extLst>
              <c:ext xmlns:c16="http://schemas.microsoft.com/office/drawing/2014/chart" uri="{C3380CC4-5D6E-409C-BE32-E72D297353CC}">
                <c16:uniqueId val="{00000001-1F98-42AE-98F4-1E08B301A1B2}"/>
              </c:ext>
            </c:extLst>
          </c:dPt>
          <c:dPt>
            <c:idx val="2"/>
            <c:bubble3D val="0"/>
            <c:spPr>
              <a:solidFill>
                <a:schemeClr val="accent6">
                  <a:lumMod val="40000"/>
                  <a:lumOff val="60000"/>
                </a:schemeClr>
              </a:solidFill>
            </c:spPr>
            <c:extLst>
              <c:ext xmlns:c16="http://schemas.microsoft.com/office/drawing/2014/chart" uri="{C3380CC4-5D6E-409C-BE32-E72D297353CC}">
                <c16:uniqueId val="{00000002-1F98-42AE-98F4-1E08B301A1B2}"/>
              </c:ext>
            </c:extLst>
          </c:dPt>
          <c:dPt>
            <c:idx val="3"/>
            <c:bubble3D val="0"/>
            <c:spPr>
              <a:solidFill>
                <a:schemeClr val="bg1">
                  <a:lumMod val="95000"/>
                </a:schemeClr>
              </a:solidFill>
            </c:spPr>
            <c:extLst>
              <c:ext xmlns:c16="http://schemas.microsoft.com/office/drawing/2014/chart" uri="{C3380CC4-5D6E-409C-BE32-E72D297353CC}">
                <c16:uniqueId val="{00000003-1F98-42AE-98F4-1E08B301A1B2}"/>
              </c:ext>
            </c:extLst>
          </c:dPt>
          <c:dPt>
            <c:idx val="4"/>
            <c:bubble3D val="0"/>
            <c:spPr>
              <a:solidFill>
                <a:schemeClr val="bg1">
                  <a:lumMod val="85000"/>
                </a:schemeClr>
              </a:solidFill>
            </c:spPr>
            <c:extLst>
              <c:ext xmlns:c16="http://schemas.microsoft.com/office/drawing/2014/chart" uri="{C3380CC4-5D6E-409C-BE32-E72D297353CC}">
                <c16:uniqueId val="{00000004-1F98-42AE-98F4-1E08B301A1B2}"/>
              </c:ext>
            </c:extLst>
          </c:dPt>
          <c:dPt>
            <c:idx val="5"/>
            <c:bubble3D val="0"/>
            <c:spPr>
              <a:solidFill>
                <a:schemeClr val="bg1">
                  <a:lumMod val="75000"/>
                </a:schemeClr>
              </a:solidFill>
            </c:spPr>
            <c:extLst>
              <c:ext xmlns:c16="http://schemas.microsoft.com/office/drawing/2014/chart" uri="{C3380CC4-5D6E-409C-BE32-E72D297353CC}">
                <c16:uniqueId val="{00000005-1F98-42AE-98F4-1E08B301A1B2}"/>
              </c:ext>
            </c:extLst>
          </c:dPt>
          <c:dPt>
            <c:idx val="6"/>
            <c:bubble3D val="0"/>
            <c:spPr>
              <a:solidFill>
                <a:schemeClr val="bg1">
                  <a:lumMod val="65000"/>
                </a:schemeClr>
              </a:solidFill>
            </c:spPr>
            <c:extLst>
              <c:ext xmlns:c16="http://schemas.microsoft.com/office/drawing/2014/chart" uri="{C3380CC4-5D6E-409C-BE32-E72D297353CC}">
                <c16:uniqueId val="{00000006-1F98-42AE-98F4-1E08B301A1B2}"/>
              </c:ext>
            </c:extLst>
          </c:dPt>
          <c:dPt>
            <c:idx val="7"/>
            <c:bubble3D val="0"/>
            <c:spPr>
              <a:solidFill>
                <a:schemeClr val="tx1">
                  <a:lumMod val="50000"/>
                  <a:lumOff val="50000"/>
                </a:schemeClr>
              </a:solidFill>
            </c:spPr>
            <c:extLst>
              <c:ext xmlns:c16="http://schemas.microsoft.com/office/drawing/2014/chart" uri="{C3380CC4-5D6E-409C-BE32-E72D297353CC}">
                <c16:uniqueId val="{00000007-1F98-42AE-98F4-1E08B301A1B2}"/>
              </c:ext>
            </c:extLst>
          </c:dPt>
          <c:val>
            <c:numRef>
              <c:f>Sheet1!$A$1:$A$8</c:f>
              <c:numCache>
                <c:formatCode>General</c:formatCode>
                <c:ptCount val="8"/>
                <c:pt idx="0">
                  <c:v>90</c:v>
                </c:pt>
                <c:pt idx="1">
                  <c:v>98</c:v>
                </c:pt>
                <c:pt idx="2">
                  <c:v>90</c:v>
                </c:pt>
                <c:pt idx="3">
                  <c:v>12</c:v>
                </c:pt>
                <c:pt idx="4">
                  <c:v>12</c:v>
                </c:pt>
                <c:pt idx="5">
                  <c:v>12</c:v>
                </c:pt>
                <c:pt idx="6">
                  <c:v>12</c:v>
                </c:pt>
                <c:pt idx="7">
                  <c:v>34</c:v>
                </c:pt>
              </c:numCache>
            </c:numRef>
          </c:val>
          <c:extLst>
            <c:ext xmlns:c16="http://schemas.microsoft.com/office/drawing/2014/chart" uri="{C3380CC4-5D6E-409C-BE32-E72D297353CC}">
              <c16:uniqueId val="{00000008-1F98-42AE-98F4-1E08B301A1B2}"/>
            </c:ext>
          </c:extLst>
        </c:ser>
        <c:dLbls>
          <c:showLegendKey val="0"/>
          <c:showVal val="0"/>
          <c:showCatName val="0"/>
          <c:showSerName val="0"/>
          <c:showPercent val="0"/>
          <c:showBubbleSize val="0"/>
          <c:showLeaderLines val="1"/>
        </c:dLbls>
        <c:firstSliceAng val="0"/>
      </c:pieChart>
    </c:plotArea>
    <c:plotVisOnly val="1"/>
    <c:dispBlanksAs val="gap"/>
    <c:showDLblsOverMax val="0"/>
  </c:chart>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0.48824</cdr:x>
      <cdr:y>0.21</cdr:y>
    </cdr:from>
    <cdr:to>
      <cdr:x>0.72449</cdr:x>
      <cdr:y>0.36749</cdr:y>
    </cdr:to>
    <cdr:sp macro="" textlink="">
      <cdr:nvSpPr>
        <cdr:cNvPr id="2" name="TextBox 1"/>
        <cdr:cNvSpPr txBox="1"/>
      </cdr:nvSpPr>
      <cdr:spPr>
        <a:xfrm xmlns:a="http://schemas.openxmlformats.org/drawingml/2006/main">
          <a:off x="2232248" y="576064"/>
          <a:ext cx="1080120" cy="43202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GB" sz="1400" b="1" dirty="0"/>
            <a:t>Interphase</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2D2026-0859-4913-9377-3DA08F595AD2}" type="datetimeFigureOut">
              <a:rPr lang="en-US" smtClean="0"/>
              <a:pPr/>
              <a:t>4/15/18</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9D32D9-63A9-423F-8B77-368638260D4D}" type="slidenum">
              <a:rPr lang="en-US" smtClean="0"/>
              <a:pPr/>
              <a:t>‹#›</a:t>
            </a:fld>
            <a:endParaRPr lang="en-US" dirty="0"/>
          </a:p>
        </p:txBody>
      </p:sp>
    </p:spTree>
    <p:extLst>
      <p:ext uri="{BB962C8B-B14F-4D97-AF65-F5344CB8AC3E}">
        <p14:creationId xmlns:p14="http://schemas.microsoft.com/office/powerpoint/2010/main" val="454704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youtube.com/watch?v=lpAa4TWjHQ4"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a:t>
            </a:fld>
            <a:endParaRPr lang="en-US" dirty="0"/>
          </a:p>
        </p:txBody>
      </p:sp>
    </p:spTree>
    <p:extLst>
      <p:ext uri="{BB962C8B-B14F-4D97-AF65-F5344CB8AC3E}">
        <p14:creationId xmlns:p14="http://schemas.microsoft.com/office/powerpoint/2010/main" val="203579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a:t>
            </a:fld>
            <a:endParaRPr lang="en-US" dirty="0"/>
          </a:p>
        </p:txBody>
      </p:sp>
    </p:spTree>
    <p:extLst>
      <p:ext uri="{BB962C8B-B14F-4D97-AF65-F5344CB8AC3E}">
        <p14:creationId xmlns:p14="http://schemas.microsoft.com/office/powerpoint/2010/main" val="39816307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latin typeface="Comic Sans MS" panose="030F0702030302020204" pitchFamily="66" charset="0"/>
                <a:hlinkClick r:id="rId3"/>
              </a:rPr>
              <a:t>https://www.youtube.com/watch?v=lpAa4TWjHQ4</a:t>
            </a:r>
            <a:endParaRPr lang="en-GB" sz="1200" dirty="0">
              <a:latin typeface="Comic Sans MS" panose="030F0702030302020204" pitchFamily="66" charset="0"/>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a:t>
            </a:fld>
            <a:endParaRPr lang="en-US" dirty="0"/>
          </a:p>
        </p:txBody>
      </p:sp>
    </p:spTree>
    <p:extLst>
      <p:ext uri="{BB962C8B-B14F-4D97-AF65-F5344CB8AC3E}">
        <p14:creationId xmlns:p14="http://schemas.microsoft.com/office/powerpoint/2010/main" val="39837099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a:t>
            </a:fld>
            <a:endParaRPr lang="en-US" dirty="0"/>
          </a:p>
        </p:txBody>
      </p:sp>
    </p:spTree>
    <p:extLst>
      <p:ext uri="{BB962C8B-B14F-4D97-AF65-F5344CB8AC3E}">
        <p14:creationId xmlns:p14="http://schemas.microsoft.com/office/powerpoint/2010/main" val="39837099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6</a:t>
            </a:fld>
            <a:endParaRPr lang="en-US" dirty="0"/>
          </a:p>
        </p:txBody>
      </p:sp>
    </p:spTree>
    <p:extLst>
      <p:ext uri="{BB962C8B-B14F-4D97-AF65-F5344CB8AC3E}">
        <p14:creationId xmlns:p14="http://schemas.microsoft.com/office/powerpoint/2010/main" val="39837099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https://www.youtube.com/watch?v=UopUxkeC4Ls</a:t>
            </a:r>
          </a:p>
          <a:p>
            <a:endParaRPr lang="en-GB" dirty="0"/>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a:t>
            </a:fld>
            <a:endParaRPr lang="en-US" dirty="0"/>
          </a:p>
        </p:txBody>
      </p:sp>
    </p:spTree>
    <p:extLst>
      <p:ext uri="{BB962C8B-B14F-4D97-AF65-F5344CB8AC3E}">
        <p14:creationId xmlns:p14="http://schemas.microsoft.com/office/powerpoint/2010/main" val="5854926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8</a:t>
            </a:fld>
            <a:endParaRPr lang="en-US" dirty="0"/>
          </a:p>
        </p:txBody>
      </p:sp>
    </p:spTree>
    <p:extLst>
      <p:ext uri="{BB962C8B-B14F-4D97-AF65-F5344CB8AC3E}">
        <p14:creationId xmlns:p14="http://schemas.microsoft.com/office/powerpoint/2010/main" val="39837099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Growth chart examples</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https://www.rcpch.ac.uk/system/files/protected/page/GIRLS%20NICM%20(4th%20Jan%202013).pdf</a:t>
            </a: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9</a:t>
            </a:fld>
            <a:endParaRPr lang="en-US" dirty="0"/>
          </a:p>
        </p:txBody>
      </p:sp>
    </p:spTree>
    <p:extLst>
      <p:ext uri="{BB962C8B-B14F-4D97-AF65-F5344CB8AC3E}">
        <p14:creationId xmlns:p14="http://schemas.microsoft.com/office/powerpoint/2010/main" val="39837099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13</a:t>
            </a:fld>
            <a:endParaRPr lang="en-US" dirty="0"/>
          </a:p>
        </p:txBody>
      </p:sp>
    </p:spTree>
    <p:extLst>
      <p:ext uri="{BB962C8B-B14F-4D97-AF65-F5344CB8AC3E}">
        <p14:creationId xmlns:p14="http://schemas.microsoft.com/office/powerpoint/2010/main" val="28369163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16</a:t>
            </a:fld>
            <a:endParaRPr lang="en-US" dirty="0"/>
          </a:p>
        </p:txBody>
      </p:sp>
    </p:spTree>
    <p:extLst>
      <p:ext uri="{BB962C8B-B14F-4D97-AF65-F5344CB8AC3E}">
        <p14:creationId xmlns:p14="http://schemas.microsoft.com/office/powerpoint/2010/main" val="16762716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21</a:t>
            </a:fld>
            <a:endParaRPr lang="en-US" dirty="0"/>
          </a:p>
        </p:txBody>
      </p:sp>
    </p:spTree>
    <p:extLst>
      <p:ext uri="{BB962C8B-B14F-4D97-AF65-F5344CB8AC3E}">
        <p14:creationId xmlns:p14="http://schemas.microsoft.com/office/powerpoint/2010/main" val="11469403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https://www.youtube.com/watch?v=5_vT_mnKomY</a:t>
            </a:r>
          </a:p>
        </p:txBody>
      </p:sp>
      <p:sp>
        <p:nvSpPr>
          <p:cNvPr id="4" name="Slide Number Placeholder 3"/>
          <p:cNvSpPr>
            <a:spLocks noGrp="1"/>
          </p:cNvSpPr>
          <p:nvPr>
            <p:ph type="sldNum" sz="quarter" idx="10"/>
          </p:nvPr>
        </p:nvSpPr>
        <p:spPr/>
        <p:txBody>
          <a:bodyPr/>
          <a:lstStyle/>
          <a:p>
            <a:fld id="{2C9D32D9-63A9-423F-8B77-368638260D4D}" type="slidenum">
              <a:rPr lang="en-US" smtClean="0"/>
              <a:pPr/>
              <a:t>22</a:t>
            </a:fld>
            <a:endParaRPr lang="en-US" dirty="0"/>
          </a:p>
        </p:txBody>
      </p:sp>
    </p:spTree>
    <p:extLst>
      <p:ext uri="{BB962C8B-B14F-4D97-AF65-F5344CB8AC3E}">
        <p14:creationId xmlns:p14="http://schemas.microsoft.com/office/powerpoint/2010/main" val="15379745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23</a:t>
            </a:fld>
            <a:endParaRPr lang="en-US" dirty="0"/>
          </a:p>
        </p:txBody>
      </p:sp>
    </p:spTree>
    <p:extLst>
      <p:ext uri="{BB962C8B-B14F-4D97-AF65-F5344CB8AC3E}">
        <p14:creationId xmlns:p14="http://schemas.microsoft.com/office/powerpoint/2010/main" val="2211326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26</a:t>
            </a:fld>
            <a:endParaRPr lang="en-US" dirty="0"/>
          </a:p>
        </p:txBody>
      </p:sp>
    </p:spTree>
    <p:extLst>
      <p:ext uri="{BB962C8B-B14F-4D97-AF65-F5344CB8AC3E}">
        <p14:creationId xmlns:p14="http://schemas.microsoft.com/office/powerpoint/2010/main" val="15379745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27</a:t>
            </a:fld>
            <a:endParaRPr lang="en-US" dirty="0"/>
          </a:p>
        </p:txBody>
      </p:sp>
    </p:spTree>
    <p:extLst>
      <p:ext uri="{BB962C8B-B14F-4D97-AF65-F5344CB8AC3E}">
        <p14:creationId xmlns:p14="http://schemas.microsoft.com/office/powerpoint/2010/main" val="17273413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29</a:t>
            </a:fld>
            <a:endParaRPr lang="en-US" dirty="0"/>
          </a:p>
        </p:txBody>
      </p:sp>
    </p:spTree>
    <p:extLst>
      <p:ext uri="{BB962C8B-B14F-4D97-AF65-F5344CB8AC3E}">
        <p14:creationId xmlns:p14="http://schemas.microsoft.com/office/powerpoint/2010/main" val="17779672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31</a:t>
            </a:fld>
            <a:endParaRPr lang="en-US" dirty="0"/>
          </a:p>
        </p:txBody>
      </p:sp>
    </p:spTree>
    <p:extLst>
      <p:ext uri="{BB962C8B-B14F-4D97-AF65-F5344CB8AC3E}">
        <p14:creationId xmlns:p14="http://schemas.microsoft.com/office/powerpoint/2010/main" val="11469403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32</a:t>
            </a:fld>
            <a:endParaRPr lang="en-US" dirty="0"/>
          </a:p>
        </p:txBody>
      </p:sp>
    </p:spTree>
    <p:extLst>
      <p:ext uri="{BB962C8B-B14F-4D97-AF65-F5344CB8AC3E}">
        <p14:creationId xmlns:p14="http://schemas.microsoft.com/office/powerpoint/2010/main" val="10618658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33</a:t>
            </a:fld>
            <a:endParaRPr lang="en-US" dirty="0"/>
          </a:p>
        </p:txBody>
      </p:sp>
    </p:spTree>
    <p:extLst>
      <p:ext uri="{BB962C8B-B14F-4D97-AF65-F5344CB8AC3E}">
        <p14:creationId xmlns:p14="http://schemas.microsoft.com/office/powerpoint/2010/main" val="1480478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34</a:t>
            </a:fld>
            <a:endParaRPr lang="en-US" dirty="0"/>
          </a:p>
        </p:txBody>
      </p:sp>
    </p:spTree>
    <p:extLst>
      <p:ext uri="{BB962C8B-B14F-4D97-AF65-F5344CB8AC3E}">
        <p14:creationId xmlns:p14="http://schemas.microsoft.com/office/powerpoint/2010/main" val="2119986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35</a:t>
            </a:fld>
            <a:endParaRPr lang="en-US" dirty="0"/>
          </a:p>
        </p:txBody>
      </p:sp>
    </p:spTree>
    <p:extLst>
      <p:ext uri="{BB962C8B-B14F-4D97-AF65-F5344CB8AC3E}">
        <p14:creationId xmlns:p14="http://schemas.microsoft.com/office/powerpoint/2010/main" val="2119986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36</a:t>
            </a:fld>
            <a:endParaRPr lang="en-US" dirty="0"/>
          </a:p>
        </p:txBody>
      </p:sp>
    </p:spTree>
    <p:extLst>
      <p:ext uri="{BB962C8B-B14F-4D97-AF65-F5344CB8AC3E}">
        <p14:creationId xmlns:p14="http://schemas.microsoft.com/office/powerpoint/2010/main" val="3038125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37</a:t>
            </a:fld>
            <a:endParaRPr lang="en-US" dirty="0"/>
          </a:p>
        </p:txBody>
      </p:sp>
    </p:spTree>
    <p:extLst>
      <p:ext uri="{BB962C8B-B14F-4D97-AF65-F5344CB8AC3E}">
        <p14:creationId xmlns:p14="http://schemas.microsoft.com/office/powerpoint/2010/main" val="17273413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39</a:t>
            </a:fld>
            <a:endParaRPr lang="en-US" dirty="0"/>
          </a:p>
        </p:txBody>
      </p:sp>
    </p:spTree>
    <p:extLst>
      <p:ext uri="{BB962C8B-B14F-4D97-AF65-F5344CB8AC3E}">
        <p14:creationId xmlns:p14="http://schemas.microsoft.com/office/powerpoint/2010/main" val="2119986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40</a:t>
            </a:fld>
            <a:endParaRPr lang="en-US" dirty="0"/>
          </a:p>
        </p:txBody>
      </p:sp>
    </p:spTree>
    <p:extLst>
      <p:ext uri="{BB962C8B-B14F-4D97-AF65-F5344CB8AC3E}">
        <p14:creationId xmlns:p14="http://schemas.microsoft.com/office/powerpoint/2010/main" val="17779672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43</a:t>
            </a:fld>
            <a:endParaRPr lang="en-US" dirty="0"/>
          </a:p>
        </p:txBody>
      </p:sp>
    </p:spTree>
    <p:extLst>
      <p:ext uri="{BB962C8B-B14F-4D97-AF65-F5344CB8AC3E}">
        <p14:creationId xmlns:p14="http://schemas.microsoft.com/office/powerpoint/2010/main" val="2119986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44</a:t>
            </a:fld>
            <a:endParaRPr lang="en-US" dirty="0"/>
          </a:p>
        </p:txBody>
      </p:sp>
    </p:spTree>
    <p:extLst>
      <p:ext uri="{BB962C8B-B14F-4D97-AF65-F5344CB8AC3E}">
        <p14:creationId xmlns:p14="http://schemas.microsoft.com/office/powerpoint/2010/main" val="11469403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http://www.bbc.co.uk/programmes/p011n9qk</a:t>
            </a:r>
          </a:p>
        </p:txBody>
      </p:sp>
      <p:sp>
        <p:nvSpPr>
          <p:cNvPr id="4" name="Slide Number Placeholder 3"/>
          <p:cNvSpPr>
            <a:spLocks noGrp="1"/>
          </p:cNvSpPr>
          <p:nvPr>
            <p:ph type="sldNum" sz="quarter" idx="10"/>
          </p:nvPr>
        </p:nvSpPr>
        <p:spPr/>
        <p:txBody>
          <a:bodyPr/>
          <a:lstStyle/>
          <a:p>
            <a:fld id="{2C9D32D9-63A9-423F-8B77-368638260D4D}" type="slidenum">
              <a:rPr lang="en-US" smtClean="0"/>
              <a:pPr/>
              <a:t>45</a:t>
            </a:fld>
            <a:endParaRPr lang="en-US" dirty="0"/>
          </a:p>
        </p:txBody>
      </p:sp>
    </p:spTree>
    <p:extLst>
      <p:ext uri="{BB962C8B-B14F-4D97-AF65-F5344CB8AC3E}">
        <p14:creationId xmlns:p14="http://schemas.microsoft.com/office/powerpoint/2010/main" val="209026532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46</a:t>
            </a:fld>
            <a:endParaRPr lang="en-US" dirty="0"/>
          </a:p>
        </p:txBody>
      </p:sp>
    </p:spTree>
    <p:extLst>
      <p:ext uri="{BB962C8B-B14F-4D97-AF65-F5344CB8AC3E}">
        <p14:creationId xmlns:p14="http://schemas.microsoft.com/office/powerpoint/2010/main" val="7688495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https://www.youtube.com/watch?v=43hu11ah28Q</a:t>
            </a:r>
          </a:p>
        </p:txBody>
      </p:sp>
      <p:sp>
        <p:nvSpPr>
          <p:cNvPr id="4" name="Slide Number Placeholder 3"/>
          <p:cNvSpPr>
            <a:spLocks noGrp="1"/>
          </p:cNvSpPr>
          <p:nvPr>
            <p:ph type="sldNum" sz="quarter" idx="10"/>
          </p:nvPr>
        </p:nvSpPr>
        <p:spPr/>
        <p:txBody>
          <a:bodyPr/>
          <a:lstStyle/>
          <a:p>
            <a:fld id="{2C9D32D9-63A9-423F-8B77-368638260D4D}" type="slidenum">
              <a:rPr lang="en-US" smtClean="0"/>
              <a:pPr/>
              <a:t>47</a:t>
            </a:fld>
            <a:endParaRPr lang="en-US" dirty="0"/>
          </a:p>
        </p:txBody>
      </p:sp>
    </p:spTree>
    <p:extLst>
      <p:ext uri="{BB962C8B-B14F-4D97-AF65-F5344CB8AC3E}">
        <p14:creationId xmlns:p14="http://schemas.microsoft.com/office/powerpoint/2010/main" val="23982793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48</a:t>
            </a:fld>
            <a:endParaRPr lang="en-US" dirty="0"/>
          </a:p>
        </p:txBody>
      </p:sp>
    </p:spTree>
    <p:extLst>
      <p:ext uri="{BB962C8B-B14F-4D97-AF65-F5344CB8AC3E}">
        <p14:creationId xmlns:p14="http://schemas.microsoft.com/office/powerpoint/2010/main" val="171203210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49</a:t>
            </a:fld>
            <a:endParaRPr lang="en-US" dirty="0"/>
          </a:p>
        </p:txBody>
      </p:sp>
    </p:spTree>
    <p:extLst>
      <p:ext uri="{BB962C8B-B14F-4D97-AF65-F5344CB8AC3E}">
        <p14:creationId xmlns:p14="http://schemas.microsoft.com/office/powerpoint/2010/main" val="198447465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50</a:t>
            </a:fld>
            <a:endParaRPr 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51</a:t>
            </a:fld>
            <a:endParaRPr lang="en-US" dirty="0"/>
          </a:p>
        </p:txBody>
      </p:sp>
    </p:spTree>
    <p:extLst>
      <p:ext uri="{BB962C8B-B14F-4D97-AF65-F5344CB8AC3E}">
        <p14:creationId xmlns:p14="http://schemas.microsoft.com/office/powerpoint/2010/main" val="15379745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52</a:t>
            </a:fld>
            <a:endParaRPr lang="en-US" dirty="0"/>
          </a:p>
        </p:txBody>
      </p:sp>
    </p:spTree>
    <p:extLst>
      <p:ext uri="{BB962C8B-B14F-4D97-AF65-F5344CB8AC3E}">
        <p14:creationId xmlns:p14="http://schemas.microsoft.com/office/powerpoint/2010/main" val="17503845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53</a:t>
            </a:fld>
            <a:endParaRPr lang="en-US" dirty="0"/>
          </a:p>
        </p:txBody>
      </p:sp>
    </p:spTree>
    <p:extLst>
      <p:ext uri="{BB962C8B-B14F-4D97-AF65-F5344CB8AC3E}">
        <p14:creationId xmlns:p14="http://schemas.microsoft.com/office/powerpoint/2010/main" val="172734130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57</a:t>
            </a:fld>
            <a:endParaRPr lang="en-US" dirty="0"/>
          </a:p>
        </p:txBody>
      </p:sp>
    </p:spTree>
    <p:extLst>
      <p:ext uri="{BB962C8B-B14F-4D97-AF65-F5344CB8AC3E}">
        <p14:creationId xmlns:p14="http://schemas.microsoft.com/office/powerpoint/2010/main" val="17779672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3406" y="764704"/>
            <a:ext cx="8964488"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83406" y="2420888"/>
            <a:ext cx="8964488" cy="1752600"/>
          </a:xfrm>
        </p:spPr>
        <p:txBody>
          <a:bodyPr/>
          <a:lstStyle>
            <a:lvl1pPr marL="0" indent="0" algn="ctr">
              <a:buNone/>
              <a:defRPr>
                <a:solidFill>
                  <a:schemeClr val="tx1">
                    <a:tint val="75000"/>
                  </a:schemeClr>
                </a:solidFill>
                <a:latin typeface="News Gothic MT"/>
                <a:cs typeface="News Gothic MT"/>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2881797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55600" y="1257300"/>
            <a:ext cx="8458200" cy="74930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355600" y="2133600"/>
            <a:ext cx="8458200" cy="416560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65270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9400" y="2130427"/>
            <a:ext cx="8572500" cy="147002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279400" y="3886200"/>
            <a:ext cx="8572500" cy="1752600"/>
          </a:xfrm>
          <a:prstGeom prst="rect">
            <a:avLst/>
          </a:prstGeom>
        </p:spPr>
        <p:txBody>
          <a:bodyPr/>
          <a:lstStyle>
            <a:lvl1pPr marL="0" indent="0" algn="ctr">
              <a:buNone/>
              <a:defRPr>
                <a:solidFill>
                  <a:schemeClr val="tx1">
                    <a:tint val="75000"/>
                  </a:schemeClr>
                </a:solidFill>
                <a:latin typeface="News Gothic MT"/>
                <a:cs typeface="News Gothic MT"/>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US" dirty="0"/>
          </a:p>
        </p:txBody>
      </p:sp>
      <p:sp>
        <p:nvSpPr>
          <p:cNvPr id="4" name="TextBox 3"/>
          <p:cNvSpPr txBox="1"/>
          <p:nvPr userDrawn="1"/>
        </p:nvSpPr>
        <p:spPr>
          <a:xfrm>
            <a:off x="1400175" y="657225"/>
            <a:ext cx="184731" cy="369332"/>
          </a:xfrm>
          <a:prstGeom prst="rect">
            <a:avLst/>
          </a:prstGeom>
          <a:noFill/>
        </p:spPr>
        <p:txBody>
          <a:bodyPr wrap="none" rtlCol="0">
            <a:spAutoFit/>
          </a:bodyPr>
          <a:lstStyle/>
          <a:p>
            <a:endParaRPr lang="en-GB" dirty="0"/>
          </a:p>
        </p:txBody>
      </p:sp>
    </p:spTree>
    <p:extLst>
      <p:ext uri="{BB962C8B-B14F-4D97-AF65-F5344CB8AC3E}">
        <p14:creationId xmlns:p14="http://schemas.microsoft.com/office/powerpoint/2010/main" val="1959166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93987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459971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947691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7508679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224364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706585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2144641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6176885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3486064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4866821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6940739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pic>
        <p:nvPicPr>
          <p:cNvPr id="11" name="Picture 10" descr="pixl ppt back generic 2015.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27938" y="774701"/>
            <a:ext cx="9116061" cy="20828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7429" y="2996952"/>
            <a:ext cx="9126570" cy="345638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a:t>
            </a:r>
            <a:r>
              <a:rPr lang="en-US" dirty="0" err="1"/>
              <a:t>hkhkjh</a:t>
            </a:r>
            <a:endParaRPr lang="en-US" dirty="0"/>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117910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92" r:id="rId3"/>
  </p:sldLayoutIdLst>
  <p:txStyles>
    <p:titleStyle>
      <a:lvl1pPr algn="l" defTabSz="342900" rtl="0" eaLnBrk="1" latinLnBrk="0" hangingPunct="1">
        <a:spcBef>
          <a:spcPct val="0"/>
        </a:spcBef>
        <a:buNone/>
        <a:defRPr sz="3300" kern="1200">
          <a:solidFill>
            <a:schemeClr val="tx1"/>
          </a:solidFill>
          <a:latin typeface="+mj-lt"/>
          <a:ea typeface="+mj-ea"/>
          <a:cs typeface="Lato Medium"/>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News Gothic MT"/>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News Gothic MT"/>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News Gothic MT"/>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305900508"/>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0.xml"/><Relationship Id="rId5" Type="http://schemas.openxmlformats.org/officeDocument/2006/relationships/image" Target="../media/image3.jpeg"/><Relationship Id="rId4" Type="http://schemas.openxmlformats.org/officeDocument/2006/relationships/hyperlink" Target="http://www.pixl.org.u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5AUNFwg2TB8"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8.tiff"/><Relationship Id="rId5" Type="http://schemas.openxmlformats.org/officeDocument/2006/relationships/image" Target="../media/image7.tiff"/><Relationship Id="rId4" Type="http://schemas.openxmlformats.org/officeDocument/2006/relationships/hyperlink" Target="https://www.youtube.com/watch?v=UopUxkeC4L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image" Target="../media/image12.tif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tiff"/><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hyperlink" Target="https://www.youtube.com/watch?v=5_vT_mnKomY"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2.tiff"/><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hyperlink" Target="http://www.bbc.co.uk/programmes/p011n9qk" TargetMode="External"/><Relationship Id="rId4" Type="http://schemas.openxmlformats.org/officeDocument/2006/relationships/image" Target="../media/image31.jpe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hyperlink" Target="https://www.youtube.com/watch?v=43hu11ah28Q"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5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image" Target="../media/image41.tiff"/><Relationship Id="rId5" Type="http://schemas.openxmlformats.org/officeDocument/2006/relationships/image" Target="../media/image40.tiff"/><Relationship Id="rId4" Type="http://schemas.openxmlformats.org/officeDocument/2006/relationships/image" Target="../media/image39.tiff"/></Relationships>
</file>

<file path=ppt/slides/_rels/slide53.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2" Type="http://schemas.openxmlformats.org/officeDocument/2006/relationships/image" Target="../media/image42.emf"/><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2" Type="http://schemas.openxmlformats.org/officeDocument/2006/relationships/image" Target="../media/image43.emf"/><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8520" y="0"/>
            <a:ext cx="9252520" cy="7571303"/>
          </a:xfrm>
          <a:prstGeom prst="rect">
            <a:avLst/>
          </a:prstGeom>
          <a:noFill/>
        </p:spPr>
        <p:txBody>
          <a:bodyPr wrap="square" rtlCol="0">
            <a:spAutoFit/>
          </a:bodyPr>
          <a:lstStyle/>
          <a:p>
            <a:r>
              <a:rPr lang="en-GB" sz="900" dirty="0">
                <a:solidFill>
                  <a:schemeClr val="bg1">
                    <a:lumMod val="85000"/>
                  </a:schemeClr>
                </a:solidFill>
              </a:rPr>
              <a:t>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a:t>
            </a:r>
          </a:p>
        </p:txBody>
      </p:sp>
      <p:pic>
        <p:nvPicPr>
          <p:cNvPr id="1026" name="Picture 2" descr="pixl-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4624"/>
            <a:ext cx="1639040" cy="792088"/>
          </a:xfrm>
          <a:prstGeom prst="rect">
            <a:avLst/>
          </a:prstGeom>
          <a:noFill/>
          <a:ln w="9525">
            <a:solidFill>
              <a:srgbClr val="000000"/>
            </a:solidFill>
            <a:miter lim="800000"/>
            <a:headEnd/>
            <a:tailEnd/>
          </a:ln>
          <a:effectLst>
            <a:outerShdw dist="107763" dir="2700000" algn="ctr" rotWithShape="0">
              <a:srgbClr val="808080">
                <a:alpha val="50000"/>
              </a:srgbClr>
            </a:outerShdw>
          </a:effectLst>
          <a:extLst>
            <a:ext uri="{909E8E84-426E-40dd-AFC4-6F175D3DCCD1}">
              <a14:hiddenFill xmlns:a14="http://schemas.microsoft.com/office/drawing/2010/main" xmlns="">
                <a:solidFill>
                  <a:srgbClr val="FFFFFF"/>
                </a:solidFill>
              </a14:hiddenFill>
            </a:ext>
          </a:extLst>
        </p:spPr>
      </p:pic>
      <p:sp>
        <p:nvSpPr>
          <p:cNvPr id="5" name="Text Box 3"/>
          <p:cNvSpPr txBox="1">
            <a:spLocks noChangeArrowheads="1"/>
          </p:cNvSpPr>
          <p:nvPr/>
        </p:nvSpPr>
        <p:spPr bwMode="auto">
          <a:xfrm>
            <a:off x="215516" y="5217942"/>
            <a:ext cx="8820979" cy="887304"/>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xmlns="">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altLang="en-US" sz="1000" b="0" i="0" u="none" strike="noStrike" cap="none" normalizeH="0" baseline="0" dirty="0">
              <a:ln>
                <a:noFill/>
              </a:ln>
              <a:solidFill>
                <a:schemeClr val="tx1"/>
              </a:solidFill>
              <a:effectLst/>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All opinions and contributions are those of the authors. The contents of this resource are not connected with nor endorsed by any other company, organisation or institution.</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6" name="TextBox 5"/>
          <p:cNvSpPr txBox="1"/>
          <p:nvPr/>
        </p:nvSpPr>
        <p:spPr>
          <a:xfrm>
            <a:off x="827584" y="6237312"/>
            <a:ext cx="7272808" cy="400110"/>
          </a:xfrm>
          <a:prstGeom prst="rect">
            <a:avLst/>
          </a:prstGeom>
          <a:noFill/>
        </p:spPr>
        <p:txBody>
          <a:bodyPr wrap="square" rtlCol="0">
            <a:spAutoFit/>
          </a:bodyPr>
          <a:lstStyle/>
          <a:p>
            <a:r>
              <a:rPr lang="en-US" sz="1000" u="sng" dirty="0">
                <a:hlinkClick r:id="rId4"/>
              </a:rPr>
              <a:t>www.pixl.org.uk</a:t>
            </a:r>
            <a:r>
              <a:rPr lang="en-US" sz="1000" dirty="0"/>
              <a:t>					The PiXL Club Ltd, Company number 07321607</a:t>
            </a:r>
            <a:endParaRPr lang="en-GB" sz="1000" dirty="0"/>
          </a:p>
          <a:p>
            <a:endParaRPr lang="en-GB" sz="1000" dirty="0"/>
          </a:p>
        </p:txBody>
      </p:sp>
      <p:sp>
        <p:nvSpPr>
          <p:cNvPr id="7" name="TextBox 6"/>
          <p:cNvSpPr txBox="1"/>
          <p:nvPr/>
        </p:nvSpPr>
        <p:spPr>
          <a:xfrm>
            <a:off x="2555775" y="4747322"/>
            <a:ext cx="3816424" cy="338554"/>
          </a:xfrm>
          <a:prstGeom prst="rect">
            <a:avLst/>
          </a:prstGeom>
          <a:noFill/>
        </p:spPr>
        <p:txBody>
          <a:bodyPr wrap="square" rtlCol="0">
            <a:spAutoFit/>
          </a:bodyPr>
          <a:lstStyle/>
          <a:p>
            <a:pPr algn="ctr"/>
            <a:r>
              <a:rPr lang="en-GB" sz="1600" dirty="0"/>
              <a:t>© Copyright The PiXL Club Ltd, 2017</a:t>
            </a:r>
          </a:p>
        </p:txBody>
      </p:sp>
      <p:sp>
        <p:nvSpPr>
          <p:cNvPr id="8" name="TextBox 7"/>
          <p:cNvSpPr txBox="1"/>
          <p:nvPr/>
        </p:nvSpPr>
        <p:spPr>
          <a:xfrm>
            <a:off x="233952" y="881336"/>
            <a:ext cx="8496943" cy="4065728"/>
          </a:xfrm>
          <a:prstGeom prst="rect">
            <a:avLst/>
          </a:prstGeom>
          <a:noFill/>
        </p:spPr>
        <p:txBody>
          <a:bodyPr wrap="square" rtlCol="0">
            <a:spAutoFit/>
          </a:bodyPr>
          <a:lstStyle/>
          <a:p>
            <a:pPr algn="ctr">
              <a:lnSpc>
                <a:spcPct val="115000"/>
              </a:lnSpc>
              <a:spcAft>
                <a:spcPts val="0"/>
              </a:spcAft>
            </a:pPr>
            <a:r>
              <a:rPr lang="en-GB" sz="7200" b="1" dirty="0"/>
              <a:t>PiXL KnowIT!</a:t>
            </a:r>
          </a:p>
          <a:p>
            <a:pPr algn="ctr">
              <a:lnSpc>
                <a:spcPct val="115000"/>
              </a:lnSpc>
              <a:spcAft>
                <a:spcPts val="0"/>
              </a:spcAft>
            </a:pPr>
            <a:r>
              <a:rPr lang="en-GB" sz="3600" b="1" dirty="0">
                <a:latin typeface="Arial" panose="020B0604020202020204" pitchFamily="34" charset="0"/>
                <a:ea typeface="Calibri" panose="020F0502020204030204" pitchFamily="34" charset="0"/>
                <a:cs typeface="Times New Roman" panose="02020603050405020304" pitchFamily="18" charset="0"/>
              </a:rPr>
              <a:t>GCSE Biology</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gn="ctr"/>
            <a:r>
              <a:rPr lang="en-GB" dirty="0"/>
              <a:t> </a:t>
            </a:r>
          </a:p>
          <a:p>
            <a:pPr algn="ctr"/>
            <a:endParaRPr lang="en-GB" dirty="0"/>
          </a:p>
          <a:p>
            <a:pPr algn="ctr"/>
            <a:r>
              <a:rPr lang="en-GB" sz="4400" b="1" dirty="0">
                <a:solidFill>
                  <a:schemeClr val="accent2"/>
                </a:solidFill>
              </a:rPr>
              <a:t>Edexcel Topic – Cells and Control</a:t>
            </a:r>
          </a:p>
          <a:p>
            <a:pPr algn="ctr"/>
            <a:r>
              <a:rPr lang="en-GB" dirty="0"/>
              <a:t>  </a:t>
            </a:r>
          </a:p>
          <a:p>
            <a:pPr algn="ctr"/>
            <a:r>
              <a:rPr lang="en-GB" dirty="0"/>
              <a:t> </a:t>
            </a:r>
          </a:p>
          <a:p>
            <a:pPr algn="ctr"/>
            <a:endParaRPr lang="en-GB" dirty="0"/>
          </a:p>
        </p:txBody>
      </p:sp>
      <p:pic>
        <p:nvPicPr>
          <p:cNvPr id="9" name="374f7cfc-9279-43ad-9851-155d90395642" descr="image001"/>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5552" y="58096"/>
            <a:ext cx="1484057" cy="11047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3929374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87824" y="35655"/>
            <a:ext cx="6156176" cy="1017081"/>
          </a:xfrm>
        </p:spPr>
        <p:txBody>
          <a:bodyPr>
            <a:normAutofit fontScale="90000"/>
          </a:bodyPr>
          <a:lstStyle/>
          <a:p>
            <a:pPr algn="r"/>
            <a:r>
              <a:rPr lang="en-GB" b="1" dirty="0">
                <a:solidFill>
                  <a:schemeClr val="accent6"/>
                </a:solidFill>
              </a:rPr>
              <a:t>Overview </a:t>
            </a:r>
            <a:br>
              <a:rPr lang="en-GB" b="1" dirty="0">
                <a:solidFill>
                  <a:schemeClr val="accent6"/>
                </a:solidFill>
              </a:rPr>
            </a:br>
            <a:r>
              <a:rPr lang="en-GB" b="1" dirty="0">
                <a:solidFill>
                  <a:schemeClr val="accent6"/>
                </a:solidFill>
              </a:rPr>
              <a:t> Cells and control</a:t>
            </a:r>
          </a:p>
        </p:txBody>
      </p:sp>
      <p:sp>
        <p:nvSpPr>
          <p:cNvPr id="3" name="Subtitle 2"/>
          <p:cNvSpPr>
            <a:spLocks noGrp="1"/>
          </p:cNvSpPr>
          <p:nvPr>
            <p:ph type="subTitle" idx="1"/>
          </p:nvPr>
        </p:nvSpPr>
        <p:spPr>
          <a:xfrm>
            <a:off x="179512" y="908720"/>
            <a:ext cx="4896544" cy="5472608"/>
          </a:xfrm>
        </p:spPr>
        <p:txBody>
          <a:bodyPr>
            <a:normAutofit fontScale="92500" lnSpcReduction="10000"/>
          </a:bodyPr>
          <a:lstStyle/>
          <a:p>
            <a:pPr algn="l"/>
            <a:r>
              <a:rPr lang="en-US" sz="3000" b="1" dirty="0">
                <a:solidFill>
                  <a:schemeClr val="tx1"/>
                </a:solidFill>
                <a:latin typeface="+mn-lt"/>
              </a:rPr>
              <a:t>Cell division</a:t>
            </a:r>
          </a:p>
          <a:p>
            <a:pPr marL="685800" lvl="1" indent="-342900" algn="l">
              <a:buFont typeface="Arial" charset="0"/>
              <a:buChar char="•"/>
            </a:pPr>
            <a:r>
              <a:rPr lang="en-US" dirty="0">
                <a:solidFill>
                  <a:schemeClr val="tx1"/>
                </a:solidFill>
              </a:rPr>
              <a:t>Cell cycle &amp; mitosis</a:t>
            </a:r>
          </a:p>
          <a:p>
            <a:pPr marL="685800" lvl="1" indent="-342900" algn="l">
              <a:buFont typeface="Arial" charset="0"/>
              <a:buChar char="•"/>
            </a:pPr>
            <a:r>
              <a:rPr lang="en-US" dirty="0">
                <a:solidFill>
                  <a:schemeClr val="tx1"/>
                </a:solidFill>
              </a:rPr>
              <a:t>Cancer</a:t>
            </a:r>
          </a:p>
          <a:p>
            <a:pPr marL="685800" lvl="1" indent="-342900" algn="l">
              <a:buFont typeface="Arial" charset="0"/>
              <a:buChar char="•"/>
            </a:pPr>
            <a:r>
              <a:rPr lang="en-US" dirty="0">
                <a:solidFill>
                  <a:schemeClr val="tx1"/>
                </a:solidFill>
              </a:rPr>
              <a:t>Stem cells</a:t>
            </a:r>
          </a:p>
          <a:p>
            <a:pPr algn="l"/>
            <a:r>
              <a:rPr lang="en-US" sz="2600" b="1" dirty="0">
                <a:solidFill>
                  <a:schemeClr val="tx1"/>
                </a:solidFill>
                <a:latin typeface="+mn-lt"/>
              </a:rPr>
              <a:t>Growth and differentiation</a:t>
            </a:r>
          </a:p>
          <a:p>
            <a:pPr marL="685800" lvl="1" indent="-342900" algn="l">
              <a:buFont typeface="Arial" charset="0"/>
              <a:buChar char="•"/>
            </a:pPr>
            <a:r>
              <a:rPr lang="en-US" sz="1900" dirty="0">
                <a:solidFill>
                  <a:schemeClr val="tx1"/>
                </a:solidFill>
              </a:rPr>
              <a:t>Growth</a:t>
            </a:r>
          </a:p>
          <a:p>
            <a:pPr marL="685800" lvl="1" indent="-342900" algn="l">
              <a:buFont typeface="Arial" charset="0"/>
              <a:buChar char="•"/>
            </a:pPr>
            <a:r>
              <a:rPr lang="en-US" sz="1900" dirty="0">
                <a:solidFill>
                  <a:schemeClr val="tx1"/>
                </a:solidFill>
              </a:rPr>
              <a:t>Cell differentiation</a:t>
            </a:r>
          </a:p>
          <a:p>
            <a:pPr algn="l"/>
            <a:r>
              <a:rPr lang="en-US" sz="2600" b="1" dirty="0">
                <a:solidFill>
                  <a:schemeClr val="tx1"/>
                </a:solidFill>
                <a:latin typeface="+mn-lt"/>
              </a:rPr>
              <a:t>Central Nervous System</a:t>
            </a:r>
          </a:p>
          <a:p>
            <a:pPr marL="685800" lvl="1" indent="-342900" algn="l">
              <a:buFont typeface="Arial" charset="0"/>
              <a:buChar char="•"/>
            </a:pPr>
            <a:r>
              <a:rPr lang="en-US" sz="1900" dirty="0">
                <a:solidFill>
                  <a:schemeClr val="tx1"/>
                </a:solidFill>
              </a:rPr>
              <a:t>Brain structures and functions</a:t>
            </a:r>
          </a:p>
          <a:p>
            <a:pPr marL="685800" lvl="1" indent="-342900" algn="l">
              <a:buFont typeface="Arial" charset="0"/>
              <a:buChar char="•"/>
            </a:pPr>
            <a:r>
              <a:rPr lang="en-US" sz="1900" dirty="0">
                <a:solidFill>
                  <a:schemeClr val="tx1"/>
                </a:solidFill>
              </a:rPr>
              <a:t>CT and PET Scanning (Biology HT ONLY)</a:t>
            </a:r>
          </a:p>
          <a:p>
            <a:pPr marL="685800" lvl="1" indent="-342900" algn="l">
              <a:buFont typeface="Arial" charset="0"/>
              <a:buChar char="•"/>
            </a:pPr>
            <a:r>
              <a:rPr lang="en-US" sz="1900" dirty="0">
                <a:solidFill>
                  <a:schemeClr val="tx1"/>
                </a:solidFill>
              </a:rPr>
              <a:t>Limitations of treating problems in the CNS (Biology HT ONLY)</a:t>
            </a:r>
          </a:p>
          <a:p>
            <a:pPr marL="685800" lvl="1" indent="-342900" algn="l">
              <a:buFont typeface="Arial" charset="0"/>
              <a:buChar char="•"/>
            </a:pPr>
            <a:r>
              <a:rPr lang="en-US" sz="1900" dirty="0">
                <a:solidFill>
                  <a:schemeClr val="tx1"/>
                </a:solidFill>
              </a:rPr>
              <a:t>Structure and function of neurons</a:t>
            </a:r>
          </a:p>
          <a:p>
            <a:pPr marL="685800" lvl="1" indent="-342900" algn="l">
              <a:buFont typeface="Arial" charset="0"/>
              <a:buChar char="•"/>
            </a:pPr>
            <a:r>
              <a:rPr lang="en-US" sz="1900" dirty="0">
                <a:solidFill>
                  <a:schemeClr val="tx1"/>
                </a:solidFill>
              </a:rPr>
              <a:t>Reflex arc</a:t>
            </a:r>
          </a:p>
          <a:p>
            <a:pPr marL="685800" lvl="1" indent="-342900" algn="l">
              <a:buFont typeface="Arial" charset="0"/>
              <a:buChar char="•"/>
            </a:pPr>
            <a:r>
              <a:rPr lang="en-US" sz="1900" dirty="0">
                <a:solidFill>
                  <a:schemeClr val="tx1"/>
                </a:solidFill>
              </a:rPr>
              <a:t>Eye – structure, functions and defects (Biology ONLY)</a:t>
            </a: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endParaRPr lang="en-GB" dirty="0">
              <a:solidFill>
                <a:schemeClr val="tx1"/>
              </a:solidFill>
            </a:endParaRPr>
          </a:p>
        </p:txBody>
      </p:sp>
      <p:pic>
        <p:nvPicPr>
          <p:cNvPr id="5" name="Picture 4"/>
          <p:cNvPicPr>
            <a:picLocks noChangeAspect="1"/>
          </p:cNvPicPr>
          <p:nvPr/>
        </p:nvPicPr>
        <p:blipFill>
          <a:blip r:embed="rId2" cstate="print"/>
          <a:stretch>
            <a:fillRect/>
          </a:stretch>
        </p:blipFill>
        <p:spPr>
          <a:xfrm>
            <a:off x="5076056" y="1196752"/>
            <a:ext cx="3672408" cy="4775428"/>
          </a:xfrm>
          <a:prstGeom prst="rect">
            <a:avLst/>
          </a:prstGeom>
        </p:spPr>
      </p:pic>
    </p:spTree>
    <p:extLst>
      <p:ext uri="{BB962C8B-B14F-4D97-AF65-F5344CB8AC3E}">
        <p14:creationId xmlns:p14="http://schemas.microsoft.com/office/powerpoint/2010/main" val="7324485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22696" y="915099"/>
            <a:ext cx="5170760" cy="5816977"/>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dirty="0"/>
          </a:p>
          <a:p>
            <a:r>
              <a:rPr lang="en-US" sz="3600" b="1" dirty="0">
                <a:solidFill>
                  <a:schemeClr val="tx1">
                    <a:lumMod val="50000"/>
                    <a:lumOff val="50000"/>
                  </a:schemeClr>
                </a:solidFill>
              </a:rPr>
              <a:t>Cell division </a:t>
            </a:r>
          </a:p>
          <a:p>
            <a:r>
              <a:rPr lang="en-US" sz="3600" b="1" dirty="0">
                <a:solidFill>
                  <a:schemeClr val="tx1">
                    <a:lumMod val="50000"/>
                    <a:lumOff val="50000"/>
                  </a:schemeClr>
                </a:solidFill>
              </a:rPr>
              <a:t>(2.1-2.9)</a:t>
            </a:r>
          </a:p>
          <a:p>
            <a:pPr marL="685800" lvl="1" indent="-342900">
              <a:buFont typeface="Arial" charset="0"/>
              <a:buChar char="•"/>
            </a:pPr>
            <a:endParaRPr lang="en-US" sz="2400" dirty="0">
              <a:solidFill>
                <a:schemeClr val="tx1">
                  <a:lumMod val="50000"/>
                  <a:lumOff val="50000"/>
                </a:schemeClr>
              </a:solidFill>
            </a:endParaRPr>
          </a:p>
          <a:p>
            <a:pPr marL="685800" lvl="1" indent="-342900">
              <a:buFont typeface="Arial" charset="0"/>
              <a:buChar char="•"/>
            </a:pPr>
            <a:r>
              <a:rPr lang="en-US" sz="2400" b="1" dirty="0">
                <a:solidFill>
                  <a:schemeClr val="tx1">
                    <a:lumMod val="50000"/>
                    <a:lumOff val="50000"/>
                  </a:schemeClr>
                </a:solidFill>
              </a:rPr>
              <a:t>Mitosis and the cell cycle</a:t>
            </a:r>
          </a:p>
          <a:p>
            <a:pPr marL="685800" lvl="1" indent="-342900">
              <a:buFont typeface="Arial" charset="0"/>
              <a:buChar char="•"/>
            </a:pPr>
            <a:r>
              <a:rPr lang="en-US" sz="2400" b="1" dirty="0">
                <a:solidFill>
                  <a:schemeClr val="tx1">
                    <a:lumMod val="50000"/>
                    <a:lumOff val="50000"/>
                  </a:schemeClr>
                </a:solidFill>
              </a:rPr>
              <a:t>Cancer</a:t>
            </a:r>
          </a:p>
          <a:p>
            <a:pPr marL="685800" lvl="1" indent="-342900">
              <a:buFont typeface="Arial" charset="0"/>
              <a:buChar char="•"/>
            </a:pPr>
            <a:r>
              <a:rPr lang="en-US" sz="2400" b="1" dirty="0">
                <a:solidFill>
                  <a:schemeClr val="tx1">
                    <a:lumMod val="50000"/>
                    <a:lumOff val="50000"/>
                  </a:schemeClr>
                </a:solidFill>
              </a:rPr>
              <a:t>Stem cells</a:t>
            </a:r>
          </a:p>
          <a:p>
            <a:pPr marL="685800" lvl="1" indent="-342900">
              <a:buFont typeface="Arial" charset="0"/>
              <a:buChar char="•"/>
            </a:pPr>
            <a:r>
              <a:rPr lang="en-US" sz="2400" b="1" dirty="0">
                <a:solidFill>
                  <a:schemeClr val="tx1">
                    <a:lumMod val="50000"/>
                    <a:lumOff val="50000"/>
                  </a:schemeClr>
                </a:solidFill>
              </a:rPr>
              <a:t>Growth and cell differentiation</a:t>
            </a:r>
          </a:p>
          <a:p>
            <a:endParaRPr lang="en-GB" dirty="0"/>
          </a:p>
        </p:txBody>
      </p:sp>
      <p:pic>
        <p:nvPicPr>
          <p:cNvPr id="8" name="Picture 7"/>
          <p:cNvPicPr>
            <a:picLocks noChangeAspect="1"/>
          </p:cNvPicPr>
          <p:nvPr/>
        </p:nvPicPr>
        <p:blipFill>
          <a:blip r:embed="rId3" cstate="print">
            <a:clrChange>
              <a:clrFrom>
                <a:srgbClr val="FFFFFF"/>
              </a:clrFrom>
              <a:clrTo>
                <a:srgbClr val="FFFFFF">
                  <a:alpha val="0"/>
                </a:srgbClr>
              </a:clrTo>
            </a:clrChange>
          </a:blip>
          <a:stretch>
            <a:fillRect/>
          </a:stretch>
        </p:blipFill>
        <p:spPr>
          <a:xfrm>
            <a:off x="2642398" y="0"/>
            <a:ext cx="6538114" cy="6525344"/>
          </a:xfrm>
          <a:prstGeom prst="rect">
            <a:avLst/>
          </a:prstGeom>
        </p:spPr>
      </p:pic>
    </p:spTree>
    <p:extLst>
      <p:ext uri="{BB962C8B-B14F-4D97-AF65-F5344CB8AC3E}">
        <p14:creationId xmlns:p14="http://schemas.microsoft.com/office/powerpoint/2010/main" val="31587963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9672" y="0"/>
            <a:ext cx="7524328"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Cells and control part 1 - Mitosis and the cell cycle</a:t>
            </a:r>
          </a:p>
        </p:txBody>
      </p:sp>
      <p:sp>
        <p:nvSpPr>
          <p:cNvPr id="4" name="Rectangle 3"/>
          <p:cNvSpPr/>
          <p:nvPr/>
        </p:nvSpPr>
        <p:spPr>
          <a:xfrm>
            <a:off x="167098" y="908720"/>
            <a:ext cx="8797390" cy="1938992"/>
          </a:xfrm>
          <a:prstGeom prst="rect">
            <a:avLst/>
          </a:prstGeom>
          <a:solidFill>
            <a:schemeClr val="accent6">
              <a:lumMod val="20000"/>
              <a:lumOff val="80000"/>
            </a:schemeClr>
          </a:solidFill>
          <a:ln>
            <a:solidFill>
              <a:schemeClr val="accent6">
                <a:lumMod val="75000"/>
              </a:schemeClr>
            </a:solidFill>
          </a:ln>
        </p:spPr>
        <p:txBody>
          <a:bodyPr wrap="square">
            <a:spAutoFit/>
          </a:bodyPr>
          <a:lstStyle/>
          <a:p>
            <a:pPr algn="ctr"/>
            <a:r>
              <a:rPr lang="en-US" sz="2400" b="1" dirty="0">
                <a:solidFill>
                  <a:schemeClr val="accent6">
                    <a:lumMod val="75000"/>
                  </a:schemeClr>
                </a:solidFill>
              </a:rPr>
              <a:t>Mitosis</a:t>
            </a:r>
            <a:r>
              <a:rPr lang="en-US" sz="2400" dirty="0"/>
              <a:t> is a type of </a:t>
            </a:r>
            <a:r>
              <a:rPr lang="en-US" sz="2400" b="1" dirty="0">
                <a:solidFill>
                  <a:schemeClr val="accent6">
                    <a:lumMod val="75000"/>
                  </a:schemeClr>
                </a:solidFill>
              </a:rPr>
              <a:t>cell division. </a:t>
            </a:r>
          </a:p>
          <a:p>
            <a:pPr algn="ctr"/>
            <a:r>
              <a:rPr lang="en-US" sz="2400" dirty="0"/>
              <a:t>Mitosis occurs during </a:t>
            </a:r>
            <a:r>
              <a:rPr lang="en-US" sz="2400" b="1" dirty="0">
                <a:solidFill>
                  <a:schemeClr val="accent6">
                    <a:lumMod val="75000"/>
                  </a:schemeClr>
                </a:solidFill>
              </a:rPr>
              <a:t>growth</a:t>
            </a:r>
            <a:r>
              <a:rPr lang="en-US" sz="2400" dirty="0"/>
              <a:t> when the number of cells needs to increase and also to </a:t>
            </a:r>
            <a:r>
              <a:rPr lang="en-US" sz="2400" b="1" dirty="0">
                <a:solidFill>
                  <a:schemeClr val="accent6">
                    <a:lumMod val="75000"/>
                  </a:schemeClr>
                </a:solidFill>
              </a:rPr>
              <a:t>repair</a:t>
            </a:r>
            <a:r>
              <a:rPr lang="en-US" sz="2400" dirty="0"/>
              <a:t> or replace damaged cells. </a:t>
            </a:r>
          </a:p>
          <a:p>
            <a:pPr algn="ctr"/>
            <a:r>
              <a:rPr lang="en-US" sz="2400" b="1" dirty="0">
                <a:solidFill>
                  <a:schemeClr val="accent6">
                    <a:lumMod val="75000"/>
                  </a:schemeClr>
                </a:solidFill>
              </a:rPr>
              <a:t>Asexual reproduction </a:t>
            </a:r>
            <a:r>
              <a:rPr lang="en-US" sz="2400" dirty="0"/>
              <a:t>occurs by mitosis in plants and simple animals.</a:t>
            </a:r>
          </a:p>
          <a:p>
            <a:pPr algn="ctr"/>
            <a:r>
              <a:rPr lang="en-US" sz="2400" dirty="0"/>
              <a:t>The overall process of growth and division is known as the </a:t>
            </a:r>
            <a:r>
              <a:rPr lang="en-US" sz="2400" b="1" dirty="0">
                <a:solidFill>
                  <a:schemeClr val="accent6">
                    <a:lumMod val="75000"/>
                  </a:schemeClr>
                </a:solidFill>
              </a:rPr>
              <a:t>cell cycle</a:t>
            </a:r>
            <a:r>
              <a:rPr lang="en-US" sz="2400" dirty="0"/>
              <a:t>.</a:t>
            </a:r>
          </a:p>
        </p:txBody>
      </p:sp>
      <p:sp>
        <p:nvSpPr>
          <p:cNvPr id="11" name="TextBox 10"/>
          <p:cNvSpPr txBox="1"/>
          <p:nvPr/>
        </p:nvSpPr>
        <p:spPr>
          <a:xfrm>
            <a:off x="179512" y="3356992"/>
            <a:ext cx="4104456" cy="369332"/>
          </a:xfrm>
          <a:prstGeom prst="rect">
            <a:avLst/>
          </a:prstGeom>
          <a:noFill/>
        </p:spPr>
        <p:txBody>
          <a:bodyPr wrap="square" rtlCol="0">
            <a:spAutoFit/>
          </a:bodyPr>
          <a:lstStyle/>
          <a:p>
            <a:endParaRPr lang="en-GB" dirty="0"/>
          </a:p>
        </p:txBody>
      </p:sp>
      <p:sp>
        <p:nvSpPr>
          <p:cNvPr id="21" name="TextBox 20"/>
          <p:cNvSpPr txBox="1"/>
          <p:nvPr/>
        </p:nvSpPr>
        <p:spPr>
          <a:xfrm>
            <a:off x="1763688" y="3573016"/>
            <a:ext cx="864096" cy="369332"/>
          </a:xfrm>
          <a:prstGeom prst="rect">
            <a:avLst/>
          </a:prstGeom>
          <a:noFill/>
        </p:spPr>
        <p:txBody>
          <a:bodyPr wrap="square" rtlCol="0">
            <a:spAutoFit/>
          </a:bodyPr>
          <a:lstStyle/>
          <a:p>
            <a:r>
              <a:rPr lang="en-GB" dirty="0"/>
              <a:t>Mitosis</a:t>
            </a:r>
          </a:p>
        </p:txBody>
      </p:sp>
      <p:sp>
        <p:nvSpPr>
          <p:cNvPr id="25" name="TextBox 24"/>
          <p:cNvSpPr txBox="1"/>
          <p:nvPr/>
        </p:nvSpPr>
        <p:spPr>
          <a:xfrm>
            <a:off x="5724128" y="3645024"/>
            <a:ext cx="2880320" cy="923330"/>
          </a:xfrm>
          <a:prstGeom prst="rect">
            <a:avLst/>
          </a:prstGeom>
          <a:noFill/>
        </p:spPr>
        <p:txBody>
          <a:bodyPr wrap="square" rtlCol="0">
            <a:spAutoFit/>
          </a:bodyPr>
          <a:lstStyle/>
          <a:p>
            <a:r>
              <a:rPr lang="en-GB" dirty="0"/>
              <a:t>Growth of the cell and increase in number of </a:t>
            </a:r>
          </a:p>
          <a:p>
            <a:r>
              <a:rPr lang="en-GB" dirty="0"/>
              <a:t>sub-cellular structures</a:t>
            </a:r>
          </a:p>
        </p:txBody>
      </p:sp>
      <p:sp>
        <p:nvSpPr>
          <p:cNvPr id="26" name="TextBox 25"/>
          <p:cNvSpPr txBox="1"/>
          <p:nvPr/>
        </p:nvSpPr>
        <p:spPr>
          <a:xfrm>
            <a:off x="5508104" y="5661248"/>
            <a:ext cx="2880320" cy="646331"/>
          </a:xfrm>
          <a:prstGeom prst="rect">
            <a:avLst/>
          </a:prstGeom>
          <a:noFill/>
        </p:spPr>
        <p:txBody>
          <a:bodyPr wrap="square" rtlCol="0">
            <a:spAutoFit/>
          </a:bodyPr>
          <a:lstStyle/>
          <a:p>
            <a:r>
              <a:rPr lang="en-GB" dirty="0"/>
              <a:t>DNA replication occurs. Each chromosome is copied. </a:t>
            </a:r>
          </a:p>
        </p:txBody>
      </p:sp>
      <p:graphicFrame>
        <p:nvGraphicFramePr>
          <p:cNvPr id="32" name="Chart 31"/>
          <p:cNvGraphicFramePr/>
          <p:nvPr/>
        </p:nvGraphicFramePr>
        <p:xfrm>
          <a:off x="2339752" y="3501008"/>
          <a:ext cx="45720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ight Brace 32"/>
          <p:cNvSpPr/>
          <p:nvPr/>
        </p:nvSpPr>
        <p:spPr>
          <a:xfrm rot="12460970">
            <a:off x="2554135" y="3487021"/>
            <a:ext cx="1059840" cy="975488"/>
          </a:xfrm>
          <a:prstGeom prst="rightBrace">
            <a:avLst>
              <a:gd name="adj1" fmla="val 8333"/>
              <a:gd name="adj2" fmla="val 46219"/>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dirty="0"/>
          </a:p>
        </p:txBody>
      </p:sp>
      <p:sp>
        <p:nvSpPr>
          <p:cNvPr id="34" name="TextBox 33"/>
          <p:cNvSpPr txBox="1"/>
          <p:nvPr/>
        </p:nvSpPr>
        <p:spPr>
          <a:xfrm>
            <a:off x="3707904" y="3212976"/>
            <a:ext cx="1944216" cy="369332"/>
          </a:xfrm>
          <a:prstGeom prst="rect">
            <a:avLst/>
          </a:prstGeom>
          <a:noFill/>
        </p:spPr>
        <p:txBody>
          <a:bodyPr wrap="square" rtlCol="0">
            <a:spAutoFit/>
          </a:bodyPr>
          <a:lstStyle/>
          <a:p>
            <a:r>
              <a:rPr lang="en-GB" dirty="0"/>
              <a:t>Cytokinesis</a:t>
            </a:r>
          </a:p>
        </p:txBody>
      </p:sp>
      <p:cxnSp>
        <p:nvCxnSpPr>
          <p:cNvPr id="37" name="Straight Connector 36"/>
          <p:cNvCxnSpPr/>
          <p:nvPr/>
        </p:nvCxnSpPr>
        <p:spPr>
          <a:xfrm>
            <a:off x="4211960" y="3501008"/>
            <a:ext cx="72008" cy="216024"/>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38" name="Curved Left Arrow 37"/>
          <p:cNvSpPr/>
          <p:nvPr/>
        </p:nvSpPr>
        <p:spPr>
          <a:xfrm rot="2754468">
            <a:off x="4315277" y="4431325"/>
            <a:ext cx="844600" cy="1368152"/>
          </a:xfrm>
          <a:prstGeom prst="curvedLeft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spTree>
    <p:extLst>
      <p:ext uri="{BB962C8B-B14F-4D97-AF65-F5344CB8AC3E}">
        <p14:creationId xmlns:p14="http://schemas.microsoft.com/office/powerpoint/2010/main" val="22484839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9672" y="0"/>
            <a:ext cx="7524328"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Cells and control part 1 - Mitosis and the cell cycle</a:t>
            </a:r>
          </a:p>
        </p:txBody>
      </p:sp>
      <p:sp>
        <p:nvSpPr>
          <p:cNvPr id="5" name="Rectangle 4"/>
          <p:cNvSpPr/>
          <p:nvPr/>
        </p:nvSpPr>
        <p:spPr>
          <a:xfrm>
            <a:off x="179512" y="1556792"/>
            <a:ext cx="7344816" cy="1631216"/>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a:spAutoFit/>
          </a:bodyPr>
          <a:lstStyle/>
          <a:p>
            <a:r>
              <a:rPr lang="en-US" sz="2000" b="1" dirty="0">
                <a:solidFill>
                  <a:schemeClr val="accent6">
                    <a:lumMod val="75000"/>
                  </a:schemeClr>
                </a:solidFill>
              </a:rPr>
              <a:t>During interphase in the cell cycle…</a:t>
            </a:r>
          </a:p>
          <a:p>
            <a:r>
              <a:rPr lang="en-US" sz="2000" b="1" dirty="0">
                <a:solidFill>
                  <a:schemeClr val="accent6">
                    <a:lumMod val="75000"/>
                  </a:schemeClr>
                </a:solidFill>
              </a:rPr>
              <a:t>Growth must occur: </a:t>
            </a:r>
            <a:r>
              <a:rPr lang="en-US" sz="2000" dirty="0"/>
              <a:t>Before a cell can divide it needs to grow and increase the number of sub-cellular structures such as ribosomes and mitochondria. </a:t>
            </a:r>
            <a:r>
              <a:rPr lang="en-GB" sz="2000" dirty="0"/>
              <a:t>DNA is then duplicated to form two copies of each chromosome.</a:t>
            </a:r>
          </a:p>
        </p:txBody>
      </p:sp>
      <p:sp>
        <p:nvSpPr>
          <p:cNvPr id="6" name="Rectangle 5"/>
          <p:cNvSpPr/>
          <p:nvPr/>
        </p:nvSpPr>
        <p:spPr>
          <a:xfrm>
            <a:off x="194321" y="3068960"/>
            <a:ext cx="7257999" cy="3477875"/>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a:spAutoFit/>
          </a:bodyPr>
          <a:lstStyle/>
          <a:p>
            <a:r>
              <a:rPr lang="en-US" sz="2000" dirty="0"/>
              <a:t>Mitosis now begins. Four stages occur…</a:t>
            </a:r>
          </a:p>
          <a:p>
            <a:r>
              <a:rPr lang="en-US" sz="2000" b="1" dirty="0">
                <a:solidFill>
                  <a:schemeClr val="accent6">
                    <a:lumMod val="75000"/>
                  </a:schemeClr>
                </a:solidFill>
              </a:rPr>
              <a:t>Prophase</a:t>
            </a:r>
            <a:r>
              <a:rPr lang="en-US" sz="2000" dirty="0"/>
              <a:t>: the nuclear membrane dissolves and the chromosomes become shorter and fatter. </a:t>
            </a:r>
          </a:p>
          <a:p>
            <a:r>
              <a:rPr lang="en-US" sz="2000" b="1" dirty="0">
                <a:solidFill>
                  <a:schemeClr val="accent6">
                    <a:lumMod val="75000"/>
                  </a:schemeClr>
                </a:solidFill>
              </a:rPr>
              <a:t>Metaphase</a:t>
            </a:r>
            <a:r>
              <a:rPr lang="en-US" sz="2000" dirty="0"/>
              <a:t>: the spindle forms and the chromosomes line up on the equator.</a:t>
            </a:r>
          </a:p>
          <a:p>
            <a:r>
              <a:rPr lang="en-US" sz="2000" b="1" dirty="0">
                <a:solidFill>
                  <a:schemeClr val="accent6">
                    <a:lumMod val="75000"/>
                  </a:schemeClr>
                </a:solidFill>
              </a:rPr>
              <a:t>Anaphase</a:t>
            </a:r>
            <a:r>
              <a:rPr lang="en-US" sz="2000" dirty="0"/>
              <a:t>: the spindle fibres pull the identical chromosomes apart to opposite ends of the cell.</a:t>
            </a:r>
          </a:p>
          <a:p>
            <a:r>
              <a:rPr lang="en-US" sz="2000" b="1" dirty="0">
                <a:solidFill>
                  <a:schemeClr val="accent6">
                    <a:lumMod val="75000"/>
                  </a:schemeClr>
                </a:solidFill>
              </a:rPr>
              <a:t>Telophase</a:t>
            </a:r>
            <a:r>
              <a:rPr lang="en-US" sz="2000" dirty="0"/>
              <a:t>: Membranes form around the outside of each set of chromosomes. These are the nuclei of the 2 new daughter cells.</a:t>
            </a:r>
          </a:p>
          <a:p>
            <a:r>
              <a:rPr lang="en-US" sz="2000" dirty="0"/>
              <a:t> The cytoplasm and cell membrane divide and two new identical cells are formed. This process of splitting is called</a:t>
            </a:r>
            <a:r>
              <a:rPr lang="en-US" sz="2000" b="1" dirty="0">
                <a:solidFill>
                  <a:schemeClr val="accent6">
                    <a:lumMod val="75000"/>
                  </a:schemeClr>
                </a:solidFill>
              </a:rPr>
              <a:t> cytokinesis</a:t>
            </a:r>
            <a:r>
              <a:rPr lang="en-US" sz="2000" dirty="0"/>
              <a:t>.</a:t>
            </a:r>
          </a:p>
        </p:txBody>
      </p:sp>
      <p:sp>
        <p:nvSpPr>
          <p:cNvPr id="4" name="Rectangle 3"/>
          <p:cNvSpPr/>
          <p:nvPr/>
        </p:nvSpPr>
        <p:spPr>
          <a:xfrm>
            <a:off x="179512" y="764704"/>
            <a:ext cx="8797390" cy="830997"/>
          </a:xfrm>
          <a:prstGeom prst="rect">
            <a:avLst/>
          </a:prstGeom>
          <a:solidFill>
            <a:schemeClr val="accent6">
              <a:lumMod val="20000"/>
              <a:lumOff val="80000"/>
            </a:schemeClr>
          </a:solidFill>
          <a:ln>
            <a:solidFill>
              <a:schemeClr val="accent6">
                <a:lumMod val="75000"/>
              </a:schemeClr>
            </a:solidFill>
          </a:ln>
        </p:spPr>
        <p:txBody>
          <a:bodyPr wrap="square">
            <a:spAutoFit/>
          </a:bodyPr>
          <a:lstStyle/>
          <a:p>
            <a:r>
              <a:rPr lang="en-US" sz="2400" dirty="0"/>
              <a:t>In the </a:t>
            </a:r>
            <a:r>
              <a:rPr lang="en-US" sz="2400" b="1" dirty="0">
                <a:solidFill>
                  <a:schemeClr val="accent6">
                    <a:lumMod val="75000"/>
                  </a:schemeClr>
                </a:solidFill>
              </a:rPr>
              <a:t>cell cycle, </a:t>
            </a:r>
            <a:r>
              <a:rPr lang="en-US" sz="2400" dirty="0"/>
              <a:t>cells divide by </a:t>
            </a:r>
            <a:r>
              <a:rPr lang="en-US" sz="2400" b="1" dirty="0">
                <a:solidFill>
                  <a:schemeClr val="accent6">
                    <a:lumMod val="75000"/>
                  </a:schemeClr>
                </a:solidFill>
              </a:rPr>
              <a:t>mitosis</a:t>
            </a:r>
            <a:r>
              <a:rPr lang="en-US" sz="2400" dirty="0"/>
              <a:t> in a series of </a:t>
            </a:r>
            <a:r>
              <a:rPr lang="en-US" sz="2400" b="1" dirty="0">
                <a:solidFill>
                  <a:schemeClr val="accent6">
                    <a:lumMod val="75000"/>
                  </a:schemeClr>
                </a:solidFill>
              </a:rPr>
              <a:t>stages</a:t>
            </a:r>
            <a:r>
              <a:rPr lang="en-US" sz="2400" dirty="0"/>
              <a:t>. The </a:t>
            </a:r>
            <a:r>
              <a:rPr lang="en-US" sz="2400" b="1" dirty="0">
                <a:solidFill>
                  <a:schemeClr val="accent6">
                    <a:lumMod val="75000"/>
                  </a:schemeClr>
                </a:solidFill>
              </a:rPr>
              <a:t>genetic material </a:t>
            </a:r>
            <a:r>
              <a:rPr lang="en-US" sz="2400" dirty="0"/>
              <a:t>is </a:t>
            </a:r>
            <a:r>
              <a:rPr lang="en-US" sz="2400" b="1" dirty="0">
                <a:solidFill>
                  <a:schemeClr val="accent6">
                    <a:lumMod val="75000"/>
                  </a:schemeClr>
                </a:solidFill>
              </a:rPr>
              <a:t>doubled</a:t>
            </a:r>
            <a:r>
              <a:rPr lang="en-US" sz="2400" dirty="0">
                <a:solidFill>
                  <a:schemeClr val="accent6">
                    <a:lumMod val="75000"/>
                  </a:schemeClr>
                </a:solidFill>
              </a:rPr>
              <a:t> </a:t>
            </a:r>
            <a:r>
              <a:rPr lang="en-US" sz="2400" dirty="0"/>
              <a:t>and then </a:t>
            </a:r>
            <a:r>
              <a:rPr lang="en-US" sz="2400" b="1" dirty="0">
                <a:solidFill>
                  <a:schemeClr val="accent6">
                    <a:lumMod val="75000"/>
                  </a:schemeClr>
                </a:solidFill>
              </a:rPr>
              <a:t>divided</a:t>
            </a:r>
            <a:r>
              <a:rPr lang="en-US" sz="2400" dirty="0"/>
              <a:t> into </a:t>
            </a:r>
            <a:r>
              <a:rPr lang="en-US" sz="2400" b="1" dirty="0">
                <a:solidFill>
                  <a:schemeClr val="accent6">
                    <a:lumMod val="75000"/>
                  </a:schemeClr>
                </a:solidFill>
              </a:rPr>
              <a:t>two identical cells</a:t>
            </a:r>
            <a:r>
              <a:rPr lang="en-US" sz="2400" dirty="0"/>
              <a:t>.</a:t>
            </a:r>
          </a:p>
        </p:txBody>
      </p:sp>
      <p:sp>
        <p:nvSpPr>
          <p:cNvPr id="3" name="Rectangle 2"/>
          <p:cNvSpPr/>
          <p:nvPr/>
        </p:nvSpPr>
        <p:spPr>
          <a:xfrm>
            <a:off x="7488973" y="1676942"/>
            <a:ext cx="1475515" cy="1662560"/>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b="1" u="sng" dirty="0"/>
              <a:t>Interphase is the longest stage in the cell cycle.</a:t>
            </a:r>
          </a:p>
        </p:txBody>
      </p:sp>
      <p:sp>
        <p:nvSpPr>
          <p:cNvPr id="11" name="Rectangle 10"/>
          <p:cNvSpPr/>
          <p:nvPr/>
        </p:nvSpPr>
        <p:spPr>
          <a:xfrm>
            <a:off x="7488973" y="3933056"/>
            <a:ext cx="1475515" cy="1662560"/>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b="1" i="1" dirty="0">
                <a:solidFill>
                  <a:schemeClr val="tx1"/>
                </a:solidFill>
              </a:rPr>
              <a:t>You need to remember the stages of mitosis and what occurs.</a:t>
            </a:r>
            <a:endParaRPr lang="en-GB" b="1" u="sng" dirty="0"/>
          </a:p>
        </p:txBody>
      </p:sp>
    </p:spTree>
    <p:extLst>
      <p:ext uri="{BB962C8B-B14F-4D97-AF65-F5344CB8AC3E}">
        <p14:creationId xmlns:p14="http://schemas.microsoft.com/office/powerpoint/2010/main" val="22484839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9672" y="0"/>
            <a:ext cx="7524328"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Cells and control part 1 - Mitosis and the cell cycle</a:t>
            </a:r>
          </a:p>
        </p:txBody>
      </p:sp>
      <p:pic>
        <p:nvPicPr>
          <p:cNvPr id="9" name="Picture 8"/>
          <p:cNvPicPr>
            <a:picLocks noChangeAspect="1"/>
          </p:cNvPicPr>
          <p:nvPr/>
        </p:nvPicPr>
        <p:blipFill>
          <a:blip r:embed="rId3" cstate="print"/>
          <a:stretch>
            <a:fillRect/>
          </a:stretch>
        </p:blipFill>
        <p:spPr>
          <a:xfrm>
            <a:off x="368861" y="1397643"/>
            <a:ext cx="8163579" cy="2967461"/>
          </a:xfrm>
          <a:prstGeom prst="rect">
            <a:avLst/>
          </a:prstGeom>
        </p:spPr>
      </p:pic>
      <p:sp>
        <p:nvSpPr>
          <p:cNvPr id="10" name="TextBox 9"/>
          <p:cNvSpPr txBox="1"/>
          <p:nvPr/>
        </p:nvSpPr>
        <p:spPr>
          <a:xfrm>
            <a:off x="3851920" y="1259468"/>
            <a:ext cx="1800200" cy="369332"/>
          </a:xfrm>
          <a:prstGeom prst="rect">
            <a:avLst/>
          </a:prstGeom>
          <a:noFill/>
        </p:spPr>
        <p:txBody>
          <a:bodyPr wrap="square" rtlCol="0">
            <a:spAutoFit/>
          </a:bodyPr>
          <a:lstStyle/>
          <a:p>
            <a:r>
              <a:rPr lang="en-GB" dirty="0"/>
              <a:t>Metaphase</a:t>
            </a:r>
          </a:p>
        </p:txBody>
      </p:sp>
      <p:sp>
        <p:nvSpPr>
          <p:cNvPr id="12" name="TextBox 11"/>
          <p:cNvSpPr txBox="1"/>
          <p:nvPr/>
        </p:nvSpPr>
        <p:spPr>
          <a:xfrm>
            <a:off x="5652120" y="1259468"/>
            <a:ext cx="1152128" cy="369332"/>
          </a:xfrm>
          <a:prstGeom prst="rect">
            <a:avLst/>
          </a:prstGeom>
          <a:noFill/>
        </p:spPr>
        <p:txBody>
          <a:bodyPr wrap="square" rtlCol="0">
            <a:spAutoFit/>
          </a:bodyPr>
          <a:lstStyle/>
          <a:p>
            <a:r>
              <a:rPr lang="en-GB" dirty="0"/>
              <a:t>Anaphase</a:t>
            </a:r>
          </a:p>
        </p:txBody>
      </p:sp>
      <p:sp>
        <p:nvSpPr>
          <p:cNvPr id="13" name="TextBox 12"/>
          <p:cNvSpPr txBox="1"/>
          <p:nvPr/>
        </p:nvSpPr>
        <p:spPr>
          <a:xfrm>
            <a:off x="6300192" y="4554994"/>
            <a:ext cx="2664296" cy="1754326"/>
          </a:xfrm>
          <a:prstGeom prst="rect">
            <a:avLst/>
          </a:prstGeom>
          <a:solidFill>
            <a:schemeClr val="bg1">
              <a:lumMod val="50000"/>
            </a:schemeClr>
          </a:solidFill>
          <a:ln>
            <a:solidFill>
              <a:schemeClr val="accent6">
                <a:lumMod val="75000"/>
              </a:schemeClr>
            </a:solidFill>
          </a:ln>
        </p:spPr>
        <p:txBody>
          <a:bodyPr wrap="square" rtlCol="0">
            <a:spAutoFit/>
          </a:bodyPr>
          <a:lstStyle/>
          <a:p>
            <a:r>
              <a:rPr lang="en-GB" b="1" dirty="0">
                <a:solidFill>
                  <a:schemeClr val="bg1"/>
                </a:solidFill>
              </a:rPr>
              <a:t>Two diploid daughter cells are produced each with identical sets of chromosomes in the nucleus to each other and the original parent cell.</a:t>
            </a:r>
          </a:p>
        </p:txBody>
      </p:sp>
      <p:sp>
        <p:nvSpPr>
          <p:cNvPr id="14" name="TextBox 13"/>
          <p:cNvSpPr txBox="1"/>
          <p:nvPr/>
        </p:nvSpPr>
        <p:spPr>
          <a:xfrm>
            <a:off x="1115616" y="1259468"/>
            <a:ext cx="1728192" cy="369332"/>
          </a:xfrm>
          <a:prstGeom prst="rect">
            <a:avLst/>
          </a:prstGeom>
          <a:noFill/>
        </p:spPr>
        <p:txBody>
          <a:bodyPr wrap="square" rtlCol="0">
            <a:spAutoFit/>
          </a:bodyPr>
          <a:lstStyle/>
          <a:p>
            <a:r>
              <a:rPr lang="en-GB" dirty="0"/>
              <a:t>Interphase</a:t>
            </a:r>
          </a:p>
        </p:txBody>
      </p:sp>
      <p:sp>
        <p:nvSpPr>
          <p:cNvPr id="17" name="TextBox 16"/>
          <p:cNvSpPr txBox="1"/>
          <p:nvPr/>
        </p:nvSpPr>
        <p:spPr>
          <a:xfrm>
            <a:off x="2051720" y="836712"/>
            <a:ext cx="4896544" cy="369332"/>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b="1" dirty="0"/>
              <a:t>Not all stages of mitosis have been pictured.</a:t>
            </a:r>
          </a:p>
        </p:txBody>
      </p:sp>
      <p:sp>
        <p:nvSpPr>
          <p:cNvPr id="21" name="TextBox 20"/>
          <p:cNvSpPr txBox="1"/>
          <p:nvPr/>
        </p:nvSpPr>
        <p:spPr>
          <a:xfrm>
            <a:off x="467544" y="4581128"/>
            <a:ext cx="5256584" cy="1477328"/>
          </a:xfrm>
          <a:prstGeom prst="rect">
            <a:avLst/>
          </a:prstGeom>
          <a:solidFill>
            <a:schemeClr val="bg1">
              <a:lumMod val="85000"/>
            </a:schemeClr>
          </a:solidFill>
          <a:ln>
            <a:solidFill>
              <a:schemeClr val="accent6">
                <a:lumMod val="75000"/>
              </a:schemeClr>
            </a:solidFill>
          </a:ln>
        </p:spPr>
        <p:txBody>
          <a:bodyPr wrap="square" rtlCol="0">
            <a:spAutoFit/>
          </a:bodyPr>
          <a:lstStyle/>
          <a:p>
            <a:r>
              <a:rPr lang="en-GB" dirty="0"/>
              <a:t>The</a:t>
            </a:r>
            <a:r>
              <a:rPr lang="en-GB" b="1" dirty="0"/>
              <a:t> rate </a:t>
            </a:r>
            <a:r>
              <a:rPr lang="en-GB" dirty="0"/>
              <a:t>at which </a:t>
            </a:r>
            <a:r>
              <a:rPr lang="en-GB" b="1" dirty="0"/>
              <a:t>a cell divides </a:t>
            </a:r>
            <a:r>
              <a:rPr lang="en-GB" dirty="0"/>
              <a:t>by mitosis is </a:t>
            </a:r>
            <a:r>
              <a:rPr lang="en-GB" b="1" dirty="0"/>
              <a:t>controlled </a:t>
            </a:r>
            <a:r>
              <a:rPr lang="en-GB" dirty="0"/>
              <a:t>by its </a:t>
            </a:r>
            <a:r>
              <a:rPr lang="en-GB" b="1" dirty="0"/>
              <a:t>genetic information</a:t>
            </a:r>
            <a:r>
              <a:rPr lang="en-GB" dirty="0"/>
              <a:t>.  </a:t>
            </a:r>
          </a:p>
          <a:p>
            <a:r>
              <a:rPr lang="en-GB" dirty="0"/>
              <a:t>A </a:t>
            </a:r>
            <a:r>
              <a:rPr lang="en-GB" b="1" dirty="0"/>
              <a:t>mutation</a:t>
            </a:r>
            <a:r>
              <a:rPr lang="en-GB" dirty="0"/>
              <a:t> might alter a gene controlling cell division allowing cells to start </a:t>
            </a:r>
            <a:r>
              <a:rPr lang="en-GB" b="1" dirty="0"/>
              <a:t>dividing uncontrollably</a:t>
            </a:r>
            <a:r>
              <a:rPr lang="en-GB" dirty="0"/>
              <a:t>.  </a:t>
            </a:r>
          </a:p>
          <a:p>
            <a:r>
              <a:rPr lang="en-GB" dirty="0"/>
              <a:t>This can result in the formation of a </a:t>
            </a:r>
            <a:r>
              <a:rPr lang="en-GB" b="1" dirty="0"/>
              <a:t>tumour</a:t>
            </a:r>
            <a:r>
              <a:rPr lang="en-GB" dirty="0"/>
              <a:t>.</a:t>
            </a:r>
          </a:p>
        </p:txBody>
      </p:sp>
    </p:spTree>
    <p:extLst>
      <p:ext uri="{BB962C8B-B14F-4D97-AF65-F5344CB8AC3E}">
        <p14:creationId xmlns:p14="http://schemas.microsoft.com/office/powerpoint/2010/main" val="2248483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9512" y="692696"/>
            <a:ext cx="8712968" cy="864096"/>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2000" b="1" dirty="0">
                <a:solidFill>
                  <a:schemeClr val="accent6">
                    <a:lumMod val="75000"/>
                  </a:schemeClr>
                </a:solidFill>
              </a:rPr>
              <a:t>Uncontrolled cell division </a:t>
            </a:r>
            <a:r>
              <a:rPr lang="en-GB" sz="2000" dirty="0">
                <a:solidFill>
                  <a:schemeClr val="tx1"/>
                </a:solidFill>
              </a:rPr>
              <a:t>and</a:t>
            </a:r>
            <a:r>
              <a:rPr lang="en-GB" sz="2000" b="1" dirty="0">
                <a:solidFill>
                  <a:schemeClr val="accent6">
                    <a:lumMod val="75000"/>
                  </a:schemeClr>
                </a:solidFill>
              </a:rPr>
              <a:t> growth</a:t>
            </a:r>
            <a:r>
              <a:rPr lang="en-GB" sz="2000" dirty="0">
                <a:solidFill>
                  <a:schemeClr val="tx1"/>
                </a:solidFill>
              </a:rPr>
              <a:t> results in the formation of a </a:t>
            </a:r>
            <a:r>
              <a:rPr lang="en-GB" sz="2000" b="1" dirty="0">
                <a:solidFill>
                  <a:schemeClr val="accent6">
                    <a:lumMod val="75000"/>
                  </a:schemeClr>
                </a:solidFill>
              </a:rPr>
              <a:t>tumour</a:t>
            </a:r>
            <a:r>
              <a:rPr lang="en-GB" sz="2000" dirty="0">
                <a:solidFill>
                  <a:schemeClr val="accent6">
                    <a:lumMod val="75000"/>
                  </a:schemeClr>
                </a:solidFill>
              </a:rPr>
              <a:t> </a:t>
            </a:r>
            <a:r>
              <a:rPr lang="en-GB" sz="2000" dirty="0">
                <a:solidFill>
                  <a:schemeClr val="tx1"/>
                </a:solidFill>
              </a:rPr>
              <a:t>(mass of cells), these can be </a:t>
            </a:r>
            <a:r>
              <a:rPr lang="en-GB" sz="2000" b="1" dirty="0">
                <a:solidFill>
                  <a:schemeClr val="accent6">
                    <a:lumMod val="75000"/>
                  </a:schemeClr>
                </a:solidFill>
              </a:rPr>
              <a:t>BENIGN</a:t>
            </a:r>
            <a:r>
              <a:rPr lang="en-GB" sz="2000" dirty="0">
                <a:solidFill>
                  <a:schemeClr val="tx1"/>
                </a:solidFill>
              </a:rPr>
              <a:t> or </a:t>
            </a:r>
            <a:r>
              <a:rPr lang="en-GB" sz="2000" b="1" dirty="0">
                <a:solidFill>
                  <a:schemeClr val="accent6">
                    <a:lumMod val="75000"/>
                  </a:schemeClr>
                </a:solidFill>
              </a:rPr>
              <a:t>MALIGNANT</a:t>
            </a:r>
            <a:r>
              <a:rPr lang="en-GB" sz="2000" dirty="0">
                <a:solidFill>
                  <a:schemeClr val="tx1"/>
                </a:solidFill>
              </a:rPr>
              <a:t>, </a:t>
            </a:r>
            <a:r>
              <a:rPr lang="en-GB" sz="2000" b="1" dirty="0">
                <a:solidFill>
                  <a:schemeClr val="tx1"/>
                </a:solidFill>
              </a:rPr>
              <a:t>not all </a:t>
            </a:r>
            <a:r>
              <a:rPr lang="en-GB" sz="2000" dirty="0">
                <a:solidFill>
                  <a:schemeClr val="tx1"/>
                </a:solidFill>
              </a:rPr>
              <a:t>tumours are cancerous. </a:t>
            </a:r>
            <a:endParaRPr lang="en-GB" sz="2000" b="1" dirty="0">
              <a:solidFill>
                <a:schemeClr val="accent6">
                  <a:lumMod val="75000"/>
                </a:schemeClr>
              </a:solidFill>
            </a:endParaRPr>
          </a:p>
        </p:txBody>
      </p:sp>
      <p:sp>
        <p:nvSpPr>
          <p:cNvPr id="4" name="Rectangle 3"/>
          <p:cNvSpPr/>
          <p:nvPr/>
        </p:nvSpPr>
        <p:spPr>
          <a:xfrm>
            <a:off x="179512" y="1484784"/>
            <a:ext cx="5472608" cy="5324535"/>
          </a:xfrm>
          <a:prstGeom prst="rect">
            <a:avLst/>
          </a:prstGeom>
        </p:spPr>
        <p:txBody>
          <a:bodyPr wrap="square">
            <a:spAutoFit/>
          </a:bodyPr>
          <a:lstStyle/>
          <a:p>
            <a:pPr marL="342900" indent="-342900">
              <a:buFont typeface="Arial" charset="0"/>
              <a:buChar char="•"/>
            </a:pPr>
            <a:r>
              <a:rPr lang="en-US" sz="2000" b="1" dirty="0">
                <a:solidFill>
                  <a:schemeClr val="accent6">
                    <a:lumMod val="75000"/>
                  </a:schemeClr>
                </a:solidFill>
              </a:rPr>
              <a:t>Benign tumours:</a:t>
            </a:r>
          </a:p>
          <a:p>
            <a:pPr marL="800100" lvl="1" indent="-342900">
              <a:buFont typeface="Arial" charset="0"/>
              <a:buChar char="•"/>
            </a:pPr>
            <a:r>
              <a:rPr lang="en-US" sz="2000" dirty="0"/>
              <a:t>Growths of abnormal cells</a:t>
            </a:r>
          </a:p>
          <a:p>
            <a:pPr marL="800100" lvl="1" indent="-342900">
              <a:buFont typeface="Arial" charset="0"/>
              <a:buChar char="•"/>
            </a:pPr>
            <a:r>
              <a:rPr lang="en-US" sz="2000" dirty="0"/>
              <a:t>Contained in one area</a:t>
            </a:r>
          </a:p>
          <a:p>
            <a:pPr marL="800100" lvl="1" indent="-342900">
              <a:buFont typeface="Arial" charset="0"/>
              <a:buChar char="•"/>
            </a:pPr>
            <a:r>
              <a:rPr lang="en-US" sz="2000" dirty="0"/>
              <a:t>Usually within a membrane surrounding the cells </a:t>
            </a:r>
          </a:p>
          <a:p>
            <a:pPr marL="800100" lvl="1" indent="-342900">
              <a:buFont typeface="Arial" charset="0"/>
              <a:buChar char="•"/>
            </a:pPr>
            <a:r>
              <a:rPr lang="en-US" sz="2000" dirty="0"/>
              <a:t>They do not invade other parts of the body </a:t>
            </a:r>
            <a:r>
              <a:rPr lang="en-US" sz="2000" dirty="0">
                <a:hlinkClick r:id="rId3"/>
              </a:rPr>
              <a:t>Video - Benign Brain Tumour</a:t>
            </a:r>
            <a:endParaRPr lang="en-US" sz="2000" dirty="0"/>
          </a:p>
          <a:p>
            <a:pPr marL="800100" lvl="1" indent="-342900">
              <a:buFont typeface="Arial" charset="0"/>
              <a:buChar char="•"/>
            </a:pPr>
            <a:endParaRPr lang="en-US" sz="2000" dirty="0"/>
          </a:p>
          <a:p>
            <a:pPr marL="342900" indent="-342900">
              <a:buFont typeface="Arial" charset="0"/>
              <a:buChar char="•"/>
            </a:pPr>
            <a:r>
              <a:rPr lang="en-US" sz="2000" b="1" dirty="0">
                <a:solidFill>
                  <a:schemeClr val="accent6">
                    <a:lumMod val="75000"/>
                  </a:schemeClr>
                </a:solidFill>
              </a:rPr>
              <a:t>Malignant tumour (CANCER):</a:t>
            </a:r>
          </a:p>
          <a:p>
            <a:pPr marL="800100" lvl="2" indent="-342900">
              <a:buFont typeface="Arial" charset="0"/>
              <a:buChar char="•"/>
            </a:pPr>
            <a:r>
              <a:rPr lang="en-US" sz="2000" dirty="0"/>
              <a:t>Growths of abnormal cells</a:t>
            </a:r>
          </a:p>
          <a:p>
            <a:pPr marL="800100" lvl="2" indent="-342900">
              <a:buFont typeface="Arial" charset="0"/>
              <a:buChar char="•"/>
            </a:pPr>
            <a:r>
              <a:rPr lang="en-US" sz="2000" dirty="0"/>
              <a:t>These are </a:t>
            </a:r>
            <a:r>
              <a:rPr lang="en-US" sz="2000" b="1" dirty="0">
                <a:solidFill>
                  <a:schemeClr val="accent6">
                    <a:lumMod val="75000"/>
                  </a:schemeClr>
                </a:solidFill>
              </a:rPr>
              <a:t>cancerous</a:t>
            </a:r>
          </a:p>
          <a:p>
            <a:pPr marL="800100" lvl="2" indent="-342900">
              <a:buFont typeface="Arial" charset="0"/>
              <a:buChar char="•"/>
            </a:pPr>
            <a:r>
              <a:rPr lang="en-US" sz="2000" dirty="0"/>
              <a:t> Invade neighbouring tissues and spread to different parts of the body in the blood where they form secondary tumours</a:t>
            </a:r>
          </a:p>
          <a:p>
            <a:pPr marL="800100" lvl="2" indent="-342900">
              <a:buFont typeface="Arial" charset="0"/>
              <a:buChar char="•"/>
            </a:pPr>
            <a:r>
              <a:rPr lang="en-US" sz="2000" dirty="0"/>
              <a:t>Can be caused by lifestyle or genes</a:t>
            </a:r>
          </a:p>
          <a:p>
            <a:pPr marL="914400" lvl="3"/>
            <a:r>
              <a:rPr lang="en-US" sz="2000" dirty="0"/>
              <a:t> </a:t>
            </a:r>
            <a:r>
              <a:rPr lang="en-US" sz="2000" dirty="0">
                <a:hlinkClick r:id="rId4"/>
              </a:rPr>
              <a:t>Video - What is Cancer?</a:t>
            </a:r>
            <a:endParaRPr lang="en-US" sz="2000" dirty="0"/>
          </a:p>
          <a:p>
            <a:pPr marL="800100" lvl="2" indent="-342900">
              <a:buFont typeface="Arial" charset="0"/>
              <a:buChar char="•"/>
            </a:pPr>
            <a:endParaRPr lang="en-US" sz="2000" dirty="0">
              <a:effectLst/>
            </a:endParaRPr>
          </a:p>
        </p:txBody>
      </p:sp>
      <p:pic>
        <p:nvPicPr>
          <p:cNvPr id="5" name="Picture 4"/>
          <p:cNvPicPr>
            <a:picLocks noChangeAspect="1"/>
          </p:cNvPicPr>
          <p:nvPr/>
        </p:nvPicPr>
        <p:blipFill>
          <a:blip r:embed="rId5" cstate="print"/>
          <a:stretch>
            <a:fillRect/>
          </a:stretch>
        </p:blipFill>
        <p:spPr>
          <a:xfrm>
            <a:off x="5940152" y="1484784"/>
            <a:ext cx="2448272" cy="2483754"/>
          </a:xfrm>
          <a:prstGeom prst="rect">
            <a:avLst/>
          </a:prstGeom>
        </p:spPr>
      </p:pic>
      <p:pic>
        <p:nvPicPr>
          <p:cNvPr id="6" name="Picture 5"/>
          <p:cNvPicPr>
            <a:picLocks noChangeAspect="1"/>
          </p:cNvPicPr>
          <p:nvPr/>
        </p:nvPicPr>
        <p:blipFill>
          <a:blip r:embed="rId6" cstate="print"/>
          <a:stretch>
            <a:fillRect/>
          </a:stretch>
        </p:blipFill>
        <p:spPr>
          <a:xfrm>
            <a:off x="5935295" y="3993163"/>
            <a:ext cx="2453129" cy="2461922"/>
          </a:xfrm>
          <a:prstGeom prst="rect">
            <a:avLst/>
          </a:prstGeom>
        </p:spPr>
      </p:pic>
      <p:sp>
        <p:nvSpPr>
          <p:cNvPr id="8" name="Title 1"/>
          <p:cNvSpPr>
            <a:spLocks noGrp="1"/>
          </p:cNvSpPr>
          <p:nvPr>
            <p:ph type="ctrTitle"/>
          </p:nvPr>
        </p:nvSpPr>
        <p:spPr>
          <a:xfrm>
            <a:off x="1619672" y="0"/>
            <a:ext cx="7524328"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Cells and control part 1- Cancer</a:t>
            </a:r>
          </a:p>
        </p:txBody>
      </p:sp>
    </p:spTree>
    <p:extLst>
      <p:ext uri="{BB962C8B-B14F-4D97-AF65-F5344CB8AC3E}">
        <p14:creationId xmlns:p14="http://schemas.microsoft.com/office/powerpoint/2010/main" val="19130760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9672" y="0"/>
            <a:ext cx="7524328"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Cells and control part 1 -Growth</a:t>
            </a:r>
          </a:p>
        </p:txBody>
      </p:sp>
      <p:sp>
        <p:nvSpPr>
          <p:cNvPr id="15" name="TextBox 14"/>
          <p:cNvSpPr txBox="1"/>
          <p:nvPr/>
        </p:nvSpPr>
        <p:spPr>
          <a:xfrm>
            <a:off x="251520" y="764704"/>
            <a:ext cx="8640960" cy="584775"/>
          </a:xfrm>
          <a:prstGeom prst="rect">
            <a:avLst/>
          </a:prstGeom>
          <a:noFill/>
        </p:spPr>
        <p:txBody>
          <a:bodyPr wrap="square" rtlCol="0">
            <a:spAutoFit/>
          </a:bodyPr>
          <a:lstStyle/>
          <a:p>
            <a:pPr algn="ctr"/>
            <a:r>
              <a:rPr lang="en-GB" sz="3200" b="1" dirty="0">
                <a:solidFill>
                  <a:schemeClr val="accent6">
                    <a:lumMod val="75000"/>
                  </a:schemeClr>
                </a:solidFill>
              </a:rPr>
              <a:t>Growth</a:t>
            </a:r>
            <a:r>
              <a:rPr lang="en-GB" sz="3200" dirty="0"/>
              <a:t> is defined as an </a:t>
            </a:r>
            <a:r>
              <a:rPr lang="en-GB" sz="3200" b="1" dirty="0">
                <a:solidFill>
                  <a:schemeClr val="accent6">
                    <a:lumMod val="75000"/>
                  </a:schemeClr>
                </a:solidFill>
              </a:rPr>
              <a:t>increase in size </a:t>
            </a:r>
            <a:r>
              <a:rPr lang="en-GB" sz="3200" dirty="0"/>
              <a:t>or </a:t>
            </a:r>
            <a:r>
              <a:rPr lang="en-GB" sz="3200" b="1" dirty="0">
                <a:solidFill>
                  <a:schemeClr val="accent6">
                    <a:lumMod val="75000"/>
                  </a:schemeClr>
                </a:solidFill>
              </a:rPr>
              <a:t>mass</a:t>
            </a:r>
            <a:r>
              <a:rPr lang="en-GB" dirty="0"/>
              <a:t>. </a:t>
            </a:r>
          </a:p>
        </p:txBody>
      </p:sp>
      <p:pic>
        <p:nvPicPr>
          <p:cNvPr id="16" name="Picture 15" descr="GettyImages-641534960growth.jpg"/>
          <p:cNvPicPr>
            <a:picLocks noChangeAspect="1"/>
          </p:cNvPicPr>
          <p:nvPr/>
        </p:nvPicPr>
        <p:blipFill>
          <a:blip r:embed="rId3" cstate="print"/>
          <a:stretch>
            <a:fillRect/>
          </a:stretch>
        </p:blipFill>
        <p:spPr>
          <a:xfrm>
            <a:off x="683568" y="1508187"/>
            <a:ext cx="3519796" cy="2424869"/>
          </a:xfrm>
          <a:prstGeom prst="rect">
            <a:avLst/>
          </a:prstGeom>
          <a:ln>
            <a:solidFill>
              <a:schemeClr val="tx1"/>
            </a:solidFill>
          </a:ln>
        </p:spPr>
      </p:pic>
      <p:sp>
        <p:nvSpPr>
          <p:cNvPr id="19" name="TextBox 18"/>
          <p:cNvSpPr txBox="1"/>
          <p:nvPr/>
        </p:nvSpPr>
        <p:spPr>
          <a:xfrm>
            <a:off x="539552" y="4005064"/>
            <a:ext cx="8208912" cy="2492990"/>
          </a:xfrm>
          <a:prstGeom prst="rect">
            <a:avLst/>
          </a:prstGeom>
          <a:noFill/>
        </p:spPr>
        <p:txBody>
          <a:bodyPr wrap="square" rtlCol="0">
            <a:spAutoFit/>
          </a:bodyPr>
          <a:lstStyle/>
          <a:p>
            <a:r>
              <a:rPr lang="en-GB" sz="2400" dirty="0"/>
              <a:t>Growth occurs in </a:t>
            </a:r>
            <a:r>
              <a:rPr lang="en-GB" sz="2400" b="1" dirty="0">
                <a:solidFill>
                  <a:schemeClr val="accent6">
                    <a:lumMod val="75000"/>
                  </a:schemeClr>
                </a:solidFill>
              </a:rPr>
              <a:t>young animals </a:t>
            </a:r>
            <a:r>
              <a:rPr lang="en-GB" sz="2400" dirty="0"/>
              <a:t>by </a:t>
            </a:r>
            <a:r>
              <a:rPr lang="en-GB" sz="2400" b="1" dirty="0">
                <a:solidFill>
                  <a:schemeClr val="accent6">
                    <a:lumMod val="75000"/>
                  </a:schemeClr>
                </a:solidFill>
              </a:rPr>
              <a:t>rapid cell division </a:t>
            </a:r>
            <a:r>
              <a:rPr lang="en-GB" sz="2400" dirty="0"/>
              <a:t>all over the body. As animals get </a:t>
            </a:r>
            <a:r>
              <a:rPr lang="en-GB" sz="2400" b="1" dirty="0">
                <a:solidFill>
                  <a:schemeClr val="accent6">
                    <a:lumMod val="75000"/>
                  </a:schemeClr>
                </a:solidFill>
              </a:rPr>
              <a:t>older</a:t>
            </a:r>
            <a:r>
              <a:rPr lang="en-GB" sz="2400" dirty="0"/>
              <a:t> most cell division is simply to </a:t>
            </a:r>
            <a:r>
              <a:rPr lang="en-GB" sz="2400" b="1" dirty="0">
                <a:solidFill>
                  <a:schemeClr val="accent6">
                    <a:lumMod val="75000"/>
                  </a:schemeClr>
                </a:solidFill>
              </a:rPr>
              <a:t>replace or repair</a:t>
            </a:r>
            <a:r>
              <a:rPr lang="en-GB" sz="2400" dirty="0"/>
              <a:t> damaged cells.</a:t>
            </a:r>
          </a:p>
          <a:p>
            <a:endParaRPr lang="en-GB" sz="1200" dirty="0"/>
          </a:p>
          <a:p>
            <a:r>
              <a:rPr lang="en-GB" sz="2400" dirty="0"/>
              <a:t>Growth in </a:t>
            </a:r>
            <a:r>
              <a:rPr lang="en-GB" sz="2400" b="1" dirty="0">
                <a:solidFill>
                  <a:schemeClr val="accent6">
                    <a:lumMod val="75000"/>
                  </a:schemeClr>
                </a:solidFill>
              </a:rPr>
              <a:t>plants</a:t>
            </a:r>
            <a:r>
              <a:rPr lang="en-GB" sz="2400" dirty="0"/>
              <a:t> occurs by cell division at the </a:t>
            </a:r>
            <a:r>
              <a:rPr lang="en-GB" sz="2400" b="1" dirty="0">
                <a:solidFill>
                  <a:schemeClr val="accent6">
                    <a:lumMod val="75000"/>
                  </a:schemeClr>
                </a:solidFill>
              </a:rPr>
              <a:t>root and shoot </a:t>
            </a:r>
            <a:r>
              <a:rPr lang="en-GB" sz="2400" dirty="0"/>
              <a:t>tips. Cells increase in size or height by </a:t>
            </a:r>
            <a:r>
              <a:rPr lang="en-GB" sz="2400" b="1" dirty="0">
                <a:solidFill>
                  <a:schemeClr val="accent6">
                    <a:lumMod val="75000"/>
                  </a:schemeClr>
                </a:solidFill>
              </a:rPr>
              <a:t>cell elongation</a:t>
            </a:r>
            <a:r>
              <a:rPr lang="en-GB" sz="2400" dirty="0"/>
              <a:t>. </a:t>
            </a:r>
          </a:p>
          <a:p>
            <a:r>
              <a:rPr lang="en-GB" sz="2400" dirty="0"/>
              <a:t>This happens </a:t>
            </a:r>
            <a:r>
              <a:rPr lang="en-GB" sz="2400" b="1" dirty="0">
                <a:solidFill>
                  <a:schemeClr val="accent6">
                    <a:lumMod val="75000"/>
                  </a:schemeClr>
                </a:solidFill>
              </a:rPr>
              <a:t>throughout the plants life</a:t>
            </a:r>
            <a:r>
              <a:rPr lang="en-GB" sz="2400" dirty="0"/>
              <a:t>.</a:t>
            </a:r>
          </a:p>
        </p:txBody>
      </p:sp>
      <p:pic>
        <p:nvPicPr>
          <p:cNvPr id="20" name="Picture 19" descr="GettyImages-648809068plant growth.jpg"/>
          <p:cNvPicPr>
            <a:picLocks/>
          </p:cNvPicPr>
          <p:nvPr/>
        </p:nvPicPr>
        <p:blipFill>
          <a:blip r:embed="rId4" cstate="print"/>
          <a:stretch>
            <a:fillRect/>
          </a:stretch>
        </p:blipFill>
        <p:spPr>
          <a:xfrm>
            <a:off x="4716408" y="1484784"/>
            <a:ext cx="3528000" cy="2426400"/>
          </a:xfrm>
          <a:prstGeom prst="rect">
            <a:avLst/>
          </a:prstGeom>
          <a:ln>
            <a:solidFill>
              <a:schemeClr val="accent6">
                <a:lumMod val="75000"/>
              </a:schemeClr>
            </a:solidFill>
          </a:ln>
        </p:spPr>
      </p:pic>
    </p:spTree>
    <p:extLst>
      <p:ext uri="{BB962C8B-B14F-4D97-AF65-F5344CB8AC3E}">
        <p14:creationId xmlns:p14="http://schemas.microsoft.com/office/powerpoint/2010/main" val="22484839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9672" y="0"/>
            <a:ext cx="7524328"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Cells and control part 1 - growth</a:t>
            </a:r>
          </a:p>
        </p:txBody>
      </p:sp>
      <p:pic>
        <p:nvPicPr>
          <p:cNvPr id="3074" name="Picture 2"/>
          <p:cNvPicPr>
            <a:picLocks noChangeAspect="1" noChangeArrowheads="1"/>
          </p:cNvPicPr>
          <p:nvPr/>
        </p:nvPicPr>
        <p:blipFill>
          <a:blip r:embed="rId3" cstate="print"/>
          <a:srcRect/>
          <a:stretch>
            <a:fillRect/>
          </a:stretch>
        </p:blipFill>
        <p:spPr bwMode="auto">
          <a:xfrm>
            <a:off x="899592" y="762000"/>
            <a:ext cx="7876403" cy="5691336"/>
          </a:xfrm>
          <a:prstGeom prst="rect">
            <a:avLst/>
          </a:prstGeom>
          <a:noFill/>
          <a:ln w="9525">
            <a:solidFill>
              <a:schemeClr val="bg1">
                <a:lumMod val="85000"/>
              </a:schemeClr>
            </a:solidFill>
            <a:miter lim="800000"/>
            <a:headEnd/>
            <a:tailEnd/>
          </a:ln>
        </p:spPr>
      </p:pic>
      <p:sp>
        <p:nvSpPr>
          <p:cNvPr id="7" name="Rectangle 6"/>
          <p:cNvSpPr/>
          <p:nvPr/>
        </p:nvSpPr>
        <p:spPr>
          <a:xfrm>
            <a:off x="5724128" y="5085184"/>
            <a:ext cx="2376264" cy="504056"/>
          </a:xfrm>
          <a:prstGeom prst="rect">
            <a:avLst/>
          </a:pr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8" name="TextBox 7"/>
          <p:cNvSpPr txBox="1"/>
          <p:nvPr/>
        </p:nvSpPr>
        <p:spPr>
          <a:xfrm>
            <a:off x="3635896" y="5373216"/>
            <a:ext cx="2448272" cy="369332"/>
          </a:xfrm>
          <a:prstGeom prst="rect">
            <a:avLst/>
          </a:prstGeom>
          <a:solidFill>
            <a:schemeClr val="bg1">
              <a:lumMod val="95000"/>
            </a:schemeClr>
          </a:solidFill>
        </p:spPr>
        <p:txBody>
          <a:bodyPr wrap="square" rtlCol="0">
            <a:spAutoFit/>
          </a:bodyPr>
          <a:lstStyle/>
          <a:p>
            <a:endParaRPr lang="en-GB" dirty="0"/>
          </a:p>
        </p:txBody>
      </p:sp>
      <p:sp>
        <p:nvSpPr>
          <p:cNvPr id="9" name="TextBox 8"/>
          <p:cNvSpPr txBox="1"/>
          <p:nvPr/>
        </p:nvSpPr>
        <p:spPr>
          <a:xfrm>
            <a:off x="1475656" y="6165304"/>
            <a:ext cx="6984776" cy="369332"/>
          </a:xfrm>
          <a:prstGeom prst="rect">
            <a:avLst/>
          </a:prstGeom>
          <a:noFill/>
        </p:spPr>
        <p:txBody>
          <a:bodyPr wrap="square" rtlCol="0">
            <a:spAutoFit/>
          </a:bodyPr>
          <a:lstStyle/>
          <a:p>
            <a:r>
              <a:rPr lang="en-GB" dirty="0"/>
              <a:t>Child’s age in months after birth ( 6 months – 2 years)</a:t>
            </a:r>
          </a:p>
        </p:txBody>
      </p:sp>
      <p:sp>
        <p:nvSpPr>
          <p:cNvPr id="11" name="Rectangle 10"/>
          <p:cNvSpPr/>
          <p:nvPr/>
        </p:nvSpPr>
        <p:spPr>
          <a:xfrm>
            <a:off x="1043608" y="764704"/>
            <a:ext cx="288032" cy="122413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2" name="TextBox 11"/>
          <p:cNvSpPr txBox="1"/>
          <p:nvPr/>
        </p:nvSpPr>
        <p:spPr>
          <a:xfrm>
            <a:off x="395536" y="3068960"/>
            <a:ext cx="461665" cy="1305436"/>
          </a:xfrm>
          <a:prstGeom prst="rect">
            <a:avLst/>
          </a:prstGeom>
          <a:noFill/>
        </p:spPr>
        <p:txBody>
          <a:bodyPr vert="vert270" wrap="square" rtlCol="0">
            <a:spAutoFit/>
          </a:bodyPr>
          <a:lstStyle/>
          <a:p>
            <a:r>
              <a:rPr lang="en-GB" dirty="0"/>
              <a:t>Mass (kg) </a:t>
            </a:r>
          </a:p>
        </p:txBody>
      </p:sp>
      <p:sp>
        <p:nvSpPr>
          <p:cNvPr id="13" name="TextBox 12"/>
          <p:cNvSpPr txBox="1"/>
          <p:nvPr/>
        </p:nvSpPr>
        <p:spPr>
          <a:xfrm>
            <a:off x="179512" y="764704"/>
            <a:ext cx="4680520" cy="1200329"/>
          </a:xfrm>
          <a:prstGeom prst="rect">
            <a:avLst/>
          </a:prstGeom>
          <a:solidFill>
            <a:schemeClr val="bg1"/>
          </a:solidFill>
          <a:ln>
            <a:solidFill>
              <a:schemeClr val="accent6">
                <a:lumMod val="75000"/>
              </a:schemeClr>
            </a:solidFill>
          </a:ln>
        </p:spPr>
        <p:txBody>
          <a:bodyPr wrap="square" rtlCol="0">
            <a:spAutoFit/>
          </a:bodyPr>
          <a:lstStyle/>
          <a:p>
            <a:r>
              <a:rPr lang="en-GB" dirty="0"/>
              <a:t>This is an example of a NHS percentile chart used to monitor growth of a baby girl from 6 months to 2 years. There are separate charts for length, mass and head circumference.</a:t>
            </a:r>
          </a:p>
        </p:txBody>
      </p:sp>
      <p:cxnSp>
        <p:nvCxnSpPr>
          <p:cNvPr id="17" name="Straight Connector 16"/>
          <p:cNvCxnSpPr/>
          <p:nvPr/>
        </p:nvCxnSpPr>
        <p:spPr>
          <a:xfrm flipV="1">
            <a:off x="2483768" y="4221088"/>
            <a:ext cx="0" cy="1512168"/>
          </a:xfrm>
          <a:prstGeom prst="line">
            <a:avLst/>
          </a:prstGeom>
          <a:ln w="38100">
            <a:solidFill>
              <a:schemeClr val="accent6">
                <a:lumMod val="75000"/>
              </a:schemeClr>
            </a:solidFill>
            <a:prstDash val="dash"/>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1331640" y="4221088"/>
            <a:ext cx="1152128" cy="72008"/>
          </a:xfrm>
          <a:prstGeom prst="line">
            <a:avLst/>
          </a:prstGeom>
          <a:ln w="28575">
            <a:solidFill>
              <a:schemeClr val="accent6">
                <a:lumMod val="75000"/>
              </a:schemeClr>
            </a:solidFill>
            <a:prstDash val="dash"/>
          </a:ln>
        </p:spPr>
        <p:style>
          <a:lnRef idx="2">
            <a:schemeClr val="accent1"/>
          </a:lnRef>
          <a:fillRef idx="0">
            <a:schemeClr val="accent1"/>
          </a:fillRef>
          <a:effectRef idx="1">
            <a:schemeClr val="accent1"/>
          </a:effectRef>
          <a:fontRef idx="minor">
            <a:schemeClr val="tx1"/>
          </a:fontRef>
        </p:style>
      </p:cxnSp>
      <p:sp>
        <p:nvSpPr>
          <p:cNvPr id="21" name="TextBox 20"/>
          <p:cNvSpPr txBox="1"/>
          <p:nvPr/>
        </p:nvSpPr>
        <p:spPr>
          <a:xfrm>
            <a:off x="5220072" y="764704"/>
            <a:ext cx="2952328" cy="4247317"/>
          </a:xfrm>
          <a:prstGeom prst="rect">
            <a:avLst/>
          </a:prstGeom>
          <a:solidFill>
            <a:schemeClr val="accent6">
              <a:lumMod val="40000"/>
              <a:lumOff val="60000"/>
            </a:schemeClr>
          </a:solidFill>
          <a:ln>
            <a:solidFill>
              <a:schemeClr val="accent6">
                <a:lumMod val="75000"/>
              </a:schemeClr>
            </a:solidFill>
          </a:ln>
        </p:spPr>
        <p:txBody>
          <a:bodyPr wrap="square" rtlCol="0">
            <a:spAutoFit/>
          </a:bodyPr>
          <a:lstStyle/>
          <a:p>
            <a:r>
              <a:rPr lang="en-GB" dirty="0"/>
              <a:t>A 9 month old girl who weighs 7.5kg is on the 25</a:t>
            </a:r>
            <a:r>
              <a:rPr lang="en-GB" baseline="30000" dirty="0"/>
              <a:t>th</a:t>
            </a:r>
            <a:r>
              <a:rPr lang="en-GB" dirty="0"/>
              <a:t> percentile. This means 75% of 9 month old girls are heavier and 25% are lighter. Further tests on the girl would occur if the mass fell below the bottom percentile line or was above the top line or an inconsistent pattern  like low mass with large head circumference or the mass increased or decreased by two percentile lines over a short time.</a:t>
            </a:r>
          </a:p>
        </p:txBody>
      </p:sp>
    </p:spTree>
    <p:extLst>
      <p:ext uri="{BB962C8B-B14F-4D97-AF65-F5344CB8AC3E}">
        <p14:creationId xmlns:p14="http://schemas.microsoft.com/office/powerpoint/2010/main" val="2248483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par>
                                <p:cTn id="8" presetID="3" presetClass="entr" presetSubtype="10"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blinds(horizontal)">
                                      <p:cBhvr>
                                        <p:cTn id="10" dur="500"/>
                                        <p:tgtEl>
                                          <p:spTgt spid="20"/>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linds(horizontal)">
                                      <p:cBhvr>
                                        <p:cTn id="1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67744" y="0"/>
            <a:ext cx="6876256" cy="657041"/>
          </a:xfrm>
        </p:spPr>
        <p:txBody>
          <a:bodyPr>
            <a:noAutofit/>
          </a:bodyPr>
          <a:lstStyle/>
          <a:p>
            <a:pPr marL="342900" lvl="1" algn="r" defTabSz="342900" rtl="0">
              <a:spcBef>
                <a:spcPct val="20000"/>
              </a:spcBef>
            </a:pPr>
            <a:r>
              <a:rPr lang="en-US" sz="2400" b="1" dirty="0">
                <a:solidFill>
                  <a:schemeClr val="accent6"/>
                </a:solidFill>
              </a:rPr>
              <a:t>Cells and control part 1 - </a:t>
            </a:r>
            <a:r>
              <a:rPr kumimoji="0" lang="en-US" sz="2400" b="1" i="0" u="none" strike="noStrike" kern="1200" cap="none" spc="0" normalizeH="0" baseline="0" noProof="0" dirty="0">
                <a:ln>
                  <a:noFill/>
                </a:ln>
                <a:solidFill>
                  <a:schemeClr val="accent6"/>
                </a:solidFill>
                <a:effectLst/>
                <a:uLnTx/>
                <a:uFillTx/>
                <a:latin typeface="Calibri"/>
                <a:ea typeface=""/>
                <a:cs typeface="News Gothic MT"/>
              </a:rPr>
              <a:t>Cell differentiation</a:t>
            </a:r>
          </a:p>
        </p:txBody>
      </p:sp>
      <p:sp>
        <p:nvSpPr>
          <p:cNvPr id="3" name="Rectangle 2"/>
          <p:cNvSpPr/>
          <p:nvPr/>
        </p:nvSpPr>
        <p:spPr>
          <a:xfrm>
            <a:off x="341371" y="5229200"/>
            <a:ext cx="4104456" cy="1261884"/>
          </a:xfrm>
          <a:prstGeom prst="rect">
            <a:avLst/>
          </a:prstGeom>
        </p:spPr>
        <p:txBody>
          <a:bodyPr wrap="square">
            <a:spAutoFit/>
          </a:bodyPr>
          <a:lstStyle/>
          <a:p>
            <a:pPr algn="ctr"/>
            <a:r>
              <a:rPr lang="en-US" sz="2400" dirty="0"/>
              <a:t>Most types of </a:t>
            </a:r>
            <a:r>
              <a:rPr lang="en-US" sz="2800" b="1" u="sng" dirty="0">
                <a:solidFill>
                  <a:schemeClr val="accent6">
                    <a:lumMod val="75000"/>
                  </a:schemeClr>
                </a:solidFill>
              </a:rPr>
              <a:t>ANIMAL </a:t>
            </a:r>
            <a:r>
              <a:rPr lang="en-US" sz="2400" dirty="0"/>
              <a:t>cells</a:t>
            </a:r>
            <a:r>
              <a:rPr lang="en-US" sz="2400" b="1" dirty="0"/>
              <a:t> </a:t>
            </a:r>
            <a:r>
              <a:rPr lang="en-US" sz="2400" b="1" dirty="0">
                <a:solidFill>
                  <a:schemeClr val="accent6">
                    <a:lumMod val="75000"/>
                  </a:schemeClr>
                </a:solidFill>
              </a:rPr>
              <a:t>differentiate </a:t>
            </a:r>
            <a:r>
              <a:rPr lang="en-US" sz="2400" dirty="0"/>
              <a:t>in the early stage of development. </a:t>
            </a:r>
          </a:p>
        </p:txBody>
      </p:sp>
      <p:sp>
        <p:nvSpPr>
          <p:cNvPr id="4" name="TextBox 3"/>
          <p:cNvSpPr txBox="1"/>
          <p:nvPr/>
        </p:nvSpPr>
        <p:spPr>
          <a:xfrm>
            <a:off x="502506" y="779220"/>
            <a:ext cx="8119062" cy="1569660"/>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2400" dirty="0"/>
              <a:t>Cell </a:t>
            </a:r>
            <a:r>
              <a:rPr lang="en-GB" sz="2400" b="1" dirty="0"/>
              <a:t>differentiation</a:t>
            </a:r>
            <a:r>
              <a:rPr lang="en-GB" sz="2400" dirty="0"/>
              <a:t> occurs as organisms develop and the cell changes to become </a:t>
            </a:r>
            <a:r>
              <a:rPr lang="en-GB" sz="2400" b="1" dirty="0"/>
              <a:t>specialised</a:t>
            </a:r>
            <a:r>
              <a:rPr lang="en-GB" sz="2400" dirty="0"/>
              <a:t>. As the cell </a:t>
            </a:r>
            <a:r>
              <a:rPr lang="en-GB" sz="2400" b="1" dirty="0"/>
              <a:t>differentiates,</a:t>
            </a:r>
            <a:r>
              <a:rPr lang="en-GB" sz="2400" dirty="0"/>
              <a:t> it forms different sub-cellular structures, e.g. the tail on a sperm cell or the hairs on a root hair cell.</a:t>
            </a:r>
          </a:p>
        </p:txBody>
      </p:sp>
      <p:sp>
        <p:nvSpPr>
          <p:cNvPr id="5" name="Rectangle 4"/>
          <p:cNvSpPr/>
          <p:nvPr/>
        </p:nvSpPr>
        <p:spPr>
          <a:xfrm>
            <a:off x="5037039" y="5229200"/>
            <a:ext cx="3744416" cy="1200329"/>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US" sz="2400" dirty="0"/>
              <a:t>Most types of </a:t>
            </a:r>
            <a:r>
              <a:rPr lang="en-US" sz="2400" b="1" u="sng" dirty="0">
                <a:solidFill>
                  <a:schemeClr val="accent6">
                    <a:lumMod val="75000"/>
                  </a:schemeClr>
                </a:solidFill>
              </a:rPr>
              <a:t>PLANT</a:t>
            </a:r>
            <a:r>
              <a:rPr lang="en-US" sz="2400" dirty="0">
                <a:solidFill>
                  <a:schemeClr val="accent6">
                    <a:lumMod val="75000"/>
                  </a:schemeClr>
                </a:solidFill>
              </a:rPr>
              <a:t> </a:t>
            </a:r>
            <a:r>
              <a:rPr lang="en-US" sz="2400" dirty="0"/>
              <a:t>cells can </a:t>
            </a:r>
            <a:r>
              <a:rPr lang="en-US" sz="2400" b="1" dirty="0">
                <a:solidFill>
                  <a:schemeClr val="accent6">
                    <a:lumMod val="75000"/>
                  </a:schemeClr>
                </a:solidFill>
              </a:rPr>
              <a:t>differentiate throughout their life</a:t>
            </a:r>
            <a:r>
              <a:rPr lang="en-US" sz="2400" dirty="0"/>
              <a:t> cycle. </a:t>
            </a:r>
            <a:endParaRPr lang="en-US" sz="2400" b="1" dirty="0">
              <a:solidFill>
                <a:schemeClr val="accent6">
                  <a:lumMod val="75000"/>
                </a:schemeClr>
              </a:solidFill>
            </a:endParaRPr>
          </a:p>
        </p:txBody>
      </p:sp>
      <p:pic>
        <p:nvPicPr>
          <p:cNvPr id="6" name="Picture 5"/>
          <p:cNvPicPr>
            <a:picLocks noChangeAspect="1"/>
          </p:cNvPicPr>
          <p:nvPr/>
        </p:nvPicPr>
        <p:blipFill rotWithShape="1">
          <a:blip r:embed="rId2" cstate="print"/>
          <a:srcRect l="12048" t="3188" r="5675" b="16657"/>
          <a:stretch/>
        </p:blipFill>
        <p:spPr>
          <a:xfrm>
            <a:off x="900485" y="2996952"/>
            <a:ext cx="2986227" cy="1947507"/>
          </a:xfrm>
          <a:prstGeom prst="rect">
            <a:avLst/>
          </a:prstGeom>
        </p:spPr>
      </p:pic>
      <p:pic>
        <p:nvPicPr>
          <p:cNvPr id="9" name="Picture 8"/>
          <p:cNvPicPr>
            <a:picLocks noChangeAspect="1"/>
          </p:cNvPicPr>
          <p:nvPr/>
        </p:nvPicPr>
        <p:blipFill>
          <a:blip r:embed="rId3" cstate="print"/>
          <a:stretch>
            <a:fillRect/>
          </a:stretch>
        </p:blipFill>
        <p:spPr>
          <a:xfrm>
            <a:off x="5329202" y="2348880"/>
            <a:ext cx="3292366" cy="2880320"/>
          </a:xfrm>
          <a:prstGeom prst="rect">
            <a:avLst/>
          </a:prstGeom>
        </p:spPr>
      </p:pic>
    </p:spTree>
    <p:extLst>
      <p:ext uri="{BB962C8B-B14F-4D97-AF65-F5344CB8AC3E}">
        <p14:creationId xmlns:p14="http://schemas.microsoft.com/office/powerpoint/2010/main" val="7941978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20424" y="1729834"/>
            <a:ext cx="5891736" cy="1938992"/>
          </a:xfrm>
          <a:prstGeom prst="rect">
            <a:avLst/>
          </a:prstGeom>
          <a:ln/>
        </p:spPr>
        <p:style>
          <a:lnRef idx="2">
            <a:schemeClr val="accent6"/>
          </a:lnRef>
          <a:fillRef idx="1">
            <a:schemeClr val="lt1"/>
          </a:fillRef>
          <a:effectRef idx="0">
            <a:schemeClr val="accent6"/>
          </a:effectRef>
          <a:fontRef idx="minor">
            <a:schemeClr val="dk1"/>
          </a:fontRef>
        </p:style>
        <p:txBody>
          <a:bodyPr wrap="square">
            <a:spAutoFit/>
          </a:bodyPr>
          <a:lstStyle/>
          <a:p>
            <a:r>
              <a:rPr lang="en-US" sz="2000" b="1" dirty="0">
                <a:solidFill>
                  <a:schemeClr val="accent6">
                    <a:lumMod val="75000"/>
                  </a:schemeClr>
                </a:solidFill>
              </a:rPr>
              <a:t>Human embryo</a:t>
            </a:r>
            <a:r>
              <a:rPr lang="en-US" sz="2000" dirty="0">
                <a:solidFill>
                  <a:schemeClr val="accent6">
                    <a:lumMod val="75000"/>
                  </a:schemeClr>
                </a:solidFill>
              </a:rPr>
              <a:t> </a:t>
            </a:r>
            <a:r>
              <a:rPr lang="en-US" sz="2000" b="1" dirty="0">
                <a:solidFill>
                  <a:schemeClr val="accent6">
                    <a:lumMod val="75000"/>
                  </a:schemeClr>
                </a:solidFill>
              </a:rPr>
              <a:t>stem cells </a:t>
            </a:r>
            <a:r>
              <a:rPr lang="en-US" sz="2000" dirty="0"/>
              <a:t>can be cloned and made to </a:t>
            </a:r>
            <a:r>
              <a:rPr lang="en-US" sz="2000" b="1" dirty="0">
                <a:solidFill>
                  <a:schemeClr val="accent6">
                    <a:lumMod val="75000"/>
                  </a:schemeClr>
                </a:solidFill>
              </a:rPr>
              <a:t>differentiate</a:t>
            </a:r>
            <a:r>
              <a:rPr lang="en-US" sz="2000" dirty="0">
                <a:solidFill>
                  <a:schemeClr val="accent6">
                    <a:lumMod val="75000"/>
                  </a:schemeClr>
                </a:solidFill>
              </a:rPr>
              <a:t> </a:t>
            </a:r>
            <a:r>
              <a:rPr lang="en-US" sz="2000" dirty="0"/>
              <a:t>into </a:t>
            </a:r>
            <a:r>
              <a:rPr lang="en-US" sz="2000" b="1" dirty="0">
                <a:solidFill>
                  <a:schemeClr val="accent6">
                    <a:lumMod val="75000"/>
                  </a:schemeClr>
                </a:solidFill>
              </a:rPr>
              <a:t>most </a:t>
            </a:r>
            <a:r>
              <a:rPr lang="en-US" sz="2000" dirty="0"/>
              <a:t>different types of human cells.</a:t>
            </a:r>
          </a:p>
          <a:p>
            <a:r>
              <a:rPr lang="en-US" sz="2000" b="1" dirty="0">
                <a:solidFill>
                  <a:schemeClr val="accent6">
                    <a:lumMod val="75000"/>
                  </a:schemeClr>
                </a:solidFill>
              </a:rPr>
              <a:t>Human adult stem cells </a:t>
            </a:r>
            <a:r>
              <a:rPr lang="en-US" sz="2000" dirty="0"/>
              <a:t>can form </a:t>
            </a:r>
            <a:r>
              <a:rPr lang="en-US" sz="2000" b="1" dirty="0">
                <a:solidFill>
                  <a:schemeClr val="accent6">
                    <a:lumMod val="75000"/>
                  </a:schemeClr>
                </a:solidFill>
              </a:rPr>
              <a:t>many</a:t>
            </a:r>
            <a:r>
              <a:rPr lang="en-US" sz="2000" dirty="0">
                <a:solidFill>
                  <a:schemeClr val="accent6">
                    <a:lumMod val="75000"/>
                  </a:schemeClr>
                </a:solidFill>
              </a:rPr>
              <a:t> </a:t>
            </a:r>
            <a:r>
              <a:rPr lang="en-US" sz="2000" dirty="0"/>
              <a:t>(but not all) types of cells including blood cells.</a:t>
            </a:r>
          </a:p>
          <a:p>
            <a:r>
              <a:rPr lang="en-US" sz="2000" dirty="0">
                <a:solidFill>
                  <a:schemeClr val="tx1"/>
                </a:solidFill>
              </a:rPr>
              <a:t>Human stem cells can be used to </a:t>
            </a:r>
            <a:r>
              <a:rPr lang="en-US" sz="2000" b="1" dirty="0">
                <a:solidFill>
                  <a:schemeClr val="accent6">
                    <a:lumMod val="75000"/>
                  </a:schemeClr>
                </a:solidFill>
              </a:rPr>
              <a:t>help treat diseases </a:t>
            </a:r>
            <a:r>
              <a:rPr lang="en-US" sz="2000" dirty="0">
                <a:solidFill>
                  <a:schemeClr val="tx1"/>
                </a:solidFill>
              </a:rPr>
              <a:t>like</a:t>
            </a:r>
            <a:r>
              <a:rPr lang="en-US" sz="2000" b="1" dirty="0">
                <a:solidFill>
                  <a:schemeClr val="accent6">
                    <a:lumMod val="75000"/>
                  </a:schemeClr>
                </a:solidFill>
              </a:rPr>
              <a:t> diabetes </a:t>
            </a:r>
            <a:r>
              <a:rPr lang="en-US" sz="2000" dirty="0">
                <a:solidFill>
                  <a:schemeClr val="tx1"/>
                </a:solidFill>
              </a:rPr>
              <a:t>and</a:t>
            </a:r>
            <a:r>
              <a:rPr lang="en-US" sz="2000" b="1" dirty="0">
                <a:solidFill>
                  <a:schemeClr val="accent6">
                    <a:lumMod val="75000"/>
                  </a:schemeClr>
                </a:solidFill>
              </a:rPr>
              <a:t> paralysis.</a:t>
            </a:r>
          </a:p>
        </p:txBody>
      </p:sp>
      <p:pic>
        <p:nvPicPr>
          <p:cNvPr id="8" name="Picture 7"/>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17808"/>
          <a:stretch/>
        </p:blipFill>
        <p:spPr>
          <a:xfrm>
            <a:off x="6156176" y="1713266"/>
            <a:ext cx="2813171" cy="1905021"/>
          </a:xfrm>
          <a:prstGeom prst="rect">
            <a:avLst/>
          </a:prstGeom>
        </p:spPr>
      </p:pic>
      <p:sp>
        <p:nvSpPr>
          <p:cNvPr id="6" name="Rectangle 5"/>
          <p:cNvSpPr/>
          <p:nvPr/>
        </p:nvSpPr>
        <p:spPr>
          <a:xfrm>
            <a:off x="120424" y="808717"/>
            <a:ext cx="9023576" cy="769441"/>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en-US" sz="2200" b="1" dirty="0"/>
              <a:t>Stem cells </a:t>
            </a:r>
            <a:r>
              <a:rPr lang="en-US" sz="2200" dirty="0"/>
              <a:t>are </a:t>
            </a:r>
            <a:r>
              <a:rPr lang="en-US" sz="2200" b="1" dirty="0"/>
              <a:t>undifferentiated cells </a:t>
            </a:r>
            <a:r>
              <a:rPr lang="en-US" sz="2200" dirty="0"/>
              <a:t>within an organism. They can produce other stem cells that can then differentiate into many different types of cells.  </a:t>
            </a:r>
            <a:endParaRPr lang="en-US" sz="2200" dirty="0">
              <a:effectLst/>
            </a:endParaRPr>
          </a:p>
        </p:txBody>
      </p:sp>
      <p:sp>
        <p:nvSpPr>
          <p:cNvPr id="9" name="Rectangle 8"/>
          <p:cNvSpPr/>
          <p:nvPr/>
        </p:nvSpPr>
        <p:spPr>
          <a:xfrm>
            <a:off x="124779" y="3753395"/>
            <a:ext cx="9019221" cy="2862322"/>
          </a:xfrm>
          <a:prstGeom prst="rect">
            <a:avLst/>
          </a:prstGeom>
        </p:spPr>
        <p:txBody>
          <a:bodyPr wrap="square">
            <a:spAutoFit/>
          </a:bodyPr>
          <a:lstStyle/>
          <a:p>
            <a:r>
              <a:rPr lang="en-US" sz="2000" b="1" dirty="0">
                <a:solidFill>
                  <a:schemeClr val="accent6">
                    <a:lumMod val="75000"/>
                  </a:schemeClr>
                </a:solidFill>
              </a:rPr>
              <a:t>Embryos</a:t>
            </a:r>
            <a:r>
              <a:rPr lang="en-US" sz="2000" dirty="0">
                <a:solidFill>
                  <a:schemeClr val="accent6">
                    <a:lumMod val="75000"/>
                  </a:schemeClr>
                </a:solidFill>
              </a:rPr>
              <a:t> </a:t>
            </a:r>
            <a:r>
              <a:rPr lang="en-US" sz="2000" dirty="0"/>
              <a:t>produced by </a:t>
            </a:r>
            <a:r>
              <a:rPr lang="en-US" sz="2000" b="1" dirty="0">
                <a:solidFill>
                  <a:schemeClr val="accent6">
                    <a:lumMod val="75000"/>
                  </a:schemeClr>
                </a:solidFill>
              </a:rPr>
              <a:t>therapeutic cloning </a:t>
            </a:r>
            <a:r>
              <a:rPr lang="en-US" sz="2000" dirty="0"/>
              <a:t>have the </a:t>
            </a:r>
            <a:r>
              <a:rPr lang="en-US" sz="2000" b="1" dirty="0">
                <a:solidFill>
                  <a:schemeClr val="accent6">
                    <a:lumMod val="75000"/>
                  </a:schemeClr>
                </a:solidFill>
              </a:rPr>
              <a:t>same genes as the patient</a:t>
            </a:r>
            <a:r>
              <a:rPr lang="en-US" sz="2000" dirty="0"/>
              <a:t>.  </a:t>
            </a:r>
          </a:p>
          <a:p>
            <a:r>
              <a:rPr lang="en-US" sz="2000" dirty="0"/>
              <a:t>This means stem cells from the embryo are </a:t>
            </a:r>
            <a:r>
              <a:rPr lang="en-US" sz="2000" b="1" dirty="0">
                <a:solidFill>
                  <a:schemeClr val="accent6">
                    <a:lumMod val="75000"/>
                  </a:schemeClr>
                </a:solidFill>
              </a:rPr>
              <a:t>not rejected by the patient’s body. </a:t>
            </a:r>
          </a:p>
          <a:p>
            <a:r>
              <a:rPr lang="en-US" sz="2000" dirty="0"/>
              <a:t>This is why they can be used for medical treatments.</a:t>
            </a:r>
          </a:p>
          <a:p>
            <a:r>
              <a:rPr lang="en-US" sz="2000" dirty="0"/>
              <a:t>The </a:t>
            </a:r>
            <a:r>
              <a:rPr lang="en-US" sz="2000" b="1" dirty="0">
                <a:solidFill>
                  <a:schemeClr val="accent6">
                    <a:lumMod val="75000"/>
                  </a:schemeClr>
                </a:solidFill>
              </a:rPr>
              <a:t>risks</a:t>
            </a:r>
            <a:r>
              <a:rPr lang="en-US" sz="2000" dirty="0"/>
              <a:t> of using stem cells risks such as the </a:t>
            </a:r>
            <a:r>
              <a:rPr lang="en-US" sz="2000" b="1" dirty="0">
                <a:solidFill>
                  <a:schemeClr val="accent6">
                    <a:lumMod val="75000"/>
                  </a:schemeClr>
                </a:solidFill>
              </a:rPr>
              <a:t>transfer</a:t>
            </a:r>
            <a:r>
              <a:rPr lang="en-US" sz="2000" b="1" dirty="0"/>
              <a:t> </a:t>
            </a:r>
            <a:r>
              <a:rPr lang="en-US" sz="2000" dirty="0"/>
              <a:t>of </a:t>
            </a:r>
            <a:r>
              <a:rPr lang="en-US" sz="2000" b="1" dirty="0">
                <a:solidFill>
                  <a:schemeClr val="accent6">
                    <a:lumMod val="75000"/>
                  </a:schemeClr>
                </a:solidFill>
              </a:rPr>
              <a:t>viral</a:t>
            </a:r>
            <a:r>
              <a:rPr lang="en-US" sz="2000" dirty="0">
                <a:solidFill>
                  <a:schemeClr val="accent6">
                    <a:lumMod val="75000"/>
                  </a:schemeClr>
                </a:solidFill>
              </a:rPr>
              <a:t> </a:t>
            </a:r>
            <a:r>
              <a:rPr lang="en-US" sz="2000" b="1" dirty="0">
                <a:solidFill>
                  <a:schemeClr val="accent6">
                    <a:lumMod val="75000"/>
                  </a:schemeClr>
                </a:solidFill>
              </a:rPr>
              <a:t>infections</a:t>
            </a:r>
            <a:r>
              <a:rPr lang="en-US" sz="2000" dirty="0">
                <a:solidFill>
                  <a:schemeClr val="accent6">
                    <a:lumMod val="75000"/>
                  </a:schemeClr>
                </a:solidFill>
              </a:rPr>
              <a:t>. </a:t>
            </a:r>
          </a:p>
          <a:p>
            <a:r>
              <a:rPr lang="en-US" sz="2000" dirty="0"/>
              <a:t>Some people have objections to stem cell use for </a:t>
            </a:r>
            <a:r>
              <a:rPr lang="en-US" sz="2000" b="1" dirty="0">
                <a:solidFill>
                  <a:schemeClr val="accent6">
                    <a:lumMod val="75000"/>
                  </a:schemeClr>
                </a:solidFill>
              </a:rPr>
              <a:t>e</a:t>
            </a:r>
            <a:r>
              <a:rPr lang="en-US" sz="2000" b="1" dirty="0">
                <a:solidFill>
                  <a:schemeClr val="accent6">
                    <a:lumMod val="75000"/>
                  </a:schemeClr>
                </a:solidFill>
                <a:effectLst/>
              </a:rPr>
              <a:t>thical</a:t>
            </a:r>
            <a:r>
              <a:rPr lang="en-US" sz="2000" dirty="0">
                <a:solidFill>
                  <a:schemeClr val="accent6">
                    <a:lumMod val="75000"/>
                  </a:schemeClr>
                </a:solidFill>
                <a:effectLst/>
              </a:rPr>
              <a:t> </a:t>
            </a:r>
            <a:r>
              <a:rPr lang="en-US" sz="2000" dirty="0">
                <a:effectLst/>
              </a:rPr>
              <a:t>and </a:t>
            </a:r>
            <a:r>
              <a:rPr lang="en-US" sz="2000" b="1" dirty="0">
                <a:solidFill>
                  <a:schemeClr val="accent6">
                    <a:lumMod val="75000"/>
                  </a:schemeClr>
                </a:solidFill>
                <a:effectLst/>
              </a:rPr>
              <a:t>religious</a:t>
            </a:r>
            <a:r>
              <a:rPr lang="en-US" sz="2000" dirty="0">
                <a:effectLst/>
              </a:rPr>
              <a:t> reasons. </a:t>
            </a:r>
            <a:r>
              <a:rPr lang="en-US" sz="2000" dirty="0"/>
              <a:t>During fertility treatment doctors usually fertilise </a:t>
            </a:r>
            <a:r>
              <a:rPr lang="en-US" sz="2000" dirty="0">
                <a:effectLst/>
              </a:rPr>
              <a:t>many more eggs than are going to be used. The </a:t>
            </a:r>
            <a:r>
              <a:rPr lang="en-US" sz="2000" b="1" dirty="0">
                <a:solidFill>
                  <a:schemeClr val="accent6">
                    <a:lumMod val="75000"/>
                  </a:schemeClr>
                </a:solidFill>
                <a:effectLst/>
              </a:rPr>
              <a:t>embryos</a:t>
            </a:r>
            <a:r>
              <a:rPr lang="en-US" sz="2000" dirty="0">
                <a:effectLst/>
              </a:rPr>
              <a:t> formed are </a:t>
            </a:r>
            <a:r>
              <a:rPr lang="en-US" sz="2000" dirty="0"/>
              <a:t>used to </a:t>
            </a:r>
            <a:r>
              <a:rPr lang="en-US" sz="2000" b="1" dirty="0">
                <a:solidFill>
                  <a:schemeClr val="accent6">
                    <a:lumMod val="75000"/>
                  </a:schemeClr>
                </a:solidFill>
              </a:rPr>
              <a:t>obtain</a:t>
            </a:r>
            <a:r>
              <a:rPr lang="en-US" sz="2000" dirty="0">
                <a:solidFill>
                  <a:schemeClr val="accent6">
                    <a:lumMod val="75000"/>
                  </a:schemeClr>
                </a:solidFill>
              </a:rPr>
              <a:t> </a:t>
            </a:r>
            <a:r>
              <a:rPr lang="en-US" sz="2000" dirty="0"/>
              <a:t>stem cells. </a:t>
            </a:r>
          </a:p>
          <a:p>
            <a:r>
              <a:rPr lang="en-US" sz="2000" dirty="0"/>
              <a:t>In the UK, </a:t>
            </a:r>
            <a:r>
              <a:rPr lang="en-US" sz="2000" b="1" dirty="0">
                <a:solidFill>
                  <a:schemeClr val="accent6">
                    <a:lumMod val="75000"/>
                  </a:schemeClr>
                </a:solidFill>
              </a:rPr>
              <a:t>scientists</a:t>
            </a:r>
            <a:r>
              <a:rPr lang="en-US" sz="2000" dirty="0"/>
              <a:t> can use these embryos for </a:t>
            </a:r>
            <a:r>
              <a:rPr lang="en-US" sz="2000" b="1" dirty="0">
                <a:solidFill>
                  <a:schemeClr val="accent6">
                    <a:lumMod val="75000"/>
                  </a:schemeClr>
                </a:solidFill>
              </a:rPr>
              <a:t>research</a:t>
            </a:r>
            <a:r>
              <a:rPr lang="en-US" sz="2000" dirty="0">
                <a:solidFill>
                  <a:schemeClr val="accent6">
                    <a:lumMod val="75000"/>
                  </a:schemeClr>
                </a:solidFill>
              </a:rPr>
              <a:t> </a:t>
            </a:r>
            <a:r>
              <a:rPr lang="en-US" sz="2000" dirty="0"/>
              <a:t>but only under </a:t>
            </a:r>
            <a:r>
              <a:rPr lang="en-US" sz="2000" b="1" dirty="0">
                <a:solidFill>
                  <a:schemeClr val="accent6">
                    <a:lumMod val="75000"/>
                  </a:schemeClr>
                </a:solidFill>
              </a:rPr>
              <a:t>very strict guidelines</a:t>
            </a:r>
            <a:r>
              <a:rPr lang="en-US" sz="2000" dirty="0"/>
              <a:t>. </a:t>
            </a:r>
            <a:endParaRPr lang="en-US" sz="2000" dirty="0">
              <a:effectLst/>
            </a:endParaRPr>
          </a:p>
        </p:txBody>
      </p:sp>
      <p:sp>
        <p:nvSpPr>
          <p:cNvPr id="7" name="Title 1"/>
          <p:cNvSpPr>
            <a:spLocks noGrp="1"/>
          </p:cNvSpPr>
          <p:nvPr>
            <p:ph type="ctrTitle"/>
          </p:nvPr>
        </p:nvSpPr>
        <p:spPr>
          <a:xfrm>
            <a:off x="2267744" y="0"/>
            <a:ext cx="6876256" cy="657041"/>
          </a:xfrm>
        </p:spPr>
        <p:txBody>
          <a:bodyPr>
            <a:noAutofit/>
          </a:bodyPr>
          <a:lstStyle/>
          <a:p>
            <a:pPr marL="342900" lvl="1" algn="r" defTabSz="342900" rtl="0">
              <a:spcBef>
                <a:spcPct val="20000"/>
              </a:spcBef>
            </a:pPr>
            <a:r>
              <a:rPr lang="en-US" sz="2400" b="1" dirty="0">
                <a:solidFill>
                  <a:schemeClr val="accent6"/>
                </a:solidFill>
              </a:rPr>
              <a:t>Cells and control part 1 –Stem cells</a:t>
            </a:r>
            <a:endParaRPr kumimoji="0" lang="en-US" sz="24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35162484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67744" y="0"/>
            <a:ext cx="6876256" cy="657041"/>
          </a:xfrm>
        </p:spPr>
        <p:txBody>
          <a:bodyPr>
            <a:noAutofit/>
          </a:bodyPr>
          <a:lstStyle/>
          <a:p>
            <a:pPr marL="342900" lvl="1" algn="r" defTabSz="342900" rtl="0">
              <a:spcBef>
                <a:spcPct val="20000"/>
              </a:spcBef>
            </a:pPr>
            <a:r>
              <a:rPr lang="en-US" sz="2400" b="1" dirty="0">
                <a:solidFill>
                  <a:schemeClr val="accent6"/>
                </a:solidFill>
              </a:rPr>
              <a:t>Cells and control part 1- </a:t>
            </a:r>
            <a:r>
              <a:rPr kumimoji="0" lang="en-US" sz="2400" b="1" i="0" u="none" strike="noStrike" kern="1200" cap="none" spc="0" normalizeH="0" baseline="0" noProof="0" dirty="0">
                <a:ln>
                  <a:noFill/>
                </a:ln>
                <a:solidFill>
                  <a:schemeClr val="accent6"/>
                </a:solidFill>
                <a:effectLst/>
                <a:uLnTx/>
                <a:uFillTx/>
                <a:latin typeface="Calibri"/>
                <a:ea typeface=""/>
                <a:cs typeface="News Gothic MT"/>
              </a:rPr>
              <a:t>Stem Cells </a:t>
            </a:r>
            <a:r>
              <a:rPr lang="en-US" sz="2400" b="1" kern="1200" dirty="0">
                <a:solidFill>
                  <a:schemeClr val="accent6"/>
                </a:solidFill>
                <a:latin typeface="Calibri"/>
                <a:ea typeface=""/>
                <a:cs typeface="News Gothic MT"/>
              </a:rPr>
              <a:t>(</a:t>
            </a:r>
            <a:r>
              <a:rPr kumimoji="0" lang="en-US" sz="2400" b="1" i="0" u="none" strike="noStrike" kern="1200" cap="none" spc="0" normalizeH="0" baseline="0" noProof="0" dirty="0">
                <a:ln>
                  <a:noFill/>
                </a:ln>
                <a:solidFill>
                  <a:schemeClr val="accent6"/>
                </a:solidFill>
                <a:effectLst/>
                <a:uLnTx/>
                <a:uFillTx/>
                <a:latin typeface="Calibri"/>
                <a:ea typeface=""/>
                <a:cs typeface="News Gothic MT"/>
              </a:rPr>
              <a:t>plants)</a:t>
            </a:r>
          </a:p>
        </p:txBody>
      </p:sp>
      <p:sp>
        <p:nvSpPr>
          <p:cNvPr id="5" name="Rectangle 4"/>
          <p:cNvSpPr/>
          <p:nvPr/>
        </p:nvSpPr>
        <p:spPr>
          <a:xfrm>
            <a:off x="131385" y="803297"/>
            <a:ext cx="5736759" cy="2123658"/>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US" sz="2000" dirty="0"/>
              <a:t>Most types of </a:t>
            </a:r>
            <a:r>
              <a:rPr lang="en-US" sz="2000" b="1" u="sng" dirty="0">
                <a:solidFill>
                  <a:schemeClr val="accent6">
                    <a:lumMod val="75000"/>
                  </a:schemeClr>
                </a:solidFill>
              </a:rPr>
              <a:t>PLANT</a:t>
            </a:r>
            <a:r>
              <a:rPr lang="en-US" sz="2000" dirty="0">
                <a:solidFill>
                  <a:schemeClr val="accent6">
                    <a:lumMod val="75000"/>
                  </a:schemeClr>
                </a:solidFill>
              </a:rPr>
              <a:t> </a:t>
            </a:r>
            <a:r>
              <a:rPr lang="en-US" sz="2000" dirty="0"/>
              <a:t>cells can </a:t>
            </a:r>
            <a:r>
              <a:rPr lang="en-US" sz="2000" b="1" dirty="0">
                <a:solidFill>
                  <a:schemeClr val="accent6">
                    <a:lumMod val="75000"/>
                  </a:schemeClr>
                </a:solidFill>
              </a:rPr>
              <a:t>differentiate throughout their life</a:t>
            </a:r>
            <a:r>
              <a:rPr lang="en-US" sz="2000" dirty="0"/>
              <a:t> cycle. </a:t>
            </a:r>
          </a:p>
          <a:p>
            <a:pPr algn="ctr"/>
            <a:endParaRPr lang="en-US" sz="1200" dirty="0"/>
          </a:p>
          <a:p>
            <a:r>
              <a:rPr lang="en-US" sz="2000" b="1" dirty="0">
                <a:solidFill>
                  <a:schemeClr val="accent6">
                    <a:lumMod val="75000"/>
                  </a:schemeClr>
                </a:solidFill>
              </a:rPr>
              <a:t>Undifferentiated</a:t>
            </a:r>
            <a:r>
              <a:rPr lang="en-US" sz="2000" dirty="0"/>
              <a:t> stem cells in </a:t>
            </a:r>
            <a:r>
              <a:rPr lang="en-US" sz="2000" b="1" dirty="0">
                <a:solidFill>
                  <a:schemeClr val="accent6">
                    <a:lumMod val="75000"/>
                  </a:schemeClr>
                </a:solidFill>
              </a:rPr>
              <a:t>plants</a:t>
            </a:r>
            <a:r>
              <a:rPr lang="en-US" sz="2000" dirty="0"/>
              <a:t> are grouped together in </a:t>
            </a:r>
            <a:r>
              <a:rPr lang="en-US" sz="2000" b="1" dirty="0">
                <a:solidFill>
                  <a:schemeClr val="accent6">
                    <a:lumMod val="75000"/>
                  </a:schemeClr>
                </a:solidFill>
              </a:rPr>
              <a:t>structures called meristems</a:t>
            </a:r>
            <a:r>
              <a:rPr lang="en-US" sz="2000" b="1" dirty="0"/>
              <a:t>. </a:t>
            </a:r>
          </a:p>
          <a:p>
            <a:r>
              <a:rPr lang="en-US" sz="2000" dirty="0"/>
              <a:t>The undifferentiated cells can then specialise e.g. root hair cell, xylem or phloem cells. </a:t>
            </a:r>
            <a:endParaRPr lang="en-US" sz="2000" b="1" dirty="0">
              <a:solidFill>
                <a:schemeClr val="accent6">
                  <a:lumMod val="75000"/>
                </a:schemeClr>
              </a:solidFill>
            </a:endParaRPr>
          </a:p>
        </p:txBody>
      </p:sp>
      <p:pic>
        <p:nvPicPr>
          <p:cNvPr id="7" name="Picture 6"/>
          <p:cNvPicPr>
            <a:picLocks noChangeAspect="1"/>
          </p:cNvPicPr>
          <p:nvPr/>
        </p:nvPicPr>
        <p:blipFill>
          <a:blip r:embed="rId2" cstate="print"/>
          <a:stretch>
            <a:fillRect/>
          </a:stretch>
        </p:blipFill>
        <p:spPr>
          <a:xfrm>
            <a:off x="6419307" y="889963"/>
            <a:ext cx="2308285" cy="2299052"/>
          </a:xfrm>
          <a:prstGeom prst="rect">
            <a:avLst/>
          </a:prstGeom>
        </p:spPr>
      </p:pic>
      <p:sp>
        <p:nvSpPr>
          <p:cNvPr id="4" name="Rectangle 3"/>
          <p:cNvSpPr/>
          <p:nvPr/>
        </p:nvSpPr>
        <p:spPr>
          <a:xfrm>
            <a:off x="65904" y="3037037"/>
            <a:ext cx="5730232" cy="2554545"/>
          </a:xfrm>
          <a:prstGeom prst="rect">
            <a:avLst/>
          </a:prstGeom>
        </p:spPr>
        <p:txBody>
          <a:bodyPr wrap="square">
            <a:spAutoFit/>
          </a:bodyPr>
          <a:lstStyle/>
          <a:p>
            <a:r>
              <a:rPr lang="en-US" sz="2000" b="1" dirty="0">
                <a:solidFill>
                  <a:schemeClr val="accent6">
                    <a:lumMod val="75000"/>
                  </a:schemeClr>
                </a:solidFill>
              </a:rPr>
              <a:t>Stem cells </a:t>
            </a:r>
            <a:r>
              <a:rPr lang="en-US" sz="2000" dirty="0"/>
              <a:t>from</a:t>
            </a:r>
            <a:r>
              <a:rPr lang="en-US" sz="2000" b="1" dirty="0">
                <a:solidFill>
                  <a:schemeClr val="accent6">
                    <a:lumMod val="75000"/>
                  </a:schemeClr>
                </a:solidFill>
              </a:rPr>
              <a:t> meristems in plants </a:t>
            </a:r>
            <a:r>
              <a:rPr lang="en-US" sz="2000" dirty="0"/>
              <a:t>can be used to produce</a:t>
            </a:r>
            <a:r>
              <a:rPr lang="en-US" sz="2000" b="1" dirty="0">
                <a:solidFill>
                  <a:schemeClr val="accent6">
                    <a:lumMod val="75000"/>
                  </a:schemeClr>
                </a:solidFill>
              </a:rPr>
              <a:t> clones of plants </a:t>
            </a:r>
            <a:r>
              <a:rPr lang="en-US" sz="2000" dirty="0"/>
              <a:t>quickly and economically.</a:t>
            </a:r>
          </a:p>
          <a:p>
            <a:r>
              <a:rPr lang="en-US" sz="2000" b="1" dirty="0"/>
              <a:t>• </a:t>
            </a:r>
            <a:r>
              <a:rPr lang="en-US" sz="2000" b="1" dirty="0">
                <a:solidFill>
                  <a:schemeClr val="accent6">
                    <a:lumMod val="75000"/>
                  </a:schemeClr>
                </a:solidFill>
              </a:rPr>
              <a:t>Rare species </a:t>
            </a:r>
            <a:r>
              <a:rPr lang="en-US" sz="2000" dirty="0"/>
              <a:t>can be cloned to protect from extinction.</a:t>
            </a:r>
          </a:p>
          <a:p>
            <a:r>
              <a:rPr lang="en-US" sz="2000" dirty="0"/>
              <a:t>• </a:t>
            </a:r>
            <a:r>
              <a:rPr lang="en-US" sz="2000" b="1" dirty="0">
                <a:solidFill>
                  <a:schemeClr val="accent6">
                    <a:lumMod val="75000"/>
                  </a:schemeClr>
                </a:solidFill>
              </a:rPr>
              <a:t>Crop plants </a:t>
            </a:r>
            <a:r>
              <a:rPr lang="en-US" sz="2000" dirty="0"/>
              <a:t>with special features, such as disease resistance, can be cloned to produce large numbers of identical plants for farmers</a:t>
            </a:r>
          </a:p>
          <a:p>
            <a:r>
              <a:rPr lang="en-US" sz="2000" dirty="0">
                <a:effectLst/>
              </a:rPr>
              <a:t>e.g. potatoes, strawberries</a:t>
            </a:r>
            <a:r>
              <a:rPr lang="en-US" sz="2000" dirty="0"/>
              <a:t> and dates.</a:t>
            </a:r>
            <a:endParaRPr lang="en-US" sz="2000" dirty="0">
              <a:effectLst/>
            </a:endParaRPr>
          </a:p>
        </p:txBody>
      </p:sp>
      <p:pic>
        <p:nvPicPr>
          <p:cNvPr id="9" name="Picture 8"/>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656524" y="5096276"/>
            <a:ext cx="1071069" cy="1071069"/>
          </a:xfrm>
          <a:prstGeom prst="rect">
            <a:avLst/>
          </a:prstGeom>
        </p:spPr>
      </p:pic>
      <p:pic>
        <p:nvPicPr>
          <p:cNvPr id="10" name="Picture 9"/>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633565" y="5208203"/>
            <a:ext cx="1859571" cy="1240934"/>
          </a:xfrm>
          <a:prstGeom prst="rect">
            <a:avLst/>
          </a:prstGeom>
        </p:spPr>
      </p:pic>
      <p:pic>
        <p:nvPicPr>
          <p:cNvPr id="11" name="Picture 10"/>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240377" y="3022247"/>
            <a:ext cx="2951681" cy="1962000"/>
          </a:xfrm>
          <a:prstGeom prst="rect">
            <a:avLst/>
          </a:prstGeom>
        </p:spPr>
      </p:pic>
    </p:spTree>
    <p:extLst>
      <p:ext uri="{BB962C8B-B14F-4D97-AF65-F5344CB8AC3E}">
        <p14:creationId xmlns:p14="http://schemas.microsoft.com/office/powerpoint/2010/main" val="10664499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5447645"/>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r>
              <a:rPr lang="en-US" sz="3600" b="1" dirty="0">
                <a:solidFill>
                  <a:schemeClr val="tx1">
                    <a:lumMod val="50000"/>
                    <a:lumOff val="50000"/>
                  </a:schemeClr>
                </a:solidFill>
              </a:rPr>
              <a:t>Cell division</a:t>
            </a:r>
          </a:p>
          <a:p>
            <a:endParaRPr lang="en-US" sz="3600" b="1" dirty="0">
              <a:solidFill>
                <a:schemeClr val="tx1">
                  <a:lumMod val="50000"/>
                  <a:lumOff val="50000"/>
                </a:schemeClr>
              </a:solidFill>
            </a:endParaRPr>
          </a:p>
          <a:p>
            <a:endParaRPr lang="en-US" sz="3600" b="1" dirty="0">
              <a:solidFill>
                <a:schemeClr val="tx1">
                  <a:lumMod val="50000"/>
                  <a:lumOff val="50000"/>
                </a:schemeClr>
              </a:solidFill>
            </a:endParaRPr>
          </a:p>
          <a:p>
            <a:pPr marL="685800" lvl="1" indent="-342900">
              <a:buFont typeface="Arial" charset="0"/>
              <a:buChar char="•"/>
            </a:pPr>
            <a:r>
              <a:rPr lang="en-US" sz="2400" dirty="0">
                <a:solidFill>
                  <a:schemeClr val="tx1">
                    <a:lumMod val="50000"/>
                    <a:lumOff val="50000"/>
                  </a:schemeClr>
                </a:solidFill>
              </a:rPr>
              <a:t>Mitosis and the cell cycle</a:t>
            </a:r>
          </a:p>
          <a:p>
            <a:pPr marL="685800" lvl="1" indent="-342900">
              <a:buFont typeface="Arial" charset="0"/>
              <a:buChar char="•"/>
            </a:pPr>
            <a:r>
              <a:rPr lang="en-US" sz="2400" dirty="0">
                <a:solidFill>
                  <a:schemeClr val="tx1">
                    <a:lumMod val="50000"/>
                    <a:lumOff val="50000"/>
                  </a:schemeClr>
                </a:solidFill>
              </a:rPr>
              <a:t>Cancer</a:t>
            </a:r>
          </a:p>
          <a:p>
            <a:pPr marL="685800" lvl="1" indent="-342900">
              <a:buFont typeface="Arial" charset="0"/>
              <a:buChar char="•"/>
            </a:pPr>
            <a:r>
              <a:rPr lang="en-US" sz="2400" dirty="0">
                <a:solidFill>
                  <a:schemeClr val="tx1">
                    <a:lumMod val="50000"/>
                    <a:lumOff val="50000"/>
                  </a:schemeClr>
                </a:solidFill>
              </a:rPr>
              <a:t>Stem cells</a:t>
            </a:r>
          </a:p>
          <a:p>
            <a:pPr marL="685800" lvl="1" indent="-342900">
              <a:buFont typeface="Arial" charset="0"/>
              <a:buChar char="•"/>
            </a:pPr>
            <a:r>
              <a:rPr lang="en-US" sz="2400" dirty="0">
                <a:solidFill>
                  <a:schemeClr val="tx1">
                    <a:lumMod val="50000"/>
                    <a:lumOff val="50000"/>
                  </a:schemeClr>
                </a:solidFill>
              </a:rPr>
              <a:t>Growth and differentiation</a:t>
            </a:r>
          </a:p>
          <a:p>
            <a:endParaRPr lang="en-GB" dirty="0"/>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11960" y="886544"/>
            <a:ext cx="4914900" cy="5638800"/>
          </a:xfrm>
          <a:prstGeom prst="rect">
            <a:avLst/>
          </a:prstGeom>
        </p:spPr>
      </p:pic>
    </p:spTree>
    <p:extLst>
      <p:ext uri="{BB962C8B-B14F-4D97-AF65-F5344CB8AC3E}">
        <p14:creationId xmlns:p14="http://schemas.microsoft.com/office/powerpoint/2010/main" val="2856955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052736"/>
            <a:ext cx="8458200" cy="5124028"/>
          </a:xfrm>
        </p:spPr>
        <p:txBody>
          <a:bodyPr>
            <a:noAutofit/>
          </a:bodyPr>
          <a:lstStyle/>
          <a:p>
            <a:br>
              <a:rPr lang="en-GB" sz="2400" dirty="0">
                <a:latin typeface="+mn-lt"/>
              </a:rPr>
            </a:br>
            <a:r>
              <a:rPr lang="en-GB" sz="2200" dirty="0">
                <a:latin typeface="+mn-lt"/>
              </a:rPr>
              <a:t>1. What is mitosis?</a:t>
            </a:r>
            <a:br>
              <a:rPr lang="en-GB" sz="2200" dirty="0">
                <a:latin typeface="+mn-lt"/>
              </a:rPr>
            </a:br>
            <a:r>
              <a:rPr lang="en-GB" sz="2200" dirty="0">
                <a:latin typeface="+mn-lt"/>
              </a:rPr>
              <a:t>2. What are the three main stages of the cell cycle?</a:t>
            </a:r>
            <a:br>
              <a:rPr lang="en-GB" sz="2200" dirty="0">
                <a:latin typeface="+mn-lt"/>
              </a:rPr>
            </a:br>
            <a:r>
              <a:rPr lang="en-GB" sz="2200" dirty="0">
                <a:latin typeface="+mn-lt"/>
              </a:rPr>
              <a:t>3. List the 4 stages involved in mitosis, starting with prophase.</a:t>
            </a:r>
            <a:br>
              <a:rPr lang="en-GB" sz="2200" dirty="0">
                <a:latin typeface="+mn-lt"/>
              </a:rPr>
            </a:br>
            <a:r>
              <a:rPr lang="en-GB" sz="2200" dirty="0">
                <a:latin typeface="+mn-lt"/>
              </a:rPr>
              <a:t>4. Why is mitosis important to the organism?</a:t>
            </a:r>
            <a:br>
              <a:rPr lang="en-GB" sz="2200" dirty="0">
                <a:latin typeface="+mn-lt"/>
              </a:rPr>
            </a:br>
            <a:r>
              <a:rPr lang="en-GB" sz="2200" dirty="0">
                <a:latin typeface="+mn-lt"/>
              </a:rPr>
              <a:t>5. How many daughter cells are formed as a result of mitosis?</a:t>
            </a:r>
            <a:br>
              <a:rPr lang="en-GB" sz="2200" dirty="0">
                <a:latin typeface="+mn-lt"/>
              </a:rPr>
            </a:br>
            <a:r>
              <a:rPr lang="en-GB" sz="2200" dirty="0">
                <a:latin typeface="+mn-lt"/>
              </a:rPr>
              <a:t>6. How many chromosomes are present in a human diploid cell?</a:t>
            </a:r>
            <a:br>
              <a:rPr lang="en-GB" sz="2200" dirty="0">
                <a:latin typeface="+mn-lt"/>
              </a:rPr>
            </a:br>
            <a:r>
              <a:rPr lang="en-GB" sz="2200" dirty="0">
                <a:latin typeface="+mn-lt"/>
              </a:rPr>
              <a:t>7. What is cancer?</a:t>
            </a:r>
            <a:br>
              <a:rPr lang="en-GB" sz="2200" dirty="0">
                <a:latin typeface="+mn-lt"/>
              </a:rPr>
            </a:br>
            <a:r>
              <a:rPr lang="en-GB" sz="2200" dirty="0">
                <a:latin typeface="+mn-lt"/>
              </a:rPr>
              <a:t>8. What is the definition of growth?</a:t>
            </a:r>
            <a:br>
              <a:rPr lang="en-GB" sz="2200" dirty="0">
                <a:latin typeface="+mn-lt"/>
              </a:rPr>
            </a:br>
            <a:r>
              <a:rPr lang="en-GB" sz="2200" dirty="0">
                <a:latin typeface="+mn-lt"/>
              </a:rPr>
              <a:t>9. Does cell elongation occur in animal or plant growth?</a:t>
            </a:r>
            <a:br>
              <a:rPr lang="en-GB" sz="2200" dirty="0">
                <a:latin typeface="+mn-lt"/>
              </a:rPr>
            </a:br>
            <a:r>
              <a:rPr lang="en-GB" sz="2200" dirty="0">
                <a:latin typeface="+mn-lt"/>
              </a:rPr>
              <a:t>10. What is cell differentiation?</a:t>
            </a:r>
            <a:br>
              <a:rPr lang="en-GB" sz="2200" dirty="0">
                <a:latin typeface="+mn-lt"/>
              </a:rPr>
            </a:br>
            <a:r>
              <a:rPr lang="en-GB" sz="2200" dirty="0">
                <a:latin typeface="+mn-lt"/>
              </a:rPr>
              <a:t>11. If a baby was described as being on the 50</a:t>
            </a:r>
            <a:r>
              <a:rPr lang="en-GB" sz="2200" baseline="30000" dirty="0">
                <a:latin typeface="+mn-lt"/>
              </a:rPr>
              <a:t>th</a:t>
            </a:r>
            <a:r>
              <a:rPr lang="en-GB" sz="2200" dirty="0">
                <a:latin typeface="+mn-lt"/>
              </a:rPr>
              <a:t> percentile for head circumference– what does that mean?</a:t>
            </a:r>
            <a:br>
              <a:rPr lang="en-GB" sz="2200" dirty="0">
                <a:latin typeface="+mn-lt"/>
              </a:rPr>
            </a:br>
            <a:r>
              <a:rPr lang="en-GB" sz="2200" dirty="0">
                <a:latin typeface="+mn-lt"/>
              </a:rPr>
              <a:t>12. What is a stem cell?</a:t>
            </a:r>
            <a:br>
              <a:rPr lang="en-GB" sz="2200" dirty="0">
                <a:latin typeface="+mn-lt"/>
              </a:rPr>
            </a:br>
            <a:r>
              <a:rPr lang="en-GB" sz="2200" dirty="0">
                <a:latin typeface="+mn-lt"/>
              </a:rPr>
              <a:t>13. How is a human embryonic stem cell different to an adult stem cell?</a:t>
            </a:r>
            <a:br>
              <a:rPr lang="en-GB" sz="2200" dirty="0">
                <a:latin typeface="+mn-lt"/>
              </a:rPr>
            </a:br>
            <a:r>
              <a:rPr lang="en-GB" sz="2200" dirty="0">
                <a:latin typeface="+mn-lt"/>
              </a:rPr>
              <a:t>14. Where is a meristem found?</a:t>
            </a:r>
            <a:br>
              <a:rPr lang="en-GB" sz="2200" dirty="0">
                <a:latin typeface="+mn-lt"/>
              </a:rPr>
            </a:br>
            <a:r>
              <a:rPr lang="en-GB" sz="2200" dirty="0">
                <a:latin typeface="+mn-lt"/>
              </a:rPr>
              <a:t>15. What is a meristem?</a:t>
            </a:r>
            <a:br>
              <a:rPr lang="en-GB" sz="2200" dirty="0">
                <a:latin typeface="+mn-lt"/>
              </a:rPr>
            </a:br>
            <a:r>
              <a:rPr lang="en-GB" sz="2200" dirty="0">
                <a:latin typeface="+mn-lt"/>
              </a:rPr>
              <a:t>16. Name a benefit and a risk to using stem cells in medicine.</a:t>
            </a:r>
            <a:br>
              <a:rPr lang="en-GB" sz="2200" dirty="0">
                <a:latin typeface="+mn-lt"/>
              </a:rPr>
            </a:br>
            <a:endParaRPr lang="en-GB" sz="2200" dirty="0">
              <a:latin typeface="+mn-lt"/>
            </a:endParaRPr>
          </a:p>
        </p:txBody>
      </p:sp>
      <p:sp>
        <p:nvSpPr>
          <p:cNvPr id="5" name="Rectangle 4"/>
          <p:cNvSpPr/>
          <p:nvPr/>
        </p:nvSpPr>
        <p:spPr>
          <a:xfrm>
            <a:off x="4119931" y="188640"/>
            <a:ext cx="4844596" cy="461665"/>
          </a:xfrm>
          <a:prstGeom prst="rect">
            <a:avLst/>
          </a:prstGeom>
        </p:spPr>
        <p:txBody>
          <a:bodyPr wrap="none">
            <a:spAutoFit/>
          </a:bodyPr>
          <a:lstStyle/>
          <a:p>
            <a:pPr marL="0" lvl="1" algn="r" defTabSz="342900">
              <a:spcBef>
                <a:spcPct val="0"/>
              </a:spcBef>
            </a:pPr>
            <a:r>
              <a:rPr lang="en-US" sz="2400" b="1" kern="0" dirty="0">
                <a:solidFill>
                  <a:schemeClr val="accent6">
                    <a:lumMod val="75000"/>
                  </a:schemeClr>
                </a:solidFill>
              </a:rPr>
              <a:t>Cells and control part 1 - </a:t>
            </a:r>
            <a:r>
              <a:rPr lang="en-US" sz="2400" b="1" kern="0" dirty="0"/>
              <a:t>Question IT</a:t>
            </a:r>
          </a:p>
        </p:txBody>
      </p:sp>
    </p:spTree>
    <p:extLst>
      <p:ext uri="{BB962C8B-B14F-4D97-AF65-F5344CB8AC3E}">
        <p14:creationId xmlns:p14="http://schemas.microsoft.com/office/powerpoint/2010/main" val="18948782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9087" y="404664"/>
            <a:ext cx="8915400" cy="2169825"/>
          </a:xfrm>
          <a:prstGeom prst="rect">
            <a:avLst/>
          </a:prstGeom>
          <a:noFill/>
        </p:spPr>
        <p:txBody>
          <a:bodyPr wrap="square" rtlCol="0">
            <a:spAutoFit/>
          </a:bodyPr>
          <a:lstStyle/>
          <a:p>
            <a:pPr>
              <a:lnSpc>
                <a:spcPct val="150000"/>
              </a:lnSpc>
            </a:pPr>
            <a:endParaRPr lang="en-GB" sz="2400" dirty="0"/>
          </a:p>
          <a:p>
            <a:pPr>
              <a:lnSpc>
                <a:spcPct val="150000"/>
              </a:lnSpc>
            </a:pPr>
            <a:r>
              <a:rPr lang="en-GB" sz="2200" dirty="0"/>
              <a:t>17. In what stage of an animal’s life cycle do most cells differentiate?</a:t>
            </a:r>
          </a:p>
          <a:p>
            <a:pPr>
              <a:lnSpc>
                <a:spcPct val="150000"/>
              </a:lnSpc>
            </a:pPr>
            <a:r>
              <a:rPr lang="en-GB" sz="2200" dirty="0"/>
              <a:t>18. In mature animals when do cells still need to differentiate?</a:t>
            </a:r>
          </a:p>
          <a:p>
            <a:pPr>
              <a:lnSpc>
                <a:spcPct val="150000"/>
              </a:lnSpc>
            </a:pPr>
            <a:r>
              <a:rPr lang="en-GB" sz="2200" dirty="0"/>
              <a:t>19. In what stage of their life cycle do plant cells differentiate?</a:t>
            </a:r>
          </a:p>
        </p:txBody>
      </p:sp>
      <p:sp>
        <p:nvSpPr>
          <p:cNvPr id="6" name="Title 5"/>
          <p:cNvSpPr>
            <a:spLocks noGrp="1"/>
          </p:cNvSpPr>
          <p:nvPr>
            <p:ph type="title"/>
          </p:nvPr>
        </p:nvSpPr>
        <p:spPr>
          <a:xfrm>
            <a:off x="3347864" y="188640"/>
            <a:ext cx="5564344" cy="461665"/>
          </a:xfrm>
          <a:prstGeom prst="rect">
            <a:avLst/>
          </a:prstGeom>
        </p:spPr>
        <p:txBody>
          <a:bodyPr wrap="none">
            <a:spAutoFit/>
          </a:bodyPr>
          <a:lstStyle/>
          <a:p>
            <a:pPr marL="0" lvl="1" algn="ctr" defTabSz="342900">
              <a:spcBef>
                <a:spcPct val="0"/>
              </a:spcBef>
            </a:pPr>
            <a:r>
              <a:rPr lang="en-US" sz="2400" b="1" kern="0" dirty="0">
                <a:solidFill>
                  <a:schemeClr val="accent6">
                    <a:lumMod val="75000"/>
                  </a:schemeClr>
                </a:solidFill>
              </a:rPr>
              <a:t>Cells and control part 1 - </a:t>
            </a:r>
            <a:r>
              <a:rPr lang="en-US" sz="2400" b="1" kern="0" dirty="0"/>
              <a:t>Question IT</a:t>
            </a:r>
          </a:p>
        </p:txBody>
      </p:sp>
    </p:spTree>
    <p:extLst>
      <p:ext uri="{BB962C8B-B14F-4D97-AF65-F5344CB8AC3E}">
        <p14:creationId xmlns:p14="http://schemas.microsoft.com/office/powerpoint/2010/main" val="18948782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5447645"/>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r>
              <a:rPr lang="en-US" sz="3600" b="1" dirty="0">
                <a:solidFill>
                  <a:schemeClr val="tx1">
                    <a:lumMod val="50000"/>
                    <a:lumOff val="50000"/>
                  </a:schemeClr>
                </a:solidFill>
              </a:rPr>
              <a:t>Cell division</a:t>
            </a:r>
          </a:p>
          <a:p>
            <a:endParaRPr lang="en-US" sz="3600" b="1" dirty="0">
              <a:solidFill>
                <a:schemeClr val="tx1">
                  <a:lumMod val="50000"/>
                  <a:lumOff val="50000"/>
                </a:schemeClr>
              </a:solidFill>
            </a:endParaRPr>
          </a:p>
          <a:p>
            <a:endParaRPr lang="en-US" sz="3600" b="1" dirty="0">
              <a:solidFill>
                <a:schemeClr val="tx1">
                  <a:lumMod val="50000"/>
                  <a:lumOff val="50000"/>
                </a:schemeClr>
              </a:solidFill>
            </a:endParaRPr>
          </a:p>
          <a:p>
            <a:pPr marL="685800" lvl="1" indent="-342900">
              <a:buFont typeface="Arial" charset="0"/>
              <a:buChar char="•"/>
            </a:pPr>
            <a:r>
              <a:rPr lang="en-US" sz="2400" dirty="0">
                <a:solidFill>
                  <a:schemeClr val="tx1">
                    <a:lumMod val="50000"/>
                    <a:lumOff val="50000"/>
                  </a:schemeClr>
                </a:solidFill>
              </a:rPr>
              <a:t>Mitosis and the cell cycle</a:t>
            </a:r>
          </a:p>
          <a:p>
            <a:pPr marL="685800" lvl="1" indent="-342900">
              <a:buFont typeface="Arial" charset="0"/>
              <a:buChar char="•"/>
            </a:pPr>
            <a:r>
              <a:rPr lang="en-US" sz="2400" dirty="0">
                <a:solidFill>
                  <a:schemeClr val="tx1">
                    <a:lumMod val="50000"/>
                    <a:lumOff val="50000"/>
                  </a:schemeClr>
                </a:solidFill>
              </a:rPr>
              <a:t>Cancer</a:t>
            </a:r>
          </a:p>
          <a:p>
            <a:pPr marL="685800" lvl="1" indent="-342900">
              <a:buFont typeface="Arial" charset="0"/>
              <a:buChar char="•"/>
            </a:pPr>
            <a:r>
              <a:rPr lang="en-US" sz="2400" dirty="0">
                <a:solidFill>
                  <a:schemeClr val="tx1">
                    <a:lumMod val="50000"/>
                    <a:lumOff val="50000"/>
                  </a:schemeClr>
                </a:solidFill>
              </a:rPr>
              <a:t>Stem cells</a:t>
            </a:r>
          </a:p>
          <a:p>
            <a:pPr marL="685800" lvl="1" indent="-342900">
              <a:buFont typeface="Arial" charset="0"/>
              <a:buChar char="•"/>
            </a:pPr>
            <a:r>
              <a:rPr lang="en-US" sz="2400" dirty="0">
                <a:solidFill>
                  <a:schemeClr val="tx1">
                    <a:lumMod val="50000"/>
                    <a:lumOff val="50000"/>
                  </a:schemeClr>
                </a:solidFill>
              </a:rPr>
              <a:t>Growth and differentiation</a:t>
            </a:r>
          </a:p>
          <a:p>
            <a:endParaRPr lang="en-GB"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Tree>
    <p:extLst>
      <p:ext uri="{BB962C8B-B14F-4D97-AF65-F5344CB8AC3E}">
        <p14:creationId xmlns:p14="http://schemas.microsoft.com/office/powerpoint/2010/main" val="32330949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908720"/>
            <a:ext cx="8568952" cy="5124028"/>
          </a:xfrm>
        </p:spPr>
        <p:txBody>
          <a:bodyPr>
            <a:noAutofit/>
          </a:bodyPr>
          <a:lstStyle/>
          <a:p>
            <a:br>
              <a:rPr lang="en-GB" sz="2400" dirty="0">
                <a:latin typeface="+mn-lt"/>
              </a:rPr>
            </a:br>
            <a:r>
              <a:rPr lang="en-GB" sz="2400" dirty="0">
                <a:latin typeface="+mn-lt"/>
              </a:rPr>
              <a:t>1. What is mitosis? </a:t>
            </a:r>
            <a:r>
              <a:rPr lang="en-GB" sz="2400" b="1" dirty="0">
                <a:solidFill>
                  <a:srgbClr val="00B050"/>
                </a:solidFill>
                <a:latin typeface="+mn-lt"/>
              </a:rPr>
              <a:t>A type of cell division</a:t>
            </a:r>
            <a:br>
              <a:rPr lang="en-GB" sz="2400" dirty="0">
                <a:latin typeface="+mn-lt"/>
              </a:rPr>
            </a:br>
            <a:r>
              <a:rPr lang="en-GB" sz="2400" dirty="0">
                <a:latin typeface="+mn-lt"/>
              </a:rPr>
              <a:t>2. What are the three stages of the cell cycle? </a:t>
            </a:r>
            <a:r>
              <a:rPr lang="en-GB" sz="2400" b="1" dirty="0">
                <a:solidFill>
                  <a:srgbClr val="00B050"/>
                </a:solidFill>
                <a:latin typeface="+mn-lt"/>
              </a:rPr>
              <a:t>Growth, DNA synthesis and mitosis.</a:t>
            </a:r>
            <a:br>
              <a:rPr lang="en-GB" sz="2400" dirty="0">
                <a:latin typeface="+mn-lt"/>
              </a:rPr>
            </a:br>
            <a:r>
              <a:rPr lang="en-GB" sz="2400" dirty="0">
                <a:latin typeface="+mn-lt"/>
              </a:rPr>
              <a:t>3. List the stages involved in mitosis, starting with prophase. </a:t>
            </a:r>
            <a:r>
              <a:rPr lang="en-GB" sz="2400" b="1" dirty="0">
                <a:solidFill>
                  <a:srgbClr val="00B050"/>
                </a:solidFill>
                <a:latin typeface="+mn-lt"/>
              </a:rPr>
              <a:t>Prophase, metaphase, anaphase, telophase</a:t>
            </a:r>
            <a:br>
              <a:rPr lang="en-GB" sz="2400" dirty="0">
                <a:latin typeface="+mn-lt"/>
              </a:rPr>
            </a:br>
            <a:r>
              <a:rPr lang="en-GB" sz="2400" dirty="0">
                <a:latin typeface="+mn-lt"/>
              </a:rPr>
              <a:t>4. Why is mitosis important to the organism? </a:t>
            </a:r>
            <a:br>
              <a:rPr lang="en-GB" sz="2400" dirty="0">
                <a:latin typeface="+mn-lt"/>
              </a:rPr>
            </a:br>
            <a:r>
              <a:rPr lang="en-GB" sz="2400" b="1" dirty="0">
                <a:solidFill>
                  <a:srgbClr val="00B050"/>
                </a:solidFill>
                <a:latin typeface="+mn-lt"/>
              </a:rPr>
              <a:t>For growth </a:t>
            </a:r>
            <a:br>
              <a:rPr lang="en-GB" sz="2400" b="1" dirty="0">
                <a:solidFill>
                  <a:srgbClr val="00B050"/>
                </a:solidFill>
                <a:latin typeface="+mn-lt"/>
              </a:rPr>
            </a:br>
            <a:r>
              <a:rPr lang="en-GB" sz="2400" b="1" dirty="0">
                <a:solidFill>
                  <a:srgbClr val="00B050"/>
                </a:solidFill>
                <a:latin typeface="+mn-lt"/>
              </a:rPr>
              <a:t>Repair or replacement of damaged cells</a:t>
            </a:r>
            <a:br>
              <a:rPr lang="en-GB" sz="2400" b="1" dirty="0">
                <a:solidFill>
                  <a:srgbClr val="00B050"/>
                </a:solidFill>
                <a:latin typeface="+mn-lt"/>
              </a:rPr>
            </a:br>
            <a:r>
              <a:rPr lang="en-GB" sz="2400" b="1" dirty="0">
                <a:solidFill>
                  <a:srgbClr val="00B050"/>
                </a:solidFill>
                <a:latin typeface="+mn-lt"/>
              </a:rPr>
              <a:t>Asexual reproduction in some animals</a:t>
            </a:r>
            <a:br>
              <a:rPr lang="en-GB" sz="2400" dirty="0">
                <a:latin typeface="+mn-lt"/>
              </a:rPr>
            </a:br>
            <a:r>
              <a:rPr lang="en-GB" sz="2400" dirty="0">
                <a:latin typeface="+mn-lt"/>
              </a:rPr>
              <a:t>5. How many daughter cells are formed as a result of mitosis? </a:t>
            </a:r>
            <a:r>
              <a:rPr lang="en-GB" sz="2400" b="1" dirty="0">
                <a:solidFill>
                  <a:srgbClr val="00B050"/>
                </a:solidFill>
                <a:latin typeface="+mn-lt"/>
              </a:rPr>
              <a:t>2</a:t>
            </a:r>
            <a:br>
              <a:rPr lang="en-GB" sz="2400" dirty="0">
                <a:latin typeface="+mn-lt"/>
              </a:rPr>
            </a:br>
            <a:r>
              <a:rPr lang="en-GB" sz="2400" dirty="0">
                <a:latin typeface="+mn-lt"/>
              </a:rPr>
              <a:t>6. How many chromosomes are present in a human diploid cell? </a:t>
            </a:r>
            <a:r>
              <a:rPr lang="en-GB" sz="2400" b="1" dirty="0">
                <a:solidFill>
                  <a:srgbClr val="00B050"/>
                </a:solidFill>
                <a:latin typeface="+mn-lt"/>
              </a:rPr>
              <a:t>46</a:t>
            </a:r>
            <a:br>
              <a:rPr lang="en-GB" sz="2400" dirty="0">
                <a:latin typeface="+mn-lt"/>
              </a:rPr>
            </a:br>
            <a:r>
              <a:rPr lang="en-GB" sz="2400" dirty="0">
                <a:latin typeface="+mn-lt"/>
              </a:rPr>
              <a:t>7. What is cancer? </a:t>
            </a:r>
            <a:r>
              <a:rPr lang="en-GB" sz="2400" b="1" dirty="0">
                <a:solidFill>
                  <a:srgbClr val="00B050"/>
                </a:solidFill>
                <a:latin typeface="+mn-lt"/>
              </a:rPr>
              <a:t>Uncontrolled cell division as a result of changes in cells.</a:t>
            </a:r>
            <a:br>
              <a:rPr lang="en-GB" sz="2400" dirty="0">
                <a:latin typeface="+mn-lt"/>
              </a:rPr>
            </a:br>
            <a:r>
              <a:rPr lang="en-GB" sz="2400" dirty="0">
                <a:latin typeface="+mn-lt"/>
              </a:rPr>
              <a:t>8. What is the definition of growth? </a:t>
            </a:r>
            <a:r>
              <a:rPr lang="en-GB" sz="2400" b="1" dirty="0">
                <a:solidFill>
                  <a:srgbClr val="00B050"/>
                </a:solidFill>
                <a:latin typeface="+mn-lt"/>
              </a:rPr>
              <a:t>Increase in size or number of cells.</a:t>
            </a:r>
            <a:br>
              <a:rPr lang="en-GB" sz="2400" dirty="0">
                <a:latin typeface="+mn-lt"/>
              </a:rPr>
            </a:br>
            <a:endParaRPr lang="en-GB" sz="2400" dirty="0">
              <a:latin typeface="+mn-lt"/>
            </a:endParaRPr>
          </a:p>
        </p:txBody>
      </p:sp>
      <p:sp>
        <p:nvSpPr>
          <p:cNvPr id="3" name="Title 1"/>
          <p:cNvSpPr txBox="1">
            <a:spLocks/>
          </p:cNvSpPr>
          <p:nvPr/>
        </p:nvSpPr>
        <p:spPr>
          <a:xfrm>
            <a:off x="1331640" y="0"/>
            <a:ext cx="7812360"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Cells</a:t>
            </a:r>
            <a:r>
              <a:rPr kumimoji="0" lang="en-US" sz="2400" b="1" i="0" u="none" strike="noStrike" kern="0" cap="none" spc="0" normalizeH="0" noProof="0" dirty="0">
                <a:ln>
                  <a:noFill/>
                </a:ln>
                <a:solidFill>
                  <a:schemeClr val="accent6"/>
                </a:solidFill>
                <a:effectLst/>
                <a:uLnTx/>
                <a:uFillTx/>
              </a:rPr>
              <a:t> and control part 1 </a:t>
            </a:r>
            <a:r>
              <a:rPr kumimoji="0" lang="en-US" sz="2400" b="1" i="0" u="none" strike="noStrike" kern="0" cap="none" spc="0" normalizeH="0" baseline="0" noProof="0" dirty="0">
                <a:ln>
                  <a:noFill/>
                </a:ln>
                <a:solidFill>
                  <a:schemeClr val="accent6"/>
                </a:solidFill>
                <a:effectLst/>
                <a:uLnTx/>
                <a:uFillTx/>
              </a:rPr>
              <a:t>–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a:t>
            </a:r>
          </a:p>
        </p:txBody>
      </p:sp>
    </p:spTree>
    <p:extLst>
      <p:ext uri="{BB962C8B-B14F-4D97-AF65-F5344CB8AC3E}">
        <p14:creationId xmlns:p14="http://schemas.microsoft.com/office/powerpoint/2010/main" val="18948782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Cells and control part 1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Rectangle 4"/>
          <p:cNvSpPr/>
          <p:nvPr/>
        </p:nvSpPr>
        <p:spPr>
          <a:xfrm>
            <a:off x="251520" y="836713"/>
            <a:ext cx="8352928" cy="6001643"/>
          </a:xfrm>
          <a:prstGeom prst="rect">
            <a:avLst/>
          </a:prstGeom>
        </p:spPr>
        <p:txBody>
          <a:bodyPr wrap="square">
            <a:spAutoFit/>
          </a:bodyPr>
          <a:lstStyle/>
          <a:p>
            <a:r>
              <a:rPr lang="en-GB" sz="2400" dirty="0"/>
              <a:t>9. Does cell elongation occur in animal or plant growth? </a:t>
            </a:r>
            <a:r>
              <a:rPr lang="en-GB" sz="2400" b="1" dirty="0">
                <a:solidFill>
                  <a:srgbClr val="00B050"/>
                </a:solidFill>
              </a:rPr>
              <a:t>Plant</a:t>
            </a:r>
            <a:br>
              <a:rPr lang="en-GB" sz="2400" dirty="0"/>
            </a:br>
            <a:r>
              <a:rPr lang="en-GB" sz="2400" dirty="0"/>
              <a:t>10. What is cell differentiation? </a:t>
            </a:r>
            <a:r>
              <a:rPr lang="en-GB" sz="2400" b="1" dirty="0">
                <a:solidFill>
                  <a:srgbClr val="00B050"/>
                </a:solidFill>
              </a:rPr>
              <a:t>The process by which a cell changes to become specialised for a specific role.</a:t>
            </a:r>
            <a:br>
              <a:rPr lang="en-GB" sz="2400" dirty="0"/>
            </a:br>
            <a:r>
              <a:rPr lang="en-GB" sz="2400" dirty="0"/>
              <a:t>11 If a baby was described as being on the 50</a:t>
            </a:r>
            <a:r>
              <a:rPr lang="en-GB" sz="2400" baseline="30000" dirty="0"/>
              <a:t>th</a:t>
            </a:r>
            <a:r>
              <a:rPr lang="en-GB" sz="2400" dirty="0"/>
              <a:t> percentile for head circumference– what does that mean? </a:t>
            </a:r>
            <a:r>
              <a:rPr lang="en-GB" sz="2400" b="1" dirty="0">
                <a:solidFill>
                  <a:srgbClr val="00B050"/>
                </a:solidFill>
              </a:rPr>
              <a:t>50% of children have a bigger head and 50% have a smaller head.</a:t>
            </a:r>
            <a:br>
              <a:rPr lang="en-GB" sz="2400" dirty="0"/>
            </a:br>
            <a:r>
              <a:rPr lang="en-GB" sz="2400" dirty="0"/>
              <a:t>12. What is a stem cell?</a:t>
            </a:r>
            <a:r>
              <a:rPr lang="en-US" sz="2400" b="1" dirty="0">
                <a:solidFill>
                  <a:srgbClr val="00B050"/>
                </a:solidFill>
              </a:rPr>
              <a:t> An undifferentiated cell. </a:t>
            </a:r>
            <a:br>
              <a:rPr lang="en-GB" sz="2400" dirty="0"/>
            </a:br>
            <a:r>
              <a:rPr lang="en-GB" sz="2400" dirty="0"/>
              <a:t>13. How is a human embryonic stem cell different to an adult stem cell? </a:t>
            </a:r>
            <a:r>
              <a:rPr lang="en-GB" sz="2400" b="1" dirty="0">
                <a:solidFill>
                  <a:srgbClr val="00B050"/>
                </a:solidFill>
              </a:rPr>
              <a:t> Embryonic stem cells have the potential to divide and produce any type of body cell.</a:t>
            </a:r>
          </a:p>
          <a:p>
            <a:r>
              <a:rPr lang="en-GB" sz="2400" b="1" dirty="0">
                <a:solidFill>
                  <a:srgbClr val="00B050"/>
                </a:solidFill>
              </a:rPr>
              <a:t>Adult stem cells can only differentiate to form a few types of cells e.g. red blood cells.</a:t>
            </a:r>
          </a:p>
          <a:p>
            <a:r>
              <a:rPr lang="en-GB" sz="2400" dirty="0"/>
              <a:t>14. Where is a meristem found? </a:t>
            </a:r>
            <a:r>
              <a:rPr lang="en-GB" sz="2400" b="1" dirty="0">
                <a:solidFill>
                  <a:srgbClr val="00B050"/>
                </a:solidFill>
              </a:rPr>
              <a:t>In a plant shoot or root tip</a:t>
            </a:r>
          </a:p>
          <a:p>
            <a:r>
              <a:rPr lang="en-GB" sz="2400" dirty="0"/>
              <a:t>15. What is a meristem? </a:t>
            </a:r>
            <a:r>
              <a:rPr lang="en-GB" sz="2400" b="1" dirty="0">
                <a:solidFill>
                  <a:srgbClr val="00B050"/>
                </a:solidFill>
              </a:rPr>
              <a:t>This is where the plant produces undifferentiated cells .</a:t>
            </a:r>
            <a:br>
              <a:rPr lang="en-GB" sz="2400" dirty="0"/>
            </a:br>
            <a:endParaRPr lang="en-GB" sz="2400" dirty="0"/>
          </a:p>
        </p:txBody>
      </p:sp>
    </p:spTree>
    <p:extLst>
      <p:ext uri="{BB962C8B-B14F-4D97-AF65-F5344CB8AC3E}">
        <p14:creationId xmlns:p14="http://schemas.microsoft.com/office/powerpoint/2010/main" val="14617961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Cells and control part 1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Rectangle 4"/>
          <p:cNvSpPr/>
          <p:nvPr/>
        </p:nvSpPr>
        <p:spPr>
          <a:xfrm>
            <a:off x="107504" y="692696"/>
            <a:ext cx="8640960" cy="6001643"/>
          </a:xfrm>
          <a:prstGeom prst="rect">
            <a:avLst/>
          </a:prstGeom>
        </p:spPr>
        <p:txBody>
          <a:bodyPr wrap="square">
            <a:spAutoFit/>
          </a:bodyPr>
          <a:lstStyle/>
          <a:p>
            <a:r>
              <a:rPr lang="en-GB" sz="2400" dirty="0"/>
              <a:t>16. Name a benefit and a risk to using stem cells in medicine.</a:t>
            </a:r>
          </a:p>
          <a:p>
            <a:r>
              <a:rPr lang="en-GB" sz="2400" b="1" u="sng" dirty="0">
                <a:solidFill>
                  <a:srgbClr val="00B050"/>
                </a:solidFill>
              </a:rPr>
              <a:t>Benefits</a:t>
            </a:r>
            <a:r>
              <a:rPr lang="en-GB" sz="2400" b="1" dirty="0">
                <a:solidFill>
                  <a:srgbClr val="00B050"/>
                </a:solidFill>
              </a:rPr>
              <a:t>: Already in use to cure some diseases by bone marrow transplant.</a:t>
            </a:r>
          </a:p>
          <a:p>
            <a:r>
              <a:rPr lang="en-GB" sz="2400" b="1" dirty="0">
                <a:solidFill>
                  <a:srgbClr val="00B050"/>
                </a:solidFill>
              </a:rPr>
              <a:t>Can be used to create specialised cells to replace damaged ones.</a:t>
            </a:r>
          </a:p>
          <a:p>
            <a:r>
              <a:rPr lang="en-GB" sz="2400" b="1" dirty="0">
                <a:solidFill>
                  <a:srgbClr val="00B050"/>
                </a:solidFill>
              </a:rPr>
              <a:t>Potential for being able to find new cures to life changing conditions such as spinal injuries or CNS diseases.</a:t>
            </a:r>
          </a:p>
          <a:p>
            <a:r>
              <a:rPr lang="en-GB" sz="2400" b="1" u="sng" dirty="0">
                <a:solidFill>
                  <a:srgbClr val="00B050"/>
                </a:solidFill>
              </a:rPr>
              <a:t>Risks</a:t>
            </a:r>
            <a:r>
              <a:rPr lang="en-GB" sz="2400" b="1" dirty="0">
                <a:solidFill>
                  <a:srgbClr val="00B050"/>
                </a:solidFill>
              </a:rPr>
              <a:t>: Diseases can be passed on as viruses are found inside cells and may go undetected in the stem cells used.</a:t>
            </a:r>
          </a:p>
          <a:p>
            <a:r>
              <a:rPr lang="en-GB" sz="2400" b="1" dirty="0">
                <a:solidFill>
                  <a:srgbClr val="00B050"/>
                </a:solidFill>
              </a:rPr>
              <a:t>Tumour development- stem cells divide very quickly and if this is not controlled then a tumour may develop.</a:t>
            </a:r>
          </a:p>
          <a:p>
            <a:r>
              <a:rPr lang="en-GB" sz="2400" b="1" dirty="0">
                <a:solidFill>
                  <a:srgbClr val="00B050"/>
                </a:solidFill>
              </a:rPr>
              <a:t>Rejection – stem cells which are not from the patient are likely to trigger an immune response. </a:t>
            </a:r>
          </a:p>
          <a:p>
            <a:r>
              <a:rPr lang="en-GB" sz="2400" b="1" dirty="0">
                <a:solidFill>
                  <a:srgbClr val="00B050"/>
                </a:solidFill>
              </a:rPr>
              <a:t>A patient undergoing stem cell treatment will have to take immunosuppressive drugs which makes them more susceptible to disease.</a:t>
            </a:r>
          </a:p>
          <a:p>
            <a:endParaRPr lang="en-GB" sz="2400" b="1" dirty="0">
              <a:solidFill>
                <a:srgbClr val="00B050"/>
              </a:solidFill>
            </a:endParaRPr>
          </a:p>
        </p:txBody>
      </p:sp>
    </p:spTree>
    <p:extLst>
      <p:ext uri="{BB962C8B-B14F-4D97-AF65-F5344CB8AC3E}">
        <p14:creationId xmlns:p14="http://schemas.microsoft.com/office/powerpoint/2010/main" val="14617961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9087" y="657041"/>
            <a:ext cx="8915400" cy="3139321"/>
          </a:xfrm>
          <a:prstGeom prst="rect">
            <a:avLst/>
          </a:prstGeom>
          <a:noFill/>
        </p:spPr>
        <p:txBody>
          <a:bodyPr wrap="square" rtlCol="0">
            <a:spAutoFit/>
          </a:bodyPr>
          <a:lstStyle/>
          <a:p>
            <a:pPr>
              <a:lnSpc>
                <a:spcPct val="150000"/>
              </a:lnSpc>
            </a:pPr>
            <a:r>
              <a:rPr lang="en-GB" sz="2200" dirty="0"/>
              <a:t>17. In what stage of an animal’s life cycle do most cells differentiate?</a:t>
            </a:r>
          </a:p>
          <a:p>
            <a:pPr>
              <a:lnSpc>
                <a:spcPct val="150000"/>
              </a:lnSpc>
            </a:pPr>
            <a:r>
              <a:rPr lang="en-GB" sz="2200" b="1" dirty="0">
                <a:solidFill>
                  <a:srgbClr val="00B050"/>
                </a:solidFill>
              </a:rPr>
              <a:t>In the early stages.</a:t>
            </a:r>
          </a:p>
          <a:p>
            <a:pPr>
              <a:lnSpc>
                <a:spcPct val="150000"/>
              </a:lnSpc>
            </a:pPr>
            <a:r>
              <a:rPr lang="en-GB" sz="2200" dirty="0"/>
              <a:t>18. In mature animals when do cells still need to differentiate?</a:t>
            </a:r>
          </a:p>
          <a:p>
            <a:pPr>
              <a:lnSpc>
                <a:spcPct val="150000"/>
              </a:lnSpc>
            </a:pPr>
            <a:r>
              <a:rPr lang="en-GB" sz="2200" b="1" dirty="0">
                <a:solidFill>
                  <a:srgbClr val="00B050"/>
                </a:solidFill>
              </a:rPr>
              <a:t>For repair and replacement of cells.</a:t>
            </a:r>
          </a:p>
          <a:p>
            <a:pPr>
              <a:lnSpc>
                <a:spcPct val="150000"/>
              </a:lnSpc>
            </a:pPr>
            <a:r>
              <a:rPr lang="en-GB" sz="2200" dirty="0"/>
              <a:t>19. In what stage of their life cycle do plant cells differentiate?</a:t>
            </a:r>
          </a:p>
          <a:p>
            <a:pPr>
              <a:lnSpc>
                <a:spcPct val="150000"/>
              </a:lnSpc>
            </a:pPr>
            <a:r>
              <a:rPr lang="en-GB" sz="2200" b="1" dirty="0">
                <a:solidFill>
                  <a:srgbClr val="00B050"/>
                </a:solidFill>
              </a:rPr>
              <a:t>They differentiate throughout their lifecycle. </a:t>
            </a:r>
          </a:p>
        </p:txBody>
      </p:sp>
      <p:sp>
        <p:nvSpPr>
          <p:cNvPr id="6" name="Title 1"/>
          <p:cNvSpPr>
            <a:spLocks noGrp="1"/>
          </p:cNvSpPr>
          <p:nvPr>
            <p:ph type="title"/>
          </p:nvPr>
        </p:nvSpPr>
        <p:spPr>
          <a:xfrm>
            <a:off x="3059832" y="0"/>
            <a:ext cx="6369670" cy="749300"/>
          </a:xfrm>
        </p:spPr>
        <p:txBody>
          <a:bodyPr>
            <a:noAutofit/>
          </a:bodyPr>
          <a:lstStyle/>
          <a:p>
            <a:pPr marL="342900" lvl="1" algn="ctr" defTabSz="342900" rtl="0">
              <a:spcBef>
                <a:spcPct val="20000"/>
              </a:spcBef>
            </a:pPr>
            <a:r>
              <a:rPr lang="en-US" sz="2400" b="1" dirty="0">
                <a:solidFill>
                  <a:schemeClr val="accent6"/>
                </a:solidFill>
              </a:rPr>
              <a:t>Cells and control part 1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a:t>
            </a:r>
          </a:p>
        </p:txBody>
      </p:sp>
    </p:spTree>
    <p:extLst>
      <p:ext uri="{BB962C8B-B14F-4D97-AF65-F5344CB8AC3E}">
        <p14:creationId xmlns:p14="http://schemas.microsoft.com/office/powerpoint/2010/main" val="18948782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35496" y="692696"/>
            <a:ext cx="3491880" cy="7155805"/>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GB" sz="3600" b="1" dirty="0">
                <a:solidFill>
                  <a:schemeClr val="tx1">
                    <a:lumMod val="50000"/>
                    <a:lumOff val="50000"/>
                  </a:schemeClr>
                </a:solidFill>
              </a:rPr>
              <a:t>The Central Nervous system</a:t>
            </a:r>
          </a:p>
          <a:p>
            <a:r>
              <a:rPr lang="en-GB" sz="2400" b="1" dirty="0">
                <a:solidFill>
                  <a:schemeClr val="tx1">
                    <a:lumMod val="50000"/>
                    <a:lumOff val="50000"/>
                  </a:schemeClr>
                </a:solidFill>
              </a:rPr>
              <a:t>Part 2 (2.10B -2.12B)</a:t>
            </a:r>
            <a:endParaRPr lang="en-US" sz="2400" b="1" dirty="0"/>
          </a:p>
          <a:p>
            <a:pPr marL="685800" lvl="1" indent="-342900">
              <a:buFont typeface="Arial" charset="0"/>
              <a:buChar char="•"/>
            </a:pPr>
            <a:r>
              <a:rPr lang="en-US" sz="1900" b="1" dirty="0">
                <a:solidFill>
                  <a:schemeClr val="bg1">
                    <a:lumMod val="50000"/>
                  </a:schemeClr>
                </a:solidFill>
              </a:rPr>
              <a:t>Brain structures and functions</a:t>
            </a:r>
          </a:p>
          <a:p>
            <a:pPr marL="685800" lvl="1" indent="-342900">
              <a:buFont typeface="Arial" charset="0"/>
              <a:buChar char="•"/>
            </a:pPr>
            <a:r>
              <a:rPr lang="en-US" sz="1900" b="1" dirty="0">
                <a:solidFill>
                  <a:schemeClr val="bg1">
                    <a:lumMod val="50000"/>
                  </a:schemeClr>
                </a:solidFill>
              </a:rPr>
              <a:t>CT and PET Scanning (Biology HT ONLY)</a:t>
            </a:r>
          </a:p>
          <a:p>
            <a:pPr marL="685800" lvl="1" indent="-342900">
              <a:buFont typeface="Arial" charset="0"/>
              <a:buChar char="•"/>
            </a:pPr>
            <a:r>
              <a:rPr lang="en-US" sz="1900" b="1" dirty="0">
                <a:solidFill>
                  <a:schemeClr val="bg1">
                    <a:lumMod val="50000"/>
                  </a:schemeClr>
                </a:solidFill>
              </a:rPr>
              <a:t>Limitations of treating problems in the CNS (Biology HT ONLY)</a:t>
            </a:r>
          </a:p>
          <a:p>
            <a:endParaRPr lang="en-GB" sz="3600" b="1" dirty="0">
              <a:solidFill>
                <a:schemeClr val="tx1">
                  <a:lumMod val="50000"/>
                  <a:lumOff val="50000"/>
                </a:schemeClr>
              </a:solidFill>
            </a:endParaRPr>
          </a:p>
          <a:p>
            <a:endParaRPr lang="en-GB" sz="2800" dirty="0">
              <a:solidFill>
                <a:schemeClr val="tx1">
                  <a:lumMod val="50000"/>
                  <a:lumOff val="50000"/>
                </a:schemeClr>
              </a:solidFill>
            </a:endParaRPr>
          </a:p>
          <a:p>
            <a:endParaRPr lang="en-GB" dirty="0"/>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2642398" y="0"/>
            <a:ext cx="6538114" cy="6525344"/>
          </a:xfrm>
          <a:prstGeom prst="rect">
            <a:avLst/>
          </a:prstGeom>
        </p:spPr>
      </p:pic>
    </p:spTree>
    <p:extLst>
      <p:ext uri="{BB962C8B-B14F-4D97-AF65-F5344CB8AC3E}">
        <p14:creationId xmlns:p14="http://schemas.microsoft.com/office/powerpoint/2010/main" val="13862933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2 - The brain </a:t>
            </a:r>
            <a:r>
              <a:rPr lang="en-US" sz="2400" b="1" dirty="0">
                <a:solidFill>
                  <a:schemeClr val="tx1"/>
                </a:solidFill>
                <a:latin typeface="+mn-lt"/>
              </a:rPr>
              <a:t>(biology only)</a:t>
            </a:r>
          </a:p>
        </p:txBody>
      </p:sp>
      <p:pic>
        <p:nvPicPr>
          <p:cNvPr id="2" name="Picture 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0122" r="12523" b="3961"/>
          <a:stretch/>
        </p:blipFill>
        <p:spPr>
          <a:xfrm>
            <a:off x="5376793" y="2454267"/>
            <a:ext cx="3750831" cy="3492630"/>
          </a:xfrm>
          <a:prstGeom prst="rect">
            <a:avLst/>
          </a:prstGeom>
        </p:spPr>
      </p:pic>
      <p:sp>
        <p:nvSpPr>
          <p:cNvPr id="3" name="Rectangle 2"/>
          <p:cNvSpPr/>
          <p:nvPr/>
        </p:nvSpPr>
        <p:spPr>
          <a:xfrm>
            <a:off x="257157" y="723674"/>
            <a:ext cx="8665732" cy="1200329"/>
          </a:xfrm>
          <a:prstGeom prst="rect">
            <a:avLst/>
          </a:prstGeom>
        </p:spPr>
        <p:txBody>
          <a:bodyPr wrap="square">
            <a:spAutoFit/>
          </a:bodyPr>
          <a:lstStyle/>
          <a:p>
            <a:r>
              <a:rPr lang="en-US" sz="2400" dirty="0"/>
              <a:t>The </a:t>
            </a:r>
            <a:r>
              <a:rPr lang="en-US" sz="2400" b="1" dirty="0">
                <a:solidFill>
                  <a:schemeClr val="accent6">
                    <a:lumMod val="75000"/>
                  </a:schemeClr>
                </a:solidFill>
              </a:rPr>
              <a:t>brain</a:t>
            </a:r>
            <a:r>
              <a:rPr lang="en-US" sz="2400" dirty="0"/>
              <a:t> controls </a:t>
            </a:r>
            <a:r>
              <a:rPr lang="en-US" sz="2400" b="1" dirty="0">
                <a:solidFill>
                  <a:schemeClr val="accent6">
                    <a:lumMod val="75000"/>
                  </a:schemeClr>
                </a:solidFill>
              </a:rPr>
              <a:t>complex behaviour</a:t>
            </a:r>
            <a:r>
              <a:rPr lang="en-US" sz="2400" dirty="0"/>
              <a:t>. It is made of </a:t>
            </a:r>
            <a:r>
              <a:rPr lang="en-US" sz="2400" b="1" dirty="0">
                <a:solidFill>
                  <a:schemeClr val="accent6">
                    <a:lumMod val="75000"/>
                  </a:schemeClr>
                </a:solidFill>
              </a:rPr>
              <a:t>billions</a:t>
            </a:r>
            <a:r>
              <a:rPr lang="en-US" sz="2400" dirty="0"/>
              <a:t> of interconnected neurones and has </a:t>
            </a:r>
            <a:r>
              <a:rPr lang="en-US" sz="2400" b="1" dirty="0">
                <a:solidFill>
                  <a:schemeClr val="accent6">
                    <a:lumMod val="75000"/>
                  </a:schemeClr>
                </a:solidFill>
              </a:rPr>
              <a:t>different regions </a:t>
            </a:r>
            <a:r>
              <a:rPr lang="en-US" sz="2400" dirty="0"/>
              <a:t>that carry out </a:t>
            </a:r>
            <a:r>
              <a:rPr lang="en-US" sz="2400" b="1" dirty="0">
                <a:solidFill>
                  <a:schemeClr val="accent6">
                    <a:lumMod val="75000"/>
                  </a:schemeClr>
                </a:solidFill>
              </a:rPr>
              <a:t>different functions</a:t>
            </a:r>
            <a:r>
              <a:rPr lang="en-US" sz="2400" dirty="0"/>
              <a:t>.</a:t>
            </a:r>
            <a:endParaRPr lang="en-US" sz="2400" dirty="0">
              <a:effectLst/>
            </a:endParaRPr>
          </a:p>
        </p:txBody>
      </p:sp>
      <p:sp>
        <p:nvSpPr>
          <p:cNvPr id="5" name="Rectangle 4"/>
          <p:cNvSpPr/>
          <p:nvPr/>
        </p:nvSpPr>
        <p:spPr>
          <a:xfrm>
            <a:off x="6156176" y="1723933"/>
            <a:ext cx="2932982" cy="461665"/>
          </a:xfrm>
          <a:prstGeom prst="rect">
            <a:avLst/>
          </a:prstGeom>
        </p:spPr>
        <p:txBody>
          <a:bodyPr wrap="none">
            <a:spAutoFit/>
          </a:bodyPr>
          <a:lstStyle/>
          <a:p>
            <a:r>
              <a:rPr lang="en-US" sz="2400" b="1" dirty="0"/>
              <a:t>cerebral hemispheres</a:t>
            </a:r>
            <a:endParaRPr lang="en-GB" sz="2400" b="1" dirty="0"/>
          </a:p>
        </p:txBody>
      </p:sp>
      <p:sp>
        <p:nvSpPr>
          <p:cNvPr id="6" name="Rectangle 5"/>
          <p:cNvSpPr/>
          <p:nvPr/>
        </p:nvSpPr>
        <p:spPr>
          <a:xfrm>
            <a:off x="7308304" y="5949280"/>
            <a:ext cx="1615955" cy="461665"/>
          </a:xfrm>
          <a:prstGeom prst="rect">
            <a:avLst/>
          </a:prstGeom>
        </p:spPr>
        <p:txBody>
          <a:bodyPr wrap="none">
            <a:spAutoFit/>
          </a:bodyPr>
          <a:lstStyle/>
          <a:p>
            <a:r>
              <a:rPr lang="en-US" sz="2400" b="1" dirty="0"/>
              <a:t>cerebellum</a:t>
            </a:r>
            <a:endParaRPr lang="en-GB" sz="2400" b="1" dirty="0"/>
          </a:p>
        </p:txBody>
      </p:sp>
      <p:cxnSp>
        <p:nvCxnSpPr>
          <p:cNvPr id="9" name="Straight Connector 8"/>
          <p:cNvCxnSpPr/>
          <p:nvPr/>
        </p:nvCxnSpPr>
        <p:spPr>
          <a:xfrm flipH="1">
            <a:off x="6844208" y="2060848"/>
            <a:ext cx="896144" cy="648072"/>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591171" y="5136641"/>
            <a:ext cx="633157" cy="406757"/>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flipV="1">
            <a:off x="7861291" y="5281269"/>
            <a:ext cx="359905" cy="653406"/>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29" name="Rectangle 28"/>
          <p:cNvSpPr/>
          <p:nvPr/>
        </p:nvSpPr>
        <p:spPr>
          <a:xfrm>
            <a:off x="251520" y="1916832"/>
            <a:ext cx="4878637" cy="4585871"/>
          </a:xfrm>
          <a:prstGeom prst="rect">
            <a:avLst/>
          </a:prstGeom>
          <a:ln/>
        </p:spPr>
        <p:style>
          <a:lnRef idx="2">
            <a:schemeClr val="accent6"/>
          </a:lnRef>
          <a:fillRef idx="1">
            <a:schemeClr val="lt1"/>
          </a:fillRef>
          <a:effectRef idx="0">
            <a:schemeClr val="accent6"/>
          </a:effectRef>
          <a:fontRef idx="minor">
            <a:schemeClr val="dk1"/>
          </a:fontRef>
        </p:style>
        <p:txBody>
          <a:bodyPr wrap="square">
            <a:spAutoFit/>
          </a:bodyPr>
          <a:lstStyle/>
          <a:p>
            <a:r>
              <a:rPr lang="en-US" sz="2000" b="1" dirty="0">
                <a:solidFill>
                  <a:schemeClr val="accent6">
                    <a:lumMod val="75000"/>
                  </a:schemeClr>
                </a:solidFill>
              </a:rPr>
              <a:t>Three </a:t>
            </a:r>
            <a:r>
              <a:rPr lang="en-US" sz="2000" dirty="0"/>
              <a:t>of the </a:t>
            </a:r>
            <a:r>
              <a:rPr lang="en-US" sz="2000" b="1" dirty="0">
                <a:solidFill>
                  <a:schemeClr val="accent6">
                    <a:lumMod val="75000"/>
                  </a:schemeClr>
                </a:solidFill>
              </a:rPr>
              <a:t>main structures </a:t>
            </a:r>
            <a:r>
              <a:rPr lang="en-US" sz="2000" dirty="0"/>
              <a:t>in the brain are:</a:t>
            </a:r>
          </a:p>
          <a:p>
            <a:pPr marL="342900" indent="-342900">
              <a:buFont typeface="Arial" charset="0"/>
              <a:buChar char="•"/>
            </a:pPr>
            <a:r>
              <a:rPr lang="en-US" sz="2400" b="1" dirty="0">
                <a:solidFill>
                  <a:schemeClr val="tx1"/>
                </a:solidFill>
              </a:rPr>
              <a:t>Cerebral hemispheres </a:t>
            </a:r>
            <a:r>
              <a:rPr lang="en-US" sz="2000" dirty="0"/>
              <a:t>– the </a:t>
            </a:r>
            <a:r>
              <a:rPr lang="en-US" sz="2000" b="1" dirty="0">
                <a:solidFill>
                  <a:schemeClr val="accent6">
                    <a:lumMod val="75000"/>
                  </a:schemeClr>
                </a:solidFill>
              </a:rPr>
              <a:t>outer</a:t>
            </a:r>
            <a:r>
              <a:rPr lang="en-US" sz="2000" dirty="0"/>
              <a:t> ‘wrinkled’ layers of the brain. It is </a:t>
            </a:r>
            <a:r>
              <a:rPr lang="en-US" sz="2000" b="1" dirty="0">
                <a:solidFill>
                  <a:schemeClr val="accent6">
                    <a:lumMod val="75000"/>
                  </a:schemeClr>
                </a:solidFill>
              </a:rPr>
              <a:t>responsible</a:t>
            </a:r>
            <a:r>
              <a:rPr lang="en-US" sz="2000" dirty="0">
                <a:solidFill>
                  <a:schemeClr val="accent6">
                    <a:lumMod val="75000"/>
                  </a:schemeClr>
                </a:solidFill>
              </a:rPr>
              <a:t> </a:t>
            </a:r>
            <a:r>
              <a:rPr lang="en-US" sz="2000" dirty="0"/>
              <a:t>for </a:t>
            </a:r>
            <a:r>
              <a:rPr lang="en-US" sz="2000" b="1" dirty="0">
                <a:solidFill>
                  <a:schemeClr val="accent6">
                    <a:lumMod val="75000"/>
                  </a:schemeClr>
                </a:solidFill>
              </a:rPr>
              <a:t>intelligence, language, memory </a:t>
            </a:r>
            <a:r>
              <a:rPr lang="en-US" sz="2000" dirty="0"/>
              <a:t>and </a:t>
            </a:r>
            <a:r>
              <a:rPr lang="en-US" sz="2000" b="1" dirty="0">
                <a:solidFill>
                  <a:schemeClr val="accent6">
                    <a:lumMod val="75000"/>
                  </a:schemeClr>
                </a:solidFill>
              </a:rPr>
              <a:t>consciousness.</a:t>
            </a:r>
          </a:p>
          <a:p>
            <a:pPr marL="342900" indent="-342900">
              <a:buFont typeface="Arial" charset="0"/>
              <a:buChar char="•"/>
            </a:pPr>
            <a:r>
              <a:rPr lang="en-US" sz="2400" b="1" dirty="0">
                <a:solidFill>
                  <a:schemeClr val="tx1"/>
                </a:solidFill>
              </a:rPr>
              <a:t>C</a:t>
            </a:r>
            <a:r>
              <a:rPr lang="en-US" sz="2400" b="1" dirty="0">
                <a:solidFill>
                  <a:schemeClr val="tx1"/>
                </a:solidFill>
                <a:effectLst/>
              </a:rPr>
              <a:t>erebellum</a:t>
            </a:r>
            <a:r>
              <a:rPr lang="en-US" sz="2000" dirty="0">
                <a:effectLst/>
              </a:rPr>
              <a:t> – is located at the lower part of the back of the brain. It is </a:t>
            </a:r>
            <a:r>
              <a:rPr lang="en-US" sz="2000" b="1" dirty="0">
                <a:solidFill>
                  <a:schemeClr val="accent6">
                    <a:lumMod val="75000"/>
                  </a:schemeClr>
                </a:solidFill>
                <a:effectLst/>
              </a:rPr>
              <a:t>responsible</a:t>
            </a:r>
            <a:r>
              <a:rPr lang="en-US" sz="2000" dirty="0">
                <a:solidFill>
                  <a:schemeClr val="accent6">
                    <a:lumMod val="75000"/>
                  </a:schemeClr>
                </a:solidFill>
                <a:effectLst/>
              </a:rPr>
              <a:t> </a:t>
            </a:r>
            <a:r>
              <a:rPr lang="en-US" sz="2000" dirty="0">
                <a:effectLst/>
              </a:rPr>
              <a:t>for </a:t>
            </a:r>
            <a:r>
              <a:rPr lang="en-US" sz="2000" b="1" dirty="0">
                <a:solidFill>
                  <a:schemeClr val="accent6">
                    <a:lumMod val="75000"/>
                  </a:schemeClr>
                </a:solidFill>
                <a:effectLst/>
              </a:rPr>
              <a:t>voluntary coordination</a:t>
            </a:r>
            <a:r>
              <a:rPr lang="en-US" sz="2000" dirty="0">
                <a:effectLst/>
              </a:rPr>
              <a:t> of the </a:t>
            </a:r>
            <a:r>
              <a:rPr lang="en-US" sz="2000" b="1" dirty="0">
                <a:solidFill>
                  <a:schemeClr val="accent6">
                    <a:lumMod val="75000"/>
                  </a:schemeClr>
                </a:solidFill>
                <a:effectLst/>
              </a:rPr>
              <a:t>muscles and balance.</a:t>
            </a:r>
          </a:p>
          <a:p>
            <a:pPr marL="342900" indent="-342900">
              <a:buFont typeface="Arial" charset="0"/>
              <a:buChar char="•"/>
            </a:pPr>
            <a:r>
              <a:rPr lang="en-US" sz="2400" b="1" dirty="0">
                <a:solidFill>
                  <a:schemeClr val="tx1"/>
                </a:solidFill>
              </a:rPr>
              <a:t>Medulla oblongata</a:t>
            </a:r>
            <a:r>
              <a:rPr lang="en-US" sz="2000" dirty="0"/>
              <a:t> – is located in the lower part of the brain stem. It is </a:t>
            </a:r>
            <a:r>
              <a:rPr lang="en-US" sz="2000" b="1" dirty="0">
                <a:solidFill>
                  <a:schemeClr val="accent6">
                    <a:lumMod val="75000"/>
                  </a:schemeClr>
                </a:solidFill>
              </a:rPr>
              <a:t>responsible</a:t>
            </a:r>
            <a:r>
              <a:rPr lang="en-US" sz="2000" b="1" dirty="0"/>
              <a:t> </a:t>
            </a:r>
            <a:r>
              <a:rPr lang="en-US" sz="2000" dirty="0"/>
              <a:t>for </a:t>
            </a:r>
            <a:r>
              <a:rPr lang="en-US" sz="2000" b="1" dirty="0">
                <a:solidFill>
                  <a:schemeClr val="accent6">
                    <a:lumMod val="75000"/>
                  </a:schemeClr>
                </a:solidFill>
              </a:rPr>
              <a:t>involuntary </a:t>
            </a:r>
            <a:r>
              <a:rPr lang="en-US" sz="2000" dirty="0">
                <a:solidFill>
                  <a:schemeClr val="tx1"/>
                </a:solidFill>
              </a:rPr>
              <a:t>(unconscious) </a:t>
            </a:r>
            <a:r>
              <a:rPr lang="en-US" sz="2000" b="1" dirty="0">
                <a:solidFill>
                  <a:schemeClr val="accent6">
                    <a:lumMod val="75000"/>
                  </a:schemeClr>
                </a:solidFill>
              </a:rPr>
              <a:t>coordination </a:t>
            </a:r>
            <a:r>
              <a:rPr lang="en-US" sz="2000" dirty="0"/>
              <a:t>such as </a:t>
            </a:r>
            <a:r>
              <a:rPr lang="en-US" sz="2000" b="1" dirty="0">
                <a:solidFill>
                  <a:schemeClr val="accent6">
                    <a:lumMod val="75000"/>
                  </a:schemeClr>
                </a:solidFill>
              </a:rPr>
              <a:t>breathing, swallowing </a:t>
            </a:r>
            <a:r>
              <a:rPr lang="en-US" sz="2000" dirty="0"/>
              <a:t>and </a:t>
            </a:r>
            <a:r>
              <a:rPr lang="en-US" sz="2000" b="1" dirty="0">
                <a:solidFill>
                  <a:schemeClr val="accent6">
                    <a:lumMod val="75000"/>
                  </a:schemeClr>
                </a:solidFill>
              </a:rPr>
              <a:t>heart rate</a:t>
            </a:r>
            <a:r>
              <a:rPr lang="en-US" sz="2000" dirty="0"/>
              <a:t>.</a:t>
            </a:r>
          </a:p>
        </p:txBody>
      </p:sp>
      <p:sp>
        <p:nvSpPr>
          <p:cNvPr id="31" name="Rectangle 30"/>
          <p:cNvSpPr/>
          <p:nvPr/>
        </p:nvSpPr>
        <p:spPr>
          <a:xfrm>
            <a:off x="5364088" y="5301208"/>
            <a:ext cx="1872208" cy="830997"/>
          </a:xfrm>
          <a:prstGeom prst="rect">
            <a:avLst/>
          </a:prstGeom>
        </p:spPr>
        <p:txBody>
          <a:bodyPr wrap="square">
            <a:spAutoFit/>
          </a:bodyPr>
          <a:lstStyle/>
          <a:p>
            <a:r>
              <a:rPr lang="en-US" sz="2400" b="1" dirty="0"/>
              <a:t>medulla oblongata</a:t>
            </a:r>
            <a:endParaRPr lang="en-US" sz="2400" b="1" dirty="0">
              <a:effectLst/>
            </a:endParaRPr>
          </a:p>
        </p:txBody>
      </p:sp>
      <p:sp>
        <p:nvSpPr>
          <p:cNvPr id="35" name="Rectangle 34"/>
          <p:cNvSpPr/>
          <p:nvPr/>
        </p:nvSpPr>
        <p:spPr>
          <a:xfrm>
            <a:off x="5542900" y="2382255"/>
            <a:ext cx="773994" cy="400110"/>
          </a:xfrm>
          <a:prstGeom prst="rect">
            <a:avLst/>
          </a:prstGeom>
        </p:spPr>
        <p:txBody>
          <a:bodyPr wrap="none">
            <a:spAutoFit/>
          </a:bodyPr>
          <a:lstStyle/>
          <a:p>
            <a:r>
              <a:rPr lang="en-US" sz="2000" b="1" dirty="0">
                <a:solidFill>
                  <a:schemeClr val="accent6">
                    <a:lumMod val="75000"/>
                  </a:schemeClr>
                </a:solidFill>
              </a:rPr>
              <a:t>front </a:t>
            </a:r>
            <a:endParaRPr lang="en-GB" sz="2000" b="1" dirty="0">
              <a:solidFill>
                <a:schemeClr val="accent6">
                  <a:lumMod val="75000"/>
                </a:schemeClr>
              </a:solidFill>
            </a:endParaRPr>
          </a:p>
        </p:txBody>
      </p:sp>
      <p:sp>
        <p:nvSpPr>
          <p:cNvPr id="36" name="Rectangle 35"/>
          <p:cNvSpPr/>
          <p:nvPr/>
        </p:nvSpPr>
        <p:spPr>
          <a:xfrm>
            <a:off x="8142521" y="2582310"/>
            <a:ext cx="679994" cy="400110"/>
          </a:xfrm>
          <a:prstGeom prst="rect">
            <a:avLst/>
          </a:prstGeom>
        </p:spPr>
        <p:txBody>
          <a:bodyPr wrap="none">
            <a:spAutoFit/>
          </a:bodyPr>
          <a:lstStyle/>
          <a:p>
            <a:r>
              <a:rPr lang="en-US" sz="2000" b="1" dirty="0">
                <a:solidFill>
                  <a:schemeClr val="accent6">
                    <a:lumMod val="75000"/>
                  </a:schemeClr>
                </a:solidFill>
              </a:rPr>
              <a:t>back</a:t>
            </a:r>
            <a:endParaRPr lang="en-GB" sz="2000" b="1" dirty="0">
              <a:solidFill>
                <a:schemeClr val="accent6">
                  <a:lumMod val="75000"/>
                </a:schemeClr>
              </a:solidFill>
            </a:endParaRPr>
          </a:p>
        </p:txBody>
      </p:sp>
      <p:sp>
        <p:nvSpPr>
          <p:cNvPr id="4" name="Rectangle 3"/>
          <p:cNvSpPr/>
          <p:nvPr/>
        </p:nvSpPr>
        <p:spPr>
          <a:xfrm>
            <a:off x="5366132" y="6084429"/>
            <a:ext cx="4572000" cy="646331"/>
          </a:xfrm>
          <a:prstGeom prst="rect">
            <a:avLst/>
          </a:prstGeom>
        </p:spPr>
        <p:txBody>
          <a:bodyPr>
            <a:spAutoFit/>
          </a:bodyPr>
          <a:lstStyle/>
          <a:p>
            <a:r>
              <a:rPr lang="en-GB" b="1" dirty="0">
                <a:hlinkClick r:id="rId4"/>
              </a:rPr>
              <a:t>Video - The Brain</a:t>
            </a:r>
            <a:endParaRPr lang="en-GB" b="1" dirty="0"/>
          </a:p>
          <a:p>
            <a:endParaRPr lang="en-GB" b="1" dirty="0"/>
          </a:p>
        </p:txBody>
      </p:sp>
      <p:cxnSp>
        <p:nvCxnSpPr>
          <p:cNvPr id="16" name="Straight Connector 15"/>
          <p:cNvCxnSpPr/>
          <p:nvPr/>
        </p:nvCxnSpPr>
        <p:spPr>
          <a:xfrm flipH="1">
            <a:off x="7164288" y="2060848"/>
            <a:ext cx="576064" cy="1048187"/>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286647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2 - The brain </a:t>
            </a:r>
            <a:r>
              <a:rPr lang="en-US" sz="2200" b="1" dirty="0">
                <a:solidFill>
                  <a:schemeClr val="tx1"/>
                </a:solidFill>
                <a:latin typeface="+mn-lt"/>
              </a:rPr>
              <a:t>(HT biology only)</a:t>
            </a:r>
          </a:p>
        </p:txBody>
      </p:sp>
      <p:sp>
        <p:nvSpPr>
          <p:cNvPr id="3" name="Rectangle 2"/>
          <p:cNvSpPr/>
          <p:nvPr/>
        </p:nvSpPr>
        <p:spPr>
          <a:xfrm>
            <a:off x="257157" y="723674"/>
            <a:ext cx="8665732" cy="1200329"/>
          </a:xfrm>
          <a:prstGeom prst="rect">
            <a:avLst/>
          </a:prstGeom>
        </p:spPr>
        <p:txBody>
          <a:bodyPr wrap="square">
            <a:spAutoFit/>
          </a:bodyPr>
          <a:lstStyle/>
          <a:p>
            <a:r>
              <a:rPr lang="en-US" sz="2400" dirty="0"/>
              <a:t>A </a:t>
            </a:r>
            <a:r>
              <a:rPr lang="en-US" sz="2400" b="1" dirty="0">
                <a:solidFill>
                  <a:schemeClr val="accent6">
                    <a:lumMod val="75000"/>
                  </a:schemeClr>
                </a:solidFill>
              </a:rPr>
              <a:t>neuroscientist</a:t>
            </a:r>
            <a:r>
              <a:rPr lang="en-US" sz="2400" dirty="0">
                <a:solidFill>
                  <a:schemeClr val="accent6">
                    <a:lumMod val="75000"/>
                  </a:schemeClr>
                </a:solidFill>
              </a:rPr>
              <a:t> </a:t>
            </a:r>
            <a:r>
              <a:rPr lang="en-US" sz="2400" dirty="0"/>
              <a:t>is a scientist that studies the structure and function of the brain. The complexity and delicacy of the brain makes investigating the brain and treating brain disorders very difficult.</a:t>
            </a:r>
            <a:endParaRPr lang="en-US" sz="2400" dirty="0">
              <a:effectLst/>
            </a:endParaRPr>
          </a:p>
        </p:txBody>
      </p:sp>
      <p:sp>
        <p:nvSpPr>
          <p:cNvPr id="41" name="Rectangle 40"/>
          <p:cNvSpPr/>
          <p:nvPr/>
        </p:nvSpPr>
        <p:spPr>
          <a:xfrm>
            <a:off x="179512" y="2016130"/>
            <a:ext cx="4068000" cy="2736000"/>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marL="342900" indent="-342900"/>
            <a:endParaRPr lang="en-US" sz="1200" b="1" dirty="0">
              <a:solidFill>
                <a:schemeClr val="accent6">
                  <a:lumMod val="75000"/>
                </a:schemeClr>
              </a:solidFill>
            </a:endParaRPr>
          </a:p>
          <a:p>
            <a:pPr marL="342900" indent="-342900"/>
            <a:r>
              <a:rPr lang="en-GB" sz="2400" dirty="0"/>
              <a:t>	</a:t>
            </a:r>
            <a:r>
              <a:rPr lang="en-GB" sz="2400" b="1" dirty="0">
                <a:solidFill>
                  <a:schemeClr val="accent6">
                    <a:lumMod val="75000"/>
                  </a:schemeClr>
                </a:solidFill>
              </a:rPr>
              <a:t>Accessing the brain tissue </a:t>
            </a:r>
            <a:r>
              <a:rPr lang="en-GB" sz="2400" dirty="0"/>
              <a:t>inside the hard, protective </a:t>
            </a:r>
            <a:r>
              <a:rPr lang="en-GB" sz="2400" b="1" dirty="0">
                <a:solidFill>
                  <a:schemeClr val="accent6">
                    <a:lumMod val="75000"/>
                  </a:schemeClr>
                </a:solidFill>
              </a:rPr>
              <a:t>skull </a:t>
            </a:r>
            <a:r>
              <a:rPr lang="en-GB" sz="2400" dirty="0"/>
              <a:t>can be </a:t>
            </a:r>
            <a:r>
              <a:rPr lang="en-GB" sz="2400" b="1" dirty="0">
                <a:solidFill>
                  <a:schemeClr val="accent6">
                    <a:lumMod val="75000"/>
                  </a:schemeClr>
                </a:solidFill>
              </a:rPr>
              <a:t>difficult.</a:t>
            </a:r>
          </a:p>
          <a:p>
            <a:pPr marL="342900" indent="-342900"/>
            <a:r>
              <a:rPr lang="en-GB" sz="2400" dirty="0"/>
              <a:t>	Neuroscientists use </a:t>
            </a:r>
            <a:r>
              <a:rPr lang="en-GB" sz="2400" b="1" dirty="0">
                <a:solidFill>
                  <a:schemeClr val="accent6">
                    <a:lumMod val="75000"/>
                  </a:schemeClr>
                </a:solidFill>
              </a:rPr>
              <a:t>CT</a:t>
            </a:r>
            <a:r>
              <a:rPr lang="en-GB" sz="2400" dirty="0"/>
              <a:t> or </a:t>
            </a:r>
            <a:r>
              <a:rPr lang="en-GB" sz="2400" b="1" dirty="0">
                <a:solidFill>
                  <a:schemeClr val="accent6">
                    <a:lumMod val="75000"/>
                  </a:schemeClr>
                </a:solidFill>
              </a:rPr>
              <a:t>PET</a:t>
            </a:r>
            <a:r>
              <a:rPr lang="en-GB" sz="2400" dirty="0"/>
              <a:t> </a:t>
            </a:r>
            <a:r>
              <a:rPr lang="en-GB" sz="2400" b="1" dirty="0">
                <a:solidFill>
                  <a:schemeClr val="accent6">
                    <a:lumMod val="75000"/>
                  </a:schemeClr>
                </a:solidFill>
              </a:rPr>
              <a:t>scanning </a:t>
            </a:r>
            <a:r>
              <a:rPr lang="en-GB" sz="2400" dirty="0"/>
              <a:t>to investigate brain function.</a:t>
            </a:r>
          </a:p>
          <a:p>
            <a:pPr marL="342900" indent="-342900"/>
            <a:endParaRPr lang="en-GB" sz="1200" dirty="0"/>
          </a:p>
        </p:txBody>
      </p:sp>
      <p:sp>
        <p:nvSpPr>
          <p:cNvPr id="40" name="Rectangle 39"/>
          <p:cNvSpPr/>
          <p:nvPr/>
        </p:nvSpPr>
        <p:spPr>
          <a:xfrm>
            <a:off x="179512" y="4869160"/>
            <a:ext cx="8712968" cy="1692771"/>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2400" b="1" dirty="0">
                <a:solidFill>
                  <a:schemeClr val="accent6">
                    <a:lumMod val="75000"/>
                  </a:schemeClr>
                </a:solidFill>
              </a:rPr>
              <a:t>                         Studying brain damage</a:t>
            </a:r>
          </a:p>
          <a:p>
            <a:r>
              <a:rPr lang="en-GB" sz="2000" b="1" dirty="0">
                <a:solidFill>
                  <a:schemeClr val="accent6">
                    <a:lumMod val="75000"/>
                  </a:schemeClr>
                </a:solidFill>
              </a:rPr>
              <a:t>Damage</a:t>
            </a:r>
            <a:r>
              <a:rPr lang="en-GB" sz="2000" dirty="0">
                <a:solidFill>
                  <a:schemeClr val="accent6">
                    <a:lumMod val="75000"/>
                  </a:schemeClr>
                </a:solidFill>
              </a:rPr>
              <a:t> </a:t>
            </a:r>
            <a:r>
              <a:rPr lang="en-GB" sz="2000" dirty="0"/>
              <a:t>to different brain areas produces different behavioural </a:t>
            </a:r>
          </a:p>
          <a:p>
            <a:r>
              <a:rPr lang="en-GB" sz="2000" dirty="0"/>
              <a:t>and psychological effects. For </a:t>
            </a:r>
            <a:r>
              <a:rPr lang="en-GB" sz="2000" dirty="0">
                <a:solidFill>
                  <a:schemeClr val="tx1"/>
                </a:solidFill>
              </a:rPr>
              <a:t>example</a:t>
            </a:r>
            <a:r>
              <a:rPr lang="en-GB" sz="2000" dirty="0"/>
              <a:t>, damage in the </a:t>
            </a:r>
            <a:r>
              <a:rPr lang="en-GB" sz="2000" b="1" dirty="0">
                <a:solidFill>
                  <a:schemeClr val="accent6">
                    <a:lumMod val="75000"/>
                  </a:schemeClr>
                </a:solidFill>
              </a:rPr>
              <a:t>front</a:t>
            </a:r>
            <a:r>
              <a:rPr lang="en-GB" sz="2000" dirty="0"/>
              <a:t> end </a:t>
            </a:r>
          </a:p>
          <a:p>
            <a:r>
              <a:rPr lang="en-GB" sz="2000" dirty="0"/>
              <a:t>of the brain </a:t>
            </a:r>
            <a:r>
              <a:rPr lang="en-GB" sz="2000" b="1" dirty="0">
                <a:solidFill>
                  <a:schemeClr val="accent6">
                    <a:lumMod val="75000"/>
                  </a:schemeClr>
                </a:solidFill>
              </a:rPr>
              <a:t>disturbs the ability to make decisions </a:t>
            </a:r>
            <a:r>
              <a:rPr lang="en-GB" sz="2000" dirty="0">
                <a:solidFill>
                  <a:schemeClr val="tx1"/>
                </a:solidFill>
              </a:rPr>
              <a:t>whereas</a:t>
            </a:r>
            <a:r>
              <a:rPr lang="en-GB" sz="2000" b="1" dirty="0">
                <a:solidFill>
                  <a:schemeClr val="accent6">
                    <a:lumMod val="75000"/>
                  </a:schemeClr>
                </a:solidFill>
              </a:rPr>
              <a:t> </a:t>
            </a:r>
          </a:p>
          <a:p>
            <a:r>
              <a:rPr lang="en-GB" sz="2000" b="1" dirty="0">
                <a:solidFill>
                  <a:schemeClr val="accent6">
                    <a:lumMod val="75000"/>
                  </a:schemeClr>
                </a:solidFill>
              </a:rPr>
              <a:t>damage to the back of the brain disturbs vision. </a:t>
            </a:r>
          </a:p>
        </p:txBody>
      </p:sp>
      <p:pic>
        <p:nvPicPr>
          <p:cNvPr id="45" name="Picture 44"/>
          <p:cNvPicPr>
            <a:picLocks noChangeAspect="1"/>
          </p:cNvPicPr>
          <p:nvPr/>
        </p:nvPicPr>
        <p:blipFill>
          <a:blip r:embed="rId3" cstate="print"/>
          <a:stretch>
            <a:fillRect/>
          </a:stretch>
        </p:blipFill>
        <p:spPr>
          <a:xfrm>
            <a:off x="7020272" y="5013176"/>
            <a:ext cx="1728192" cy="1440160"/>
          </a:xfrm>
          <a:prstGeom prst="rect">
            <a:avLst/>
          </a:prstGeom>
        </p:spPr>
      </p:pic>
      <p:pic>
        <p:nvPicPr>
          <p:cNvPr id="7" name="Picture 6" descr="skull.jpg"/>
          <p:cNvPicPr>
            <a:picLocks noChangeAspect="1"/>
          </p:cNvPicPr>
          <p:nvPr/>
        </p:nvPicPr>
        <p:blipFill>
          <a:blip r:embed="rId4" cstate="print"/>
          <a:stretch>
            <a:fillRect/>
          </a:stretch>
        </p:blipFill>
        <p:spPr>
          <a:xfrm>
            <a:off x="4824028" y="1988840"/>
            <a:ext cx="4068452" cy="2736304"/>
          </a:xfrm>
          <a:prstGeom prst="rect">
            <a:avLst/>
          </a:prstGeom>
        </p:spPr>
      </p:pic>
    </p:spTree>
    <p:extLst>
      <p:ext uri="{BB962C8B-B14F-4D97-AF65-F5344CB8AC3E}">
        <p14:creationId xmlns:p14="http://schemas.microsoft.com/office/powerpoint/2010/main" val="19618423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251520" y="692696"/>
            <a:ext cx="3816424" cy="4154984"/>
          </a:xfrm>
          <a:prstGeom prst="rect">
            <a:avLst/>
          </a:prstGeom>
          <a:noFill/>
        </p:spPr>
        <p:txBody>
          <a:bodyPr wrap="square" rtlCol="0">
            <a:spAutoFit/>
          </a:bodyPr>
          <a:lstStyle/>
          <a:p>
            <a:r>
              <a:rPr lang="en-GB" sz="2000" dirty="0"/>
              <a:t>A CT (computerised tomography) scan </a:t>
            </a:r>
            <a:r>
              <a:rPr lang="en-GB" sz="2000" b="1" dirty="0">
                <a:solidFill>
                  <a:schemeClr val="accent6">
                    <a:lumMod val="75000"/>
                  </a:schemeClr>
                </a:solidFill>
              </a:rPr>
              <a:t>uses X-rays </a:t>
            </a:r>
            <a:r>
              <a:rPr lang="en-GB" sz="2000" dirty="0"/>
              <a:t>to produce detailed </a:t>
            </a:r>
            <a:r>
              <a:rPr lang="en-GB" sz="2000" b="1" dirty="0">
                <a:solidFill>
                  <a:schemeClr val="accent6">
                    <a:lumMod val="75000"/>
                  </a:schemeClr>
                </a:solidFill>
              </a:rPr>
              <a:t>2-d images </a:t>
            </a:r>
            <a:r>
              <a:rPr lang="en-GB" sz="2000" dirty="0"/>
              <a:t>of the brain. </a:t>
            </a:r>
          </a:p>
          <a:p>
            <a:endParaRPr lang="en-GB" sz="1200" dirty="0"/>
          </a:p>
          <a:p>
            <a:r>
              <a:rPr lang="en-GB" sz="2000" dirty="0"/>
              <a:t>A </a:t>
            </a:r>
            <a:r>
              <a:rPr lang="en-GB" sz="2000" b="1" dirty="0">
                <a:solidFill>
                  <a:schemeClr val="accent6">
                    <a:lumMod val="75000"/>
                  </a:schemeClr>
                </a:solidFill>
              </a:rPr>
              <a:t>CT scan </a:t>
            </a:r>
            <a:r>
              <a:rPr lang="en-GB" sz="2000" dirty="0"/>
              <a:t>results in the body being subjected to a dose of ionising radiation that is much greater than for a simple X-ray as it takes hundreds of images. </a:t>
            </a:r>
          </a:p>
          <a:p>
            <a:endParaRPr lang="en-GB" sz="1200" dirty="0"/>
          </a:p>
          <a:p>
            <a:r>
              <a:rPr lang="en-GB" sz="2000" dirty="0"/>
              <a:t>CT scans are commonly performed and generally safe. Any increased risk of cancer usually outweighs the benefits of having the scan.</a:t>
            </a:r>
            <a:endParaRPr lang="en-GB" dirty="0"/>
          </a:p>
        </p:txBody>
      </p:sp>
      <p:pic>
        <p:nvPicPr>
          <p:cNvPr id="15" name="Picture 14" descr="GettyImages-636741290ct scan.jpg"/>
          <p:cNvPicPr>
            <a:picLocks noChangeAspect="1"/>
          </p:cNvPicPr>
          <p:nvPr/>
        </p:nvPicPr>
        <p:blipFill>
          <a:blip r:embed="rId2" cstate="print"/>
          <a:stretch>
            <a:fillRect/>
          </a:stretch>
        </p:blipFill>
        <p:spPr>
          <a:xfrm>
            <a:off x="4211960" y="836712"/>
            <a:ext cx="4824028" cy="3888432"/>
          </a:xfrm>
          <a:prstGeom prst="rect">
            <a:avLst/>
          </a:prstGeom>
        </p:spPr>
      </p:pic>
      <p:sp>
        <p:nvSpPr>
          <p:cNvPr id="18" name="TextBox 17"/>
          <p:cNvSpPr txBox="1"/>
          <p:nvPr/>
        </p:nvSpPr>
        <p:spPr>
          <a:xfrm>
            <a:off x="323528" y="4869160"/>
            <a:ext cx="8568952" cy="1569660"/>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sz="2400" dirty="0"/>
              <a:t>A CT scan shows the </a:t>
            </a:r>
            <a:r>
              <a:rPr lang="en-GB" sz="2400" b="1" dirty="0">
                <a:solidFill>
                  <a:schemeClr val="accent6">
                    <a:lumMod val="75000"/>
                  </a:schemeClr>
                </a:solidFill>
              </a:rPr>
              <a:t>main structures </a:t>
            </a:r>
            <a:r>
              <a:rPr lang="en-GB" sz="2400" dirty="0"/>
              <a:t>of the brain. The function of the brain cannot be tested using this equipment. A CT scan will show diseased or damaged areas and this can then give a good idea of why the brain is not functioning effectively.</a:t>
            </a:r>
            <a:endParaRPr lang="en-GB" dirty="0"/>
          </a:p>
        </p:txBody>
      </p:sp>
      <p:sp>
        <p:nvSpPr>
          <p:cNvPr id="7" name="Title 1"/>
          <p:cNvSpPr>
            <a:spLocks noGrp="1"/>
          </p:cNvSpPr>
          <p:nvPr>
            <p:ph type="ctrTitle"/>
          </p:nvPr>
        </p:nvSpPr>
        <p:spPr>
          <a:xfrm>
            <a:off x="1116013" y="0"/>
            <a:ext cx="7848475" cy="576263"/>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2 - The brain </a:t>
            </a:r>
            <a:br>
              <a:rPr lang="en-US" sz="2400" b="1" dirty="0">
                <a:solidFill>
                  <a:schemeClr val="accent6"/>
                </a:solidFill>
                <a:latin typeface="+mn-lt"/>
              </a:rPr>
            </a:br>
            <a:r>
              <a:rPr lang="en-US" sz="2200" b="1" dirty="0">
                <a:solidFill>
                  <a:schemeClr val="tx1"/>
                </a:solidFill>
                <a:latin typeface="+mn-lt"/>
              </a:rPr>
              <a:t>(HT biology only)</a:t>
            </a:r>
          </a:p>
        </p:txBody>
      </p:sp>
    </p:spTree>
    <p:extLst>
      <p:ext uri="{BB962C8B-B14F-4D97-AF65-F5344CB8AC3E}">
        <p14:creationId xmlns:p14="http://schemas.microsoft.com/office/powerpoint/2010/main" val="10664499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251520" y="692696"/>
            <a:ext cx="2880320" cy="4093428"/>
          </a:xfrm>
          <a:prstGeom prst="rect">
            <a:avLst/>
          </a:prstGeom>
          <a:noFill/>
        </p:spPr>
        <p:txBody>
          <a:bodyPr wrap="square" rtlCol="0">
            <a:spAutoFit/>
          </a:bodyPr>
          <a:lstStyle/>
          <a:p>
            <a:r>
              <a:rPr lang="en-GB" sz="2000" dirty="0"/>
              <a:t>A PET (positron emission tomography) scan uses radioactive tracer chemicals to show which parts of the brain are functioning whilst in the scanner. </a:t>
            </a:r>
          </a:p>
          <a:p>
            <a:r>
              <a:rPr lang="en-GB" sz="2000" dirty="0"/>
              <a:t>It measures oxygen use and blood flow. More active parts of the brain show in red or orange colours. Green shows low activity.</a:t>
            </a:r>
            <a:endParaRPr lang="en-GB" dirty="0"/>
          </a:p>
        </p:txBody>
      </p:sp>
      <p:sp>
        <p:nvSpPr>
          <p:cNvPr id="18" name="TextBox 17"/>
          <p:cNvSpPr txBox="1"/>
          <p:nvPr/>
        </p:nvSpPr>
        <p:spPr>
          <a:xfrm>
            <a:off x="323528" y="4869160"/>
            <a:ext cx="8568952" cy="1569660"/>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sz="2400" dirty="0"/>
              <a:t>A PET scan shows both the </a:t>
            </a:r>
            <a:r>
              <a:rPr lang="en-GB" sz="2400" b="1" dirty="0">
                <a:solidFill>
                  <a:schemeClr val="accent6">
                    <a:lumMod val="75000"/>
                  </a:schemeClr>
                </a:solidFill>
              </a:rPr>
              <a:t>main structures </a:t>
            </a:r>
            <a:r>
              <a:rPr lang="en-GB" sz="2400" dirty="0"/>
              <a:t>of the brain </a:t>
            </a:r>
            <a:r>
              <a:rPr lang="en-GB" sz="2400" b="1" dirty="0">
                <a:solidFill>
                  <a:schemeClr val="accent6">
                    <a:lumMod val="75000"/>
                  </a:schemeClr>
                </a:solidFill>
              </a:rPr>
              <a:t>and </a:t>
            </a:r>
            <a:r>
              <a:rPr lang="en-GB" sz="2400" dirty="0"/>
              <a:t>the </a:t>
            </a:r>
            <a:r>
              <a:rPr lang="en-GB" sz="2400" b="1" dirty="0">
                <a:solidFill>
                  <a:schemeClr val="accent6">
                    <a:lumMod val="75000"/>
                  </a:schemeClr>
                </a:solidFill>
              </a:rPr>
              <a:t>function</a:t>
            </a:r>
            <a:r>
              <a:rPr lang="en-GB" sz="2400" dirty="0"/>
              <a:t> of the brain in real time. PET scans are useful for studying disorders like Alzheimer’s disease where activity in parts of the brain are reduced compared to a healthy brain. </a:t>
            </a:r>
            <a:endParaRPr lang="en-GB" dirty="0"/>
          </a:p>
        </p:txBody>
      </p:sp>
      <p:pic>
        <p:nvPicPr>
          <p:cNvPr id="6" name="Picture 5" descr="GettyImages-480338933PET.jpg"/>
          <p:cNvPicPr>
            <a:picLocks noChangeAspect="1"/>
          </p:cNvPicPr>
          <p:nvPr/>
        </p:nvPicPr>
        <p:blipFill>
          <a:blip r:embed="rId2" cstate="print"/>
          <a:stretch>
            <a:fillRect/>
          </a:stretch>
        </p:blipFill>
        <p:spPr>
          <a:xfrm>
            <a:off x="3203848" y="620688"/>
            <a:ext cx="5710567" cy="4104456"/>
          </a:xfrm>
          <a:prstGeom prst="rect">
            <a:avLst/>
          </a:prstGeom>
        </p:spPr>
      </p:pic>
      <p:sp>
        <p:nvSpPr>
          <p:cNvPr id="7" name="Title 1"/>
          <p:cNvSpPr>
            <a:spLocks noGrp="1"/>
          </p:cNvSpPr>
          <p:nvPr>
            <p:ph type="ctrTitle"/>
          </p:nvPr>
        </p:nvSpPr>
        <p:spPr>
          <a:xfrm>
            <a:off x="1116013" y="0"/>
            <a:ext cx="7776467" cy="576263"/>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2 - The brain </a:t>
            </a:r>
            <a:br>
              <a:rPr lang="en-US" sz="2400" b="1" dirty="0">
                <a:solidFill>
                  <a:schemeClr val="accent6"/>
                </a:solidFill>
                <a:latin typeface="+mn-lt"/>
              </a:rPr>
            </a:br>
            <a:r>
              <a:rPr lang="en-US" sz="2200" b="1" dirty="0">
                <a:solidFill>
                  <a:schemeClr val="tx1"/>
                </a:solidFill>
                <a:latin typeface="+mn-lt"/>
              </a:rPr>
              <a:t>(HT biology only)</a:t>
            </a:r>
          </a:p>
        </p:txBody>
      </p:sp>
    </p:spTree>
    <p:extLst>
      <p:ext uri="{BB962C8B-B14F-4D97-AF65-F5344CB8AC3E}">
        <p14:creationId xmlns:p14="http://schemas.microsoft.com/office/powerpoint/2010/main" val="10664499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2 - The brain </a:t>
            </a:r>
            <a:r>
              <a:rPr lang="en-US" sz="2400" b="1" dirty="0">
                <a:solidFill>
                  <a:schemeClr val="tx1"/>
                </a:solidFill>
                <a:latin typeface="+mn-lt"/>
              </a:rPr>
              <a:t>(biology only)</a:t>
            </a:r>
          </a:p>
        </p:txBody>
      </p:sp>
      <p:sp>
        <p:nvSpPr>
          <p:cNvPr id="3" name="Rectangle 2"/>
          <p:cNvSpPr/>
          <p:nvPr/>
        </p:nvSpPr>
        <p:spPr>
          <a:xfrm>
            <a:off x="257157" y="723674"/>
            <a:ext cx="8665732" cy="7478970"/>
          </a:xfrm>
          <a:prstGeom prst="rect">
            <a:avLst/>
          </a:prstGeom>
        </p:spPr>
        <p:txBody>
          <a:bodyPr wrap="square">
            <a:spAutoFit/>
          </a:bodyPr>
          <a:lstStyle/>
          <a:p>
            <a:r>
              <a:rPr lang="en-US" sz="2400" b="1" dirty="0">
                <a:solidFill>
                  <a:schemeClr val="accent6">
                    <a:lumMod val="75000"/>
                  </a:schemeClr>
                </a:solidFill>
              </a:rPr>
              <a:t>Treatment </a:t>
            </a:r>
            <a:r>
              <a:rPr lang="en-US" sz="2400" dirty="0"/>
              <a:t>of brain or spinal cord injuries, tumours or CNS diseases  can be </a:t>
            </a:r>
            <a:r>
              <a:rPr lang="en-US" sz="2400" b="1" dirty="0">
                <a:solidFill>
                  <a:schemeClr val="accent6">
                    <a:lumMod val="75000"/>
                  </a:schemeClr>
                </a:solidFill>
              </a:rPr>
              <a:t>difficult</a:t>
            </a:r>
            <a:r>
              <a:rPr lang="en-US" sz="2400" dirty="0"/>
              <a:t>. </a:t>
            </a:r>
          </a:p>
          <a:p>
            <a:endParaRPr lang="en-US" sz="2400" dirty="0"/>
          </a:p>
          <a:p>
            <a:r>
              <a:rPr lang="en-US" sz="2400" b="1" dirty="0">
                <a:solidFill>
                  <a:schemeClr val="accent6">
                    <a:lumMod val="75000"/>
                  </a:schemeClr>
                </a:solidFill>
              </a:rPr>
              <a:t>Drugs</a:t>
            </a:r>
            <a:r>
              <a:rPr lang="en-US" sz="2400" dirty="0"/>
              <a:t> do </a:t>
            </a:r>
            <a:r>
              <a:rPr lang="en-US" sz="2400" b="1" dirty="0">
                <a:solidFill>
                  <a:schemeClr val="accent6">
                    <a:lumMod val="75000"/>
                  </a:schemeClr>
                </a:solidFill>
              </a:rPr>
              <a:t>not always pass </a:t>
            </a:r>
            <a:r>
              <a:rPr lang="en-US" sz="2400" dirty="0"/>
              <a:t>through </a:t>
            </a:r>
            <a:r>
              <a:rPr lang="en-US" sz="2400" b="1" dirty="0">
                <a:solidFill>
                  <a:schemeClr val="accent6">
                    <a:lumMod val="75000"/>
                  </a:schemeClr>
                </a:solidFill>
              </a:rPr>
              <a:t>the protective membrane </a:t>
            </a:r>
            <a:r>
              <a:rPr lang="en-US" sz="2400" dirty="0"/>
              <a:t>which surrounds the brain and spinal cord.</a:t>
            </a:r>
          </a:p>
          <a:p>
            <a:endParaRPr lang="en-US" sz="2400" dirty="0"/>
          </a:p>
          <a:p>
            <a:r>
              <a:rPr lang="en-US" sz="2400" dirty="0">
                <a:effectLst/>
              </a:rPr>
              <a:t>The skull and bony vertebrae means it is </a:t>
            </a:r>
            <a:r>
              <a:rPr lang="en-US" sz="2400" b="1" dirty="0">
                <a:solidFill>
                  <a:schemeClr val="accent6">
                    <a:lumMod val="75000"/>
                  </a:schemeClr>
                </a:solidFill>
                <a:effectLst/>
              </a:rPr>
              <a:t>difficult to access </a:t>
            </a:r>
            <a:r>
              <a:rPr lang="en-US" sz="2400" dirty="0">
                <a:effectLst/>
              </a:rPr>
              <a:t>the brain and spinal cord tissue without </a:t>
            </a:r>
            <a:r>
              <a:rPr lang="en-US" sz="2400" b="1" dirty="0">
                <a:solidFill>
                  <a:schemeClr val="accent6">
                    <a:lumMod val="75000"/>
                  </a:schemeClr>
                </a:solidFill>
                <a:effectLst/>
              </a:rPr>
              <a:t>risky surgery </a:t>
            </a:r>
            <a:r>
              <a:rPr lang="en-US" sz="2400" dirty="0">
                <a:effectLst/>
              </a:rPr>
              <a:t>which can itself lead to </a:t>
            </a:r>
            <a:r>
              <a:rPr lang="en-US" sz="2400" b="1" dirty="0">
                <a:solidFill>
                  <a:schemeClr val="accent6">
                    <a:lumMod val="75000"/>
                  </a:schemeClr>
                </a:solidFill>
                <a:effectLst/>
              </a:rPr>
              <a:t>permanent damage </a:t>
            </a:r>
            <a:r>
              <a:rPr lang="en-US" sz="2400" dirty="0">
                <a:effectLst/>
              </a:rPr>
              <a:t>being caused. Not all areas of the brain are fully understood yet.</a:t>
            </a:r>
          </a:p>
          <a:p>
            <a:endParaRPr lang="en-US" sz="2400" dirty="0">
              <a:effectLst/>
            </a:endParaRPr>
          </a:p>
          <a:p>
            <a:r>
              <a:rPr lang="en-US" sz="2400" b="1" dirty="0">
                <a:solidFill>
                  <a:schemeClr val="accent6">
                    <a:lumMod val="75000"/>
                  </a:schemeClr>
                </a:solidFill>
              </a:rPr>
              <a:t>Neurones</a:t>
            </a:r>
            <a:r>
              <a:rPr lang="en-US" sz="2400" dirty="0"/>
              <a:t> </a:t>
            </a:r>
            <a:r>
              <a:rPr lang="en-US" sz="2400" u="sng" dirty="0"/>
              <a:t>do not</a:t>
            </a:r>
            <a:r>
              <a:rPr lang="en-US" sz="2400" dirty="0"/>
              <a:t> automatically repair themselves unlike some other cells in the body. </a:t>
            </a:r>
            <a:r>
              <a:rPr lang="en-US" sz="2400" b="1" dirty="0">
                <a:solidFill>
                  <a:schemeClr val="accent6">
                    <a:lumMod val="75000"/>
                  </a:schemeClr>
                </a:solidFill>
              </a:rPr>
              <a:t>Stem cells </a:t>
            </a:r>
            <a:r>
              <a:rPr lang="en-US" sz="2400" dirty="0"/>
              <a:t>are currently being pioneered as one method of treating </a:t>
            </a:r>
            <a:r>
              <a:rPr lang="en-US" sz="2400" b="1" dirty="0">
                <a:solidFill>
                  <a:schemeClr val="accent6">
                    <a:lumMod val="75000"/>
                  </a:schemeClr>
                </a:solidFill>
              </a:rPr>
              <a:t>spinal cord injuries</a:t>
            </a:r>
            <a:r>
              <a:rPr lang="en-US" sz="2400" dirty="0"/>
              <a:t>.</a:t>
            </a:r>
          </a:p>
          <a:p>
            <a:endParaRPr lang="en-US" sz="2400" dirty="0"/>
          </a:p>
          <a:p>
            <a:endParaRPr lang="en-US" sz="2400" dirty="0"/>
          </a:p>
          <a:p>
            <a:endParaRPr lang="en-US" sz="2400" dirty="0"/>
          </a:p>
          <a:p>
            <a:endParaRPr lang="en-US" sz="2400" dirty="0"/>
          </a:p>
          <a:p>
            <a:endParaRPr lang="en-US" sz="2400" dirty="0"/>
          </a:p>
          <a:p>
            <a:endParaRPr lang="en-US" sz="2400" dirty="0">
              <a:effectLst/>
            </a:endParaRPr>
          </a:p>
        </p:txBody>
      </p:sp>
    </p:spTree>
    <p:extLst>
      <p:ext uri="{BB962C8B-B14F-4D97-AF65-F5344CB8AC3E}">
        <p14:creationId xmlns:p14="http://schemas.microsoft.com/office/powerpoint/2010/main" val="21286647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5724128" cy="4585871"/>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r>
              <a:rPr lang="en-GB" sz="3600" b="1" dirty="0">
                <a:solidFill>
                  <a:schemeClr val="tx1">
                    <a:lumMod val="50000"/>
                    <a:lumOff val="50000"/>
                  </a:schemeClr>
                </a:solidFill>
              </a:rPr>
              <a:t>The Central Nervous system</a:t>
            </a:r>
          </a:p>
          <a:p>
            <a:r>
              <a:rPr lang="en-US" sz="2600" b="1" dirty="0">
                <a:solidFill>
                  <a:schemeClr val="bg1">
                    <a:lumMod val="50000"/>
                  </a:schemeClr>
                </a:solidFill>
              </a:rPr>
              <a:t> Part 2</a:t>
            </a:r>
          </a:p>
          <a:p>
            <a:pPr marL="685800" lvl="1" indent="-342900">
              <a:buFont typeface="Arial" charset="0"/>
              <a:buChar char="•"/>
            </a:pPr>
            <a:r>
              <a:rPr lang="en-US" sz="1900" b="1" dirty="0">
                <a:solidFill>
                  <a:schemeClr val="bg1">
                    <a:lumMod val="50000"/>
                  </a:schemeClr>
                </a:solidFill>
              </a:rPr>
              <a:t>Brain structures and functions</a:t>
            </a:r>
          </a:p>
          <a:p>
            <a:pPr marL="685800" lvl="1" indent="-342900">
              <a:buFont typeface="Arial" charset="0"/>
              <a:buChar char="•"/>
            </a:pPr>
            <a:r>
              <a:rPr lang="en-US" sz="1900" b="1" dirty="0">
                <a:solidFill>
                  <a:schemeClr val="bg1">
                    <a:lumMod val="50000"/>
                  </a:schemeClr>
                </a:solidFill>
              </a:rPr>
              <a:t>CT and PET Scanning (Biology HT ONLY)</a:t>
            </a:r>
          </a:p>
          <a:p>
            <a:pPr marL="685800" lvl="1" indent="-342900">
              <a:buFont typeface="Arial" charset="0"/>
              <a:buChar char="•"/>
            </a:pPr>
            <a:r>
              <a:rPr lang="en-US" sz="1900" b="1" dirty="0">
                <a:solidFill>
                  <a:schemeClr val="bg1">
                    <a:lumMod val="50000"/>
                  </a:schemeClr>
                </a:solidFill>
              </a:rPr>
              <a:t>Limitations of treating problems in the</a:t>
            </a:r>
          </a:p>
          <a:p>
            <a:pPr marL="685800" lvl="1" indent="-342900"/>
            <a:r>
              <a:rPr lang="en-US" sz="1900" b="1" dirty="0">
                <a:solidFill>
                  <a:schemeClr val="bg1">
                    <a:lumMod val="50000"/>
                  </a:schemeClr>
                </a:solidFill>
              </a:rPr>
              <a:t>       CNS (Biology HT ONLY)</a:t>
            </a:r>
          </a:p>
          <a:p>
            <a:endParaRPr lang="en-GB" dirty="0"/>
          </a:p>
          <a:p>
            <a:endParaRPr lang="en-GB" sz="2800" dirty="0">
              <a:solidFill>
                <a:schemeClr val="tx1">
                  <a:lumMod val="50000"/>
                  <a:lumOff val="50000"/>
                </a:schemeClr>
              </a:solidFill>
            </a:endParaRPr>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11960" y="886544"/>
            <a:ext cx="4914900" cy="5638800"/>
          </a:xfrm>
          <a:prstGeom prst="rect">
            <a:avLst/>
          </a:prstGeom>
        </p:spPr>
      </p:pic>
    </p:spTree>
    <p:extLst>
      <p:ext uri="{BB962C8B-B14F-4D97-AF65-F5344CB8AC3E}">
        <p14:creationId xmlns:p14="http://schemas.microsoft.com/office/powerpoint/2010/main" val="15447526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49087" y="775139"/>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9" name="Title 1"/>
          <p:cNvSpPr txBox="1">
            <a:spLocks/>
          </p:cNvSpPr>
          <p:nvPr/>
        </p:nvSpPr>
        <p:spPr>
          <a:xfrm>
            <a:off x="1475656" y="-27384"/>
            <a:ext cx="7651968"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rtl="0">
              <a:spcBef>
                <a:spcPct val="0"/>
              </a:spcBef>
            </a:pPr>
            <a:r>
              <a:rPr lang="en-GB" sz="2400" b="1" kern="0" dirty="0">
                <a:solidFill>
                  <a:schemeClr val="accent6"/>
                </a:solidFill>
                <a:latin typeface="+mn-lt"/>
              </a:rPr>
              <a:t>The </a:t>
            </a:r>
            <a:r>
              <a:rPr lang="en-GB" sz="2400" b="1" kern="0" dirty="0">
                <a:solidFill>
                  <a:schemeClr val="accent6"/>
                </a:solidFill>
              </a:rPr>
              <a:t>central</a:t>
            </a:r>
            <a:r>
              <a:rPr lang="en-GB" sz="2400" b="1" kern="0" dirty="0">
                <a:solidFill>
                  <a:schemeClr val="accent6"/>
                </a:solidFill>
                <a:latin typeface="+mn-lt"/>
              </a:rPr>
              <a:t> nervous system </a:t>
            </a:r>
            <a:r>
              <a:rPr lang="en-US" sz="2400" b="1" kern="0" dirty="0">
                <a:solidFill>
                  <a:schemeClr val="accent6"/>
                </a:solidFill>
                <a:latin typeface="+mn-lt"/>
              </a:rPr>
              <a:t>Part 2 - </a:t>
            </a:r>
            <a:r>
              <a:rPr lang="en-US" sz="2400" b="1" kern="0" dirty="0">
                <a:latin typeface="+mn-lt"/>
              </a:rPr>
              <a:t>Question IT</a:t>
            </a:r>
          </a:p>
        </p:txBody>
      </p:sp>
      <p:sp>
        <p:nvSpPr>
          <p:cNvPr id="5" name="Rectangle 4"/>
          <p:cNvSpPr/>
          <p:nvPr/>
        </p:nvSpPr>
        <p:spPr>
          <a:xfrm>
            <a:off x="395536" y="836712"/>
            <a:ext cx="8424936" cy="3416320"/>
          </a:xfrm>
          <a:prstGeom prst="rect">
            <a:avLst/>
          </a:prstGeom>
        </p:spPr>
        <p:txBody>
          <a:bodyPr wrap="square">
            <a:spAutoFit/>
          </a:bodyPr>
          <a:lstStyle/>
          <a:p>
            <a:pPr marL="457200" indent="-457200">
              <a:buFont typeface="+mj-lt"/>
              <a:buAutoNum type="arabicPeriod"/>
            </a:pPr>
            <a:r>
              <a:rPr lang="en-GB" sz="2400" dirty="0"/>
              <a:t>Name the three main parts of the brain and state the role of each.</a:t>
            </a:r>
          </a:p>
          <a:p>
            <a:pPr marL="457200" indent="-457200">
              <a:buFont typeface="+mj-lt"/>
              <a:buAutoNum type="arabicPeriod"/>
            </a:pPr>
            <a:r>
              <a:rPr lang="en-GB" sz="2400" dirty="0"/>
              <a:t>What is a CT scan?</a:t>
            </a:r>
          </a:p>
          <a:p>
            <a:pPr marL="457200" indent="-457200">
              <a:buFont typeface="+mj-lt"/>
              <a:buAutoNum type="arabicPeriod"/>
            </a:pPr>
            <a:r>
              <a:rPr lang="en-GB" sz="2400" dirty="0"/>
              <a:t>What is a PET scan?</a:t>
            </a:r>
          </a:p>
          <a:p>
            <a:pPr marL="457200" indent="-457200">
              <a:buFont typeface="+mj-lt"/>
              <a:buAutoNum type="arabicPeriod"/>
            </a:pPr>
            <a:r>
              <a:rPr lang="en-GB" sz="2400" dirty="0"/>
              <a:t>What does a PET scan do?</a:t>
            </a:r>
            <a:r>
              <a:rPr lang="en-US" sz="2400" dirty="0"/>
              <a:t> </a:t>
            </a:r>
          </a:p>
          <a:p>
            <a:pPr marL="457200" indent="-457200">
              <a:buFont typeface="+mj-lt"/>
              <a:buAutoNum type="arabicPeriod"/>
            </a:pPr>
            <a:r>
              <a:rPr lang="en-US" sz="2400" dirty="0"/>
              <a:t>What are the limitations in treating damage and disease in the brain and nervous system?</a:t>
            </a:r>
            <a:r>
              <a:rPr lang="en-US" sz="2400" dirty="0">
                <a:solidFill>
                  <a:srgbClr val="00B050"/>
                </a:solidFill>
              </a:rPr>
              <a:t> </a:t>
            </a:r>
          </a:p>
          <a:p>
            <a:pPr marL="457200" indent="-457200">
              <a:buFont typeface="+mj-lt"/>
              <a:buAutoNum type="arabicPeriod"/>
            </a:pPr>
            <a:endParaRPr lang="en-GB" sz="2400" dirty="0"/>
          </a:p>
          <a:p>
            <a:pPr marL="457200" indent="-457200">
              <a:buFont typeface="+mj-lt"/>
              <a:buAutoNum type="arabicPeriod"/>
            </a:pPr>
            <a:endParaRPr lang="en-GB" sz="2400" dirty="0"/>
          </a:p>
        </p:txBody>
      </p:sp>
    </p:spTree>
    <p:extLst>
      <p:ext uri="{BB962C8B-B14F-4D97-AF65-F5344CB8AC3E}">
        <p14:creationId xmlns:p14="http://schemas.microsoft.com/office/powerpoint/2010/main" val="16787474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3231654"/>
          </a:xfrm>
          <a:prstGeom prst="rect">
            <a:avLst/>
          </a:prstGeom>
          <a:noFill/>
        </p:spPr>
        <p:txBody>
          <a:bodyPr wrap="square" rtlCol="0">
            <a:spAutoFit/>
          </a:bodyPr>
          <a:lstStyle/>
          <a:p>
            <a:r>
              <a:rPr lang="en-GB" sz="6000" b="1" dirty="0">
                <a:latin typeface="+mj-lt"/>
                <a:ea typeface="Beirut" charset="-78"/>
                <a:cs typeface="Beirut" charset="-78"/>
              </a:rPr>
              <a:t>AnswerIT!</a:t>
            </a:r>
          </a:p>
          <a:p>
            <a:endParaRPr lang="en-GB" sz="6000" b="1" dirty="0">
              <a:latin typeface="+mj-lt"/>
              <a:ea typeface="Beirut" charset="-78"/>
              <a:cs typeface="Beirut" charset="-78"/>
            </a:endParaRPr>
          </a:p>
          <a:p>
            <a:endParaRPr lang="en-GB" sz="1400" dirty="0"/>
          </a:p>
          <a:p>
            <a:endParaRPr lang="en-GB" sz="1400" dirty="0"/>
          </a:p>
          <a:p>
            <a:endParaRPr lang="en-GB" sz="1400" dirty="0"/>
          </a:p>
          <a:p>
            <a:endParaRPr lang="en-GB" sz="1400" dirty="0"/>
          </a:p>
          <a:p>
            <a:endParaRPr lang="en-GB" sz="1400" dirty="0"/>
          </a:p>
          <a:p>
            <a:endParaRPr lang="en-GB" sz="1400"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
        <p:nvSpPr>
          <p:cNvPr id="5" name="Rectangle 4"/>
          <p:cNvSpPr/>
          <p:nvPr/>
        </p:nvSpPr>
        <p:spPr>
          <a:xfrm>
            <a:off x="107504" y="1916832"/>
            <a:ext cx="4572000" cy="3062377"/>
          </a:xfrm>
          <a:prstGeom prst="rect">
            <a:avLst/>
          </a:prstGeom>
        </p:spPr>
        <p:txBody>
          <a:bodyPr>
            <a:spAutoFit/>
          </a:bodyPr>
          <a:lstStyle/>
          <a:p>
            <a:r>
              <a:rPr lang="en-GB" sz="3600" b="1" dirty="0">
                <a:solidFill>
                  <a:schemeClr val="tx1">
                    <a:lumMod val="50000"/>
                    <a:lumOff val="50000"/>
                  </a:schemeClr>
                </a:solidFill>
              </a:rPr>
              <a:t>The Central Nervous system</a:t>
            </a:r>
          </a:p>
          <a:p>
            <a:r>
              <a:rPr lang="en-US" sz="2600" b="1" dirty="0">
                <a:solidFill>
                  <a:schemeClr val="bg1">
                    <a:lumMod val="50000"/>
                  </a:schemeClr>
                </a:solidFill>
              </a:rPr>
              <a:t> Part 2</a:t>
            </a:r>
          </a:p>
          <a:p>
            <a:pPr marL="685800" lvl="1" indent="-342900">
              <a:buFont typeface="Arial" charset="0"/>
              <a:buChar char="•"/>
            </a:pPr>
            <a:r>
              <a:rPr lang="en-US" sz="1900" b="1" dirty="0">
                <a:solidFill>
                  <a:schemeClr val="bg1">
                    <a:lumMod val="50000"/>
                  </a:schemeClr>
                </a:solidFill>
              </a:rPr>
              <a:t>Brain structures and functions</a:t>
            </a:r>
          </a:p>
          <a:p>
            <a:pPr marL="685800" lvl="1" indent="-342900">
              <a:buFont typeface="Arial" charset="0"/>
              <a:buChar char="•"/>
            </a:pPr>
            <a:r>
              <a:rPr lang="en-US" sz="1900" b="1" dirty="0">
                <a:solidFill>
                  <a:schemeClr val="bg1">
                    <a:lumMod val="50000"/>
                  </a:schemeClr>
                </a:solidFill>
              </a:rPr>
              <a:t>CT and PET Scanning (Biology HT ONLY)</a:t>
            </a:r>
          </a:p>
          <a:p>
            <a:pPr marL="685800" lvl="1" indent="-342900">
              <a:buFont typeface="Arial" charset="0"/>
              <a:buChar char="•"/>
            </a:pPr>
            <a:r>
              <a:rPr lang="en-US" sz="1900" b="1" dirty="0">
                <a:solidFill>
                  <a:schemeClr val="bg1">
                    <a:lumMod val="50000"/>
                  </a:schemeClr>
                </a:solidFill>
              </a:rPr>
              <a:t>Limitations of treating problems in the CNS (Biology HT ONLY)</a:t>
            </a:r>
          </a:p>
        </p:txBody>
      </p:sp>
    </p:spTree>
    <p:extLst>
      <p:ext uri="{BB962C8B-B14F-4D97-AF65-F5344CB8AC3E}">
        <p14:creationId xmlns:p14="http://schemas.microsoft.com/office/powerpoint/2010/main" val="5874790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itle 1"/>
          <p:cNvSpPr txBox="1">
            <a:spLocks/>
          </p:cNvSpPr>
          <p:nvPr/>
        </p:nvSpPr>
        <p:spPr>
          <a:xfrm>
            <a:off x="1619672" y="1"/>
            <a:ext cx="7507952"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rtl="0">
              <a:spcBef>
                <a:spcPct val="0"/>
              </a:spcBef>
            </a:pPr>
            <a:r>
              <a:rPr lang="en-GB" sz="2400" b="1" kern="0" dirty="0">
                <a:solidFill>
                  <a:schemeClr val="accent6"/>
                </a:solidFill>
                <a:latin typeface="+mn-lt"/>
              </a:rPr>
              <a:t>The </a:t>
            </a:r>
            <a:r>
              <a:rPr lang="en-GB" sz="2400" b="1" kern="0" dirty="0">
                <a:solidFill>
                  <a:schemeClr val="accent6"/>
                </a:solidFill>
              </a:rPr>
              <a:t>central</a:t>
            </a:r>
            <a:r>
              <a:rPr lang="en-GB" sz="2400" b="1" kern="0" dirty="0">
                <a:solidFill>
                  <a:schemeClr val="accent6"/>
                </a:solidFill>
                <a:latin typeface="+mn-lt"/>
              </a:rPr>
              <a:t> nervous system </a:t>
            </a:r>
            <a:r>
              <a:rPr lang="en-US" sz="2400" b="1" kern="0" dirty="0">
                <a:solidFill>
                  <a:schemeClr val="accent6"/>
                </a:solidFill>
                <a:latin typeface="+mn-lt"/>
              </a:rPr>
              <a:t>Part 2 - </a:t>
            </a:r>
            <a:r>
              <a:rPr lang="en-US" sz="2400" b="1" kern="0" dirty="0">
                <a:latin typeface="+mn-lt"/>
              </a:rPr>
              <a:t>AnswerIT</a:t>
            </a:r>
          </a:p>
        </p:txBody>
      </p:sp>
      <p:sp>
        <p:nvSpPr>
          <p:cNvPr id="5" name="Rectangle 4"/>
          <p:cNvSpPr/>
          <p:nvPr/>
        </p:nvSpPr>
        <p:spPr>
          <a:xfrm>
            <a:off x="179512" y="692696"/>
            <a:ext cx="8856984" cy="6647974"/>
          </a:xfrm>
          <a:prstGeom prst="rect">
            <a:avLst/>
          </a:prstGeom>
        </p:spPr>
        <p:txBody>
          <a:bodyPr wrap="square">
            <a:spAutoFit/>
          </a:bodyPr>
          <a:lstStyle/>
          <a:p>
            <a:pPr marL="457200" indent="-457200">
              <a:buAutoNum type="arabicPeriod"/>
            </a:pPr>
            <a:r>
              <a:rPr lang="en-GB" sz="2000" dirty="0"/>
              <a:t>Name the three main parts of the brain and state the role of each. </a:t>
            </a:r>
          </a:p>
          <a:p>
            <a:pPr marL="457200" indent="-457200"/>
            <a:r>
              <a:rPr lang="en-GB" sz="2000" b="1" i="1" dirty="0">
                <a:solidFill>
                  <a:srgbClr val="00B050"/>
                </a:solidFill>
              </a:rPr>
              <a:t>        </a:t>
            </a:r>
            <a:r>
              <a:rPr lang="en-US" sz="2000" b="1" i="1" u="sng" dirty="0">
                <a:solidFill>
                  <a:srgbClr val="00B050"/>
                </a:solidFill>
              </a:rPr>
              <a:t>cerebral hemispheres</a:t>
            </a:r>
            <a:r>
              <a:rPr lang="en-US" sz="2000" b="1" dirty="0">
                <a:solidFill>
                  <a:srgbClr val="00B050"/>
                </a:solidFill>
              </a:rPr>
              <a:t>–  the outer ‘wrinkled’ layer of the brain. It is responsible for intelligence, language, memory and consciousness; </a:t>
            </a:r>
            <a:r>
              <a:rPr lang="en-US" sz="2000" b="1" i="1" u="sng" dirty="0">
                <a:solidFill>
                  <a:srgbClr val="00B050"/>
                </a:solidFill>
              </a:rPr>
              <a:t>cerebellum</a:t>
            </a:r>
            <a:r>
              <a:rPr lang="en-US" sz="2000" b="1" dirty="0">
                <a:solidFill>
                  <a:srgbClr val="00B050"/>
                </a:solidFill>
              </a:rPr>
              <a:t> – is located at the lower part of the back of the brain and is responsible for voluntary coordination of the muscles; </a:t>
            </a:r>
            <a:r>
              <a:rPr lang="en-US" sz="2000" b="1" i="1" u="sng" dirty="0">
                <a:solidFill>
                  <a:srgbClr val="00B050"/>
                </a:solidFill>
              </a:rPr>
              <a:t>medulla oblongata </a:t>
            </a:r>
            <a:r>
              <a:rPr lang="en-US" sz="2000" b="1" dirty="0">
                <a:solidFill>
                  <a:srgbClr val="00B050"/>
                </a:solidFill>
              </a:rPr>
              <a:t>– is located in the lower part of the brain stem. It is responsible for involuntary coordination such as breathing, swallowing and heart rate.</a:t>
            </a:r>
          </a:p>
          <a:p>
            <a:pPr marL="457200" indent="-457200">
              <a:buAutoNum type="arabicPeriod" startAt="2"/>
            </a:pPr>
            <a:r>
              <a:rPr lang="en-US" sz="2000" dirty="0"/>
              <a:t>What is a CT scan? </a:t>
            </a:r>
            <a:r>
              <a:rPr lang="en-US" sz="2000" b="1" dirty="0">
                <a:solidFill>
                  <a:srgbClr val="00B050"/>
                </a:solidFill>
              </a:rPr>
              <a:t>A scanner which uses X-rays to produce images of the brain</a:t>
            </a:r>
            <a:endParaRPr lang="en-US" sz="2000" dirty="0"/>
          </a:p>
          <a:p>
            <a:pPr marL="457200" indent="-457200">
              <a:buAutoNum type="arabicPeriod" startAt="2"/>
            </a:pPr>
            <a:r>
              <a:rPr lang="en-US" sz="2000" dirty="0"/>
              <a:t>What is a PET scan? </a:t>
            </a:r>
            <a:r>
              <a:rPr lang="en-US" sz="2000" b="1" dirty="0">
                <a:solidFill>
                  <a:srgbClr val="00B050"/>
                </a:solidFill>
              </a:rPr>
              <a:t>A scanner which uses radioactive chemicals to produce images of the brain </a:t>
            </a:r>
          </a:p>
          <a:p>
            <a:pPr marL="457200" indent="-457200">
              <a:buAutoNum type="arabicPeriod" startAt="2"/>
            </a:pPr>
            <a:r>
              <a:rPr lang="en-US" sz="2000" dirty="0"/>
              <a:t>What does a PET scan do? </a:t>
            </a:r>
            <a:r>
              <a:rPr lang="en-US" sz="2000" b="1" dirty="0">
                <a:solidFill>
                  <a:srgbClr val="00B050"/>
                </a:solidFill>
              </a:rPr>
              <a:t>The scanner can show both structure and function of the brain which can show if parts of the brain are abnormally active or inactive compared to a healthy brain.</a:t>
            </a:r>
          </a:p>
          <a:p>
            <a:pPr marL="457200" indent="-457200">
              <a:buAutoNum type="arabicPeriod" startAt="5"/>
            </a:pPr>
            <a:r>
              <a:rPr lang="en-US" sz="2000" dirty="0"/>
              <a:t>What are the limitations in treating damage and disease in the brain and              nervous system?</a:t>
            </a:r>
            <a:r>
              <a:rPr lang="en-US" sz="2000" dirty="0">
                <a:solidFill>
                  <a:srgbClr val="00B050"/>
                </a:solidFill>
              </a:rPr>
              <a:t> </a:t>
            </a:r>
          </a:p>
          <a:p>
            <a:pPr marL="457200" indent="-457200"/>
            <a:r>
              <a:rPr lang="en-US" sz="2000" b="1" dirty="0">
                <a:solidFill>
                  <a:srgbClr val="00B050"/>
                </a:solidFill>
              </a:rPr>
              <a:t>	Drugs do not always pass through the protective membrane which surrounds the brain and spinal cord. The skull and bony vertebrae means it is difficult to access the brain and spinal cord tissue without risky surgery which can itself lead to permanent damage being caused. </a:t>
            </a:r>
          </a:p>
          <a:p>
            <a:pPr marL="457200" indent="-457200">
              <a:buAutoNum type="arabicPeriod" startAt="2"/>
            </a:pPr>
            <a:endParaRPr lang="en-GB" sz="2000" dirty="0"/>
          </a:p>
          <a:p>
            <a:pPr marL="457200" indent="-457200">
              <a:buFont typeface="+mj-lt"/>
              <a:buAutoNum type="arabicPeriod"/>
            </a:pPr>
            <a:endParaRPr lang="en-GB" sz="300" dirty="0"/>
          </a:p>
          <a:p>
            <a:pPr marL="457200" indent="-457200">
              <a:buFont typeface="+mj-lt"/>
              <a:buAutoNum type="arabicPeriod"/>
            </a:pPr>
            <a:endParaRPr lang="en-GB" sz="300" dirty="0"/>
          </a:p>
          <a:p>
            <a:pPr marL="457200" indent="-457200"/>
            <a:endParaRPr lang="en-GB" sz="2000" dirty="0"/>
          </a:p>
        </p:txBody>
      </p:sp>
    </p:spTree>
    <p:extLst>
      <p:ext uri="{BB962C8B-B14F-4D97-AF65-F5344CB8AC3E}">
        <p14:creationId xmlns:p14="http://schemas.microsoft.com/office/powerpoint/2010/main" val="9015457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107504" y="501054"/>
            <a:ext cx="3491880" cy="5786199"/>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GB" sz="3600" b="1" dirty="0">
                <a:solidFill>
                  <a:schemeClr val="tx1">
                    <a:lumMod val="50000"/>
                    <a:lumOff val="50000"/>
                  </a:schemeClr>
                </a:solidFill>
              </a:rPr>
              <a:t>The Central Nervous system</a:t>
            </a:r>
          </a:p>
          <a:p>
            <a:r>
              <a:rPr lang="en-GB" sz="3600" b="1" dirty="0">
                <a:solidFill>
                  <a:schemeClr val="tx1">
                    <a:lumMod val="50000"/>
                    <a:lumOff val="50000"/>
                  </a:schemeClr>
                </a:solidFill>
              </a:rPr>
              <a:t>Part 3 </a:t>
            </a:r>
          </a:p>
          <a:p>
            <a:r>
              <a:rPr lang="en-GB" sz="3600" b="1" dirty="0">
                <a:solidFill>
                  <a:schemeClr val="tx1">
                    <a:lumMod val="50000"/>
                    <a:lumOff val="50000"/>
                  </a:schemeClr>
                </a:solidFill>
              </a:rPr>
              <a:t>(2.13-2.14)</a:t>
            </a:r>
            <a:endParaRPr lang="en-US" sz="2600" b="1" dirty="0"/>
          </a:p>
          <a:p>
            <a:endParaRPr lang="en-GB" sz="3600" b="1" dirty="0">
              <a:solidFill>
                <a:schemeClr val="tx1">
                  <a:lumMod val="50000"/>
                  <a:lumOff val="50000"/>
                </a:schemeClr>
              </a:solidFill>
            </a:endParaRPr>
          </a:p>
          <a:p>
            <a:endParaRPr lang="en-GB" sz="2800" dirty="0">
              <a:solidFill>
                <a:schemeClr val="tx1">
                  <a:lumMod val="50000"/>
                  <a:lumOff val="50000"/>
                </a:schemeClr>
              </a:solidFill>
            </a:endParaRPr>
          </a:p>
          <a:p>
            <a:endParaRPr lang="en-GB" dirty="0"/>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2642398" y="0"/>
            <a:ext cx="6538114" cy="6525344"/>
          </a:xfrm>
          <a:prstGeom prst="rect">
            <a:avLst/>
          </a:prstGeom>
        </p:spPr>
      </p:pic>
      <p:sp>
        <p:nvSpPr>
          <p:cNvPr id="5" name="Rectangle 4"/>
          <p:cNvSpPr/>
          <p:nvPr/>
        </p:nvSpPr>
        <p:spPr>
          <a:xfrm>
            <a:off x="107504" y="5051792"/>
            <a:ext cx="3240360" cy="969496"/>
          </a:xfrm>
          <a:prstGeom prst="rect">
            <a:avLst/>
          </a:prstGeom>
        </p:spPr>
        <p:txBody>
          <a:bodyPr wrap="square">
            <a:spAutoFit/>
          </a:bodyPr>
          <a:lstStyle/>
          <a:p>
            <a:pPr marL="685800" lvl="1" indent="-342900">
              <a:buFont typeface="Arial" charset="0"/>
              <a:buChar char="•"/>
            </a:pPr>
            <a:r>
              <a:rPr lang="en-US" sz="1900" b="1" dirty="0">
                <a:solidFill>
                  <a:schemeClr val="bg1">
                    <a:lumMod val="50000"/>
                  </a:schemeClr>
                </a:solidFill>
              </a:rPr>
              <a:t>Structure and function of neurons</a:t>
            </a:r>
          </a:p>
          <a:p>
            <a:pPr marL="685800" lvl="1" indent="-342900">
              <a:buFont typeface="Arial" charset="0"/>
              <a:buChar char="•"/>
            </a:pPr>
            <a:r>
              <a:rPr lang="en-US" sz="1900" b="1" dirty="0">
                <a:solidFill>
                  <a:schemeClr val="bg1">
                    <a:lumMod val="50000"/>
                  </a:schemeClr>
                </a:solidFill>
              </a:rPr>
              <a:t>Reflex arc</a:t>
            </a:r>
          </a:p>
        </p:txBody>
      </p:sp>
    </p:spTree>
    <p:extLst>
      <p:ext uri="{BB962C8B-B14F-4D97-AF65-F5344CB8AC3E}">
        <p14:creationId xmlns:p14="http://schemas.microsoft.com/office/powerpoint/2010/main" val="13862933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3 - Structure and function</a:t>
            </a:r>
          </a:p>
        </p:txBody>
      </p:sp>
      <p:sp>
        <p:nvSpPr>
          <p:cNvPr id="2" name="Rectangle 1"/>
          <p:cNvSpPr/>
          <p:nvPr/>
        </p:nvSpPr>
        <p:spPr>
          <a:xfrm>
            <a:off x="107504" y="671241"/>
            <a:ext cx="9020120" cy="830997"/>
          </a:xfrm>
          <a:prstGeom prst="rect">
            <a:avLst/>
          </a:prstGeom>
        </p:spPr>
        <p:txBody>
          <a:bodyPr wrap="square">
            <a:spAutoFit/>
          </a:bodyPr>
          <a:lstStyle/>
          <a:p>
            <a:r>
              <a:rPr lang="en-US" sz="2400" dirty="0"/>
              <a:t>The nervous system enables humans to react to their surroundings and to coordinate their behaviour. </a:t>
            </a:r>
            <a:endParaRPr lang="en-US" sz="2400" dirty="0">
              <a:effectLst/>
            </a:endParaRPr>
          </a:p>
        </p:txBody>
      </p:sp>
      <p:sp>
        <p:nvSpPr>
          <p:cNvPr id="3" name="Rectangle 2"/>
          <p:cNvSpPr/>
          <p:nvPr/>
        </p:nvSpPr>
        <p:spPr>
          <a:xfrm>
            <a:off x="3708130" y="1363937"/>
            <a:ext cx="5225643" cy="45012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US" sz="2400" dirty="0"/>
              <a:t>A </a:t>
            </a:r>
            <a:r>
              <a:rPr lang="en-US" sz="2400" b="1" dirty="0">
                <a:solidFill>
                  <a:schemeClr val="accent6">
                    <a:lumMod val="75000"/>
                  </a:schemeClr>
                </a:solidFill>
              </a:rPr>
              <a:t>stimulus</a:t>
            </a:r>
            <a:r>
              <a:rPr lang="en-US" sz="2400" dirty="0">
                <a:solidFill>
                  <a:schemeClr val="accent6">
                    <a:lumMod val="75000"/>
                  </a:schemeClr>
                </a:solidFill>
              </a:rPr>
              <a:t> </a:t>
            </a:r>
            <a:r>
              <a:rPr lang="en-US" sz="2400" dirty="0"/>
              <a:t>is any change in the soundings. These are detected by </a:t>
            </a:r>
            <a:r>
              <a:rPr lang="en-US" sz="2400" b="1" dirty="0">
                <a:solidFill>
                  <a:schemeClr val="accent6">
                    <a:lumMod val="75000"/>
                  </a:schemeClr>
                </a:solidFill>
              </a:rPr>
              <a:t>receptors</a:t>
            </a:r>
            <a:r>
              <a:rPr lang="en-US" sz="2400" dirty="0"/>
              <a:t> (cells that detect a change) and information passes along cells (neurones) as </a:t>
            </a:r>
            <a:r>
              <a:rPr lang="en-US" sz="2400" b="1" dirty="0">
                <a:solidFill>
                  <a:schemeClr val="accent6">
                    <a:lumMod val="75000"/>
                  </a:schemeClr>
                </a:solidFill>
              </a:rPr>
              <a:t>electrical impulses </a:t>
            </a:r>
            <a:r>
              <a:rPr lang="en-US" sz="2400" dirty="0"/>
              <a:t>to the </a:t>
            </a:r>
            <a:r>
              <a:rPr lang="en-US" sz="2400" b="1" dirty="0">
                <a:solidFill>
                  <a:schemeClr val="accent6">
                    <a:lumMod val="75000"/>
                  </a:schemeClr>
                </a:solidFill>
              </a:rPr>
              <a:t>central nervous system </a:t>
            </a:r>
            <a:r>
              <a:rPr lang="en-US" sz="2400" dirty="0"/>
              <a:t>(CNS). </a:t>
            </a:r>
          </a:p>
          <a:p>
            <a:endParaRPr lang="en-US" sz="1050" dirty="0"/>
          </a:p>
          <a:p>
            <a:r>
              <a:rPr lang="en-US" sz="2400" dirty="0"/>
              <a:t>The </a:t>
            </a:r>
            <a:r>
              <a:rPr lang="en-US" sz="2400" b="1" dirty="0">
                <a:solidFill>
                  <a:schemeClr val="accent6">
                    <a:lumMod val="75000"/>
                  </a:schemeClr>
                </a:solidFill>
              </a:rPr>
              <a:t>CNS</a:t>
            </a:r>
            <a:r>
              <a:rPr lang="en-US" sz="2400" dirty="0"/>
              <a:t> is the </a:t>
            </a:r>
            <a:r>
              <a:rPr lang="en-US" sz="2400" b="1" dirty="0">
                <a:solidFill>
                  <a:schemeClr val="accent6">
                    <a:lumMod val="75000"/>
                  </a:schemeClr>
                </a:solidFill>
              </a:rPr>
              <a:t>brain</a:t>
            </a:r>
            <a:r>
              <a:rPr lang="en-US" sz="2400" dirty="0"/>
              <a:t> and </a:t>
            </a:r>
            <a:r>
              <a:rPr lang="en-US" sz="2400" b="1" dirty="0">
                <a:solidFill>
                  <a:schemeClr val="accent6">
                    <a:lumMod val="75000"/>
                  </a:schemeClr>
                </a:solidFill>
              </a:rPr>
              <a:t>spinal cord</a:t>
            </a:r>
            <a:r>
              <a:rPr lang="en-US" sz="2400" dirty="0"/>
              <a:t>. </a:t>
            </a:r>
          </a:p>
          <a:p>
            <a:endParaRPr lang="en-US" sz="1200" dirty="0"/>
          </a:p>
          <a:p>
            <a:r>
              <a:rPr lang="en-US" sz="2400" dirty="0"/>
              <a:t>The </a:t>
            </a:r>
            <a:r>
              <a:rPr lang="en-US" sz="2400" b="1" dirty="0">
                <a:solidFill>
                  <a:schemeClr val="accent6">
                    <a:lumMod val="75000"/>
                  </a:schemeClr>
                </a:solidFill>
              </a:rPr>
              <a:t>CNS coordinates </a:t>
            </a:r>
            <a:r>
              <a:rPr lang="en-US" sz="2400" dirty="0"/>
              <a:t>the </a:t>
            </a:r>
            <a:r>
              <a:rPr lang="en-US" sz="2400" b="1" dirty="0">
                <a:solidFill>
                  <a:schemeClr val="accent6">
                    <a:lumMod val="75000"/>
                  </a:schemeClr>
                </a:solidFill>
              </a:rPr>
              <a:t>response of effectors </a:t>
            </a:r>
            <a:r>
              <a:rPr lang="en-US" sz="2400" dirty="0"/>
              <a:t>which may be muscles contracting or glands secreting hormones.</a:t>
            </a:r>
            <a:endParaRPr lang="en-US" sz="2400" dirty="0">
              <a:effectLst/>
            </a:endParaRPr>
          </a:p>
        </p:txBody>
      </p:sp>
      <p:sp>
        <p:nvSpPr>
          <p:cNvPr id="11" name="TextBox 10"/>
          <p:cNvSpPr txBox="1"/>
          <p:nvPr/>
        </p:nvSpPr>
        <p:spPr>
          <a:xfrm>
            <a:off x="-3644900" y="-1536700"/>
            <a:ext cx="184731" cy="369332"/>
          </a:xfrm>
          <a:prstGeom prst="rect">
            <a:avLst/>
          </a:prstGeom>
          <a:noFill/>
        </p:spPr>
        <p:txBody>
          <a:bodyPr wrap="none" rtlCol="0">
            <a:spAutoFit/>
          </a:bodyPr>
          <a:lstStyle/>
          <a:p>
            <a:endParaRPr lang="en-GB" dirty="0"/>
          </a:p>
        </p:txBody>
      </p:sp>
      <p:sp>
        <p:nvSpPr>
          <p:cNvPr id="13" name="Rectangle 12"/>
          <p:cNvSpPr/>
          <p:nvPr/>
        </p:nvSpPr>
        <p:spPr>
          <a:xfrm>
            <a:off x="149063" y="5973908"/>
            <a:ext cx="8820471" cy="461665"/>
          </a:xfrm>
          <a:prstGeom prst="rect">
            <a:avLst/>
          </a:prstGeom>
        </p:spPr>
        <p:txBody>
          <a:bodyPr wrap="square">
            <a:spAutoFit/>
          </a:bodyPr>
          <a:lstStyle/>
          <a:p>
            <a:pPr algn="ctr"/>
            <a:r>
              <a:rPr lang="en-US" sz="2400" b="1" dirty="0"/>
              <a:t>stimulus </a:t>
            </a:r>
            <a:r>
              <a:rPr lang="en-US" sz="2400" b="1" dirty="0">
                <a:sym typeface="Wingdings"/>
              </a:rPr>
              <a:t> </a:t>
            </a:r>
            <a:r>
              <a:rPr lang="en-US" sz="2400" b="1" dirty="0"/>
              <a:t>receptor </a:t>
            </a:r>
            <a:r>
              <a:rPr lang="en-US" sz="2400" b="1" dirty="0">
                <a:sym typeface="Wingdings"/>
              </a:rPr>
              <a:t></a:t>
            </a:r>
            <a:r>
              <a:rPr lang="en-US" sz="2400" b="1" dirty="0"/>
              <a:t> coordinator </a:t>
            </a:r>
            <a:r>
              <a:rPr lang="en-US" sz="2400" b="1" dirty="0">
                <a:sym typeface="Wingdings"/>
              </a:rPr>
              <a:t></a:t>
            </a:r>
            <a:r>
              <a:rPr lang="en-US" sz="2400" b="1" dirty="0"/>
              <a:t>  effector </a:t>
            </a:r>
            <a:r>
              <a:rPr lang="en-US" sz="2400" b="1" dirty="0">
                <a:sym typeface="Wingdings"/>
              </a:rPr>
              <a:t> </a:t>
            </a:r>
            <a:r>
              <a:rPr lang="en-US" sz="2400" b="1" dirty="0"/>
              <a:t>response</a:t>
            </a:r>
            <a:endParaRPr lang="en-US" sz="2400" b="1" dirty="0">
              <a:effectLst/>
            </a:endParaRPr>
          </a:p>
        </p:txBody>
      </p:sp>
      <p:pic>
        <p:nvPicPr>
          <p:cNvPr id="14" name="Picture 13"/>
          <p:cNvPicPr>
            <a:picLocks noChangeAspect="1"/>
          </p:cNvPicPr>
          <p:nvPr/>
        </p:nvPicPr>
        <p:blipFill>
          <a:blip r:embed="rId3" cstate="print"/>
          <a:stretch>
            <a:fillRect/>
          </a:stretch>
        </p:blipFill>
        <p:spPr>
          <a:xfrm>
            <a:off x="0" y="2015614"/>
            <a:ext cx="3708130" cy="3148753"/>
          </a:xfrm>
          <a:prstGeom prst="rect">
            <a:avLst/>
          </a:prstGeom>
        </p:spPr>
      </p:pic>
    </p:spTree>
    <p:extLst>
      <p:ext uri="{BB962C8B-B14F-4D97-AF65-F5344CB8AC3E}">
        <p14:creationId xmlns:p14="http://schemas.microsoft.com/office/powerpoint/2010/main" val="15016534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3 - Structure and function</a:t>
            </a:r>
          </a:p>
        </p:txBody>
      </p:sp>
      <p:sp>
        <p:nvSpPr>
          <p:cNvPr id="2" name="Rectangle 1"/>
          <p:cNvSpPr/>
          <p:nvPr/>
        </p:nvSpPr>
        <p:spPr>
          <a:xfrm>
            <a:off x="107504" y="671241"/>
            <a:ext cx="9020120" cy="1938992"/>
          </a:xfrm>
          <a:prstGeom prst="rect">
            <a:avLst/>
          </a:prstGeom>
        </p:spPr>
        <p:txBody>
          <a:bodyPr wrap="square">
            <a:spAutoFit/>
          </a:bodyPr>
          <a:lstStyle/>
          <a:p>
            <a:r>
              <a:rPr lang="en-GB" sz="2000" dirty="0"/>
              <a:t>There are </a:t>
            </a:r>
            <a:r>
              <a:rPr lang="en-GB" sz="2000" b="1" dirty="0"/>
              <a:t>three main types </a:t>
            </a:r>
            <a:r>
              <a:rPr lang="en-GB" sz="2000" dirty="0"/>
              <a:t>of neurones:</a:t>
            </a:r>
          </a:p>
          <a:p>
            <a:pPr marL="457200" indent="-457200">
              <a:buFont typeface="+mj-lt"/>
              <a:buAutoNum type="alphaUcPeriod"/>
            </a:pPr>
            <a:r>
              <a:rPr lang="en-GB" sz="2000" b="1" dirty="0">
                <a:solidFill>
                  <a:schemeClr val="accent6">
                    <a:lumMod val="75000"/>
                  </a:schemeClr>
                </a:solidFill>
              </a:rPr>
              <a:t>Sensory neurones </a:t>
            </a:r>
            <a:r>
              <a:rPr lang="en-GB" sz="2000" dirty="0"/>
              <a:t>– these carry impulses from the receptors to the central nervous system (CNS).</a:t>
            </a:r>
          </a:p>
          <a:p>
            <a:pPr marL="457200" indent="-457200">
              <a:buFont typeface="+mj-lt"/>
              <a:buAutoNum type="alphaUcPeriod"/>
            </a:pPr>
            <a:r>
              <a:rPr lang="en-GB" sz="2000" b="1" dirty="0">
                <a:solidFill>
                  <a:schemeClr val="accent6">
                    <a:lumMod val="75000"/>
                  </a:schemeClr>
                </a:solidFill>
              </a:rPr>
              <a:t>Relay neurones </a:t>
            </a:r>
            <a:r>
              <a:rPr lang="en-GB" sz="2000" dirty="0"/>
              <a:t>– these connect the sensory neurones to the motor neurones in the CNS.</a:t>
            </a:r>
          </a:p>
          <a:p>
            <a:pPr marL="457200" indent="-457200">
              <a:buFont typeface="+mj-lt"/>
              <a:buAutoNum type="alphaUcPeriod"/>
            </a:pPr>
            <a:r>
              <a:rPr lang="en-GB" sz="2000" b="1" dirty="0">
                <a:solidFill>
                  <a:schemeClr val="accent6">
                    <a:lumMod val="75000"/>
                  </a:schemeClr>
                </a:solidFill>
              </a:rPr>
              <a:t> Motor neurones </a:t>
            </a:r>
            <a:r>
              <a:rPr lang="en-GB" sz="2000" dirty="0"/>
              <a:t>– these carry impulses from the CNS to an effector.</a:t>
            </a:r>
            <a:endParaRPr lang="en-GB" sz="2000" dirty="0">
              <a:effectLst/>
            </a:endParaRPr>
          </a:p>
        </p:txBody>
      </p:sp>
      <p:sp>
        <p:nvSpPr>
          <p:cNvPr id="11" name="TextBox 10"/>
          <p:cNvSpPr txBox="1"/>
          <p:nvPr/>
        </p:nvSpPr>
        <p:spPr>
          <a:xfrm>
            <a:off x="-3644900" y="-1536700"/>
            <a:ext cx="184731" cy="369332"/>
          </a:xfrm>
          <a:prstGeom prst="rect">
            <a:avLst/>
          </a:prstGeom>
          <a:noFill/>
        </p:spPr>
        <p:txBody>
          <a:bodyPr wrap="none" rtlCol="0">
            <a:spAutoFit/>
          </a:bodyPr>
          <a:lstStyle/>
          <a:p>
            <a:endParaRPr lang="en-GB" dirty="0"/>
          </a:p>
        </p:txBody>
      </p:sp>
      <p:pic>
        <p:nvPicPr>
          <p:cNvPr id="8" name="Picture 7"/>
          <p:cNvPicPr>
            <a:picLocks noChangeAspect="1"/>
          </p:cNvPicPr>
          <p:nvPr/>
        </p:nvPicPr>
        <p:blipFill>
          <a:blip r:embed="rId3" cstate="print"/>
          <a:stretch>
            <a:fillRect/>
          </a:stretch>
        </p:blipFill>
        <p:spPr>
          <a:xfrm>
            <a:off x="0" y="2636912"/>
            <a:ext cx="8632391" cy="3862789"/>
          </a:xfrm>
          <a:prstGeom prst="rect">
            <a:avLst/>
          </a:prstGeom>
        </p:spPr>
      </p:pic>
      <p:sp>
        <p:nvSpPr>
          <p:cNvPr id="6" name="TextBox 5"/>
          <p:cNvSpPr txBox="1"/>
          <p:nvPr/>
        </p:nvSpPr>
        <p:spPr>
          <a:xfrm>
            <a:off x="3779912" y="2924944"/>
            <a:ext cx="1152128" cy="338554"/>
          </a:xfrm>
          <a:prstGeom prst="rect">
            <a:avLst/>
          </a:prstGeom>
          <a:noFill/>
        </p:spPr>
        <p:txBody>
          <a:bodyPr wrap="square" rtlCol="0">
            <a:spAutoFit/>
          </a:bodyPr>
          <a:lstStyle/>
          <a:p>
            <a:r>
              <a:rPr lang="en-GB" sz="1600" b="1" dirty="0"/>
              <a:t>dendron</a:t>
            </a:r>
          </a:p>
        </p:txBody>
      </p:sp>
      <p:cxnSp>
        <p:nvCxnSpPr>
          <p:cNvPr id="9" name="Straight Connector 8"/>
          <p:cNvCxnSpPr>
            <a:stCxn id="6" idx="2"/>
          </p:cNvCxnSpPr>
          <p:nvPr/>
        </p:nvCxnSpPr>
        <p:spPr>
          <a:xfrm>
            <a:off x="4355976" y="3263498"/>
            <a:ext cx="216024" cy="83506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flipH="1">
            <a:off x="2699792" y="4077072"/>
            <a:ext cx="72008" cy="504056"/>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19" name="TextBox 18"/>
          <p:cNvSpPr txBox="1"/>
          <p:nvPr/>
        </p:nvSpPr>
        <p:spPr>
          <a:xfrm>
            <a:off x="2267744" y="4509120"/>
            <a:ext cx="936104" cy="584775"/>
          </a:xfrm>
          <a:prstGeom prst="rect">
            <a:avLst/>
          </a:prstGeom>
          <a:noFill/>
        </p:spPr>
        <p:txBody>
          <a:bodyPr wrap="square" rtlCol="0">
            <a:spAutoFit/>
          </a:bodyPr>
          <a:lstStyle/>
          <a:p>
            <a:r>
              <a:rPr lang="en-GB" sz="1600" b="1" dirty="0"/>
              <a:t>Myelin sheath</a:t>
            </a:r>
          </a:p>
        </p:txBody>
      </p:sp>
      <p:cxnSp>
        <p:nvCxnSpPr>
          <p:cNvPr id="21" name="Straight Connector 20"/>
          <p:cNvCxnSpPr/>
          <p:nvPr/>
        </p:nvCxnSpPr>
        <p:spPr>
          <a:xfrm>
            <a:off x="2699792" y="5013176"/>
            <a:ext cx="72008" cy="504056"/>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17" name="TextBox 16"/>
          <p:cNvSpPr txBox="1"/>
          <p:nvPr/>
        </p:nvSpPr>
        <p:spPr>
          <a:xfrm>
            <a:off x="3563888" y="4437112"/>
            <a:ext cx="432048" cy="369332"/>
          </a:xfrm>
          <a:prstGeom prst="rect">
            <a:avLst/>
          </a:prstGeom>
          <a:solidFill>
            <a:schemeClr val="bg1"/>
          </a:solidFill>
        </p:spPr>
        <p:txBody>
          <a:bodyPr wrap="square" rtlCol="0">
            <a:spAutoFit/>
          </a:bodyPr>
          <a:lstStyle/>
          <a:p>
            <a:endParaRPr lang="en-GB" dirty="0"/>
          </a:p>
        </p:txBody>
      </p:sp>
      <p:sp>
        <p:nvSpPr>
          <p:cNvPr id="22" name="TextBox 21"/>
          <p:cNvSpPr txBox="1"/>
          <p:nvPr/>
        </p:nvSpPr>
        <p:spPr>
          <a:xfrm>
            <a:off x="5004048" y="2996952"/>
            <a:ext cx="720080" cy="338554"/>
          </a:xfrm>
          <a:prstGeom prst="rect">
            <a:avLst/>
          </a:prstGeom>
          <a:noFill/>
        </p:spPr>
        <p:txBody>
          <a:bodyPr wrap="square" rtlCol="0">
            <a:spAutoFit/>
          </a:bodyPr>
          <a:lstStyle/>
          <a:p>
            <a:r>
              <a:rPr lang="en-GB" sz="1600" b="1" dirty="0"/>
              <a:t>axon</a:t>
            </a:r>
          </a:p>
        </p:txBody>
      </p:sp>
      <p:cxnSp>
        <p:nvCxnSpPr>
          <p:cNvPr id="24" name="Straight Connector 23"/>
          <p:cNvCxnSpPr/>
          <p:nvPr/>
        </p:nvCxnSpPr>
        <p:spPr>
          <a:xfrm>
            <a:off x="5364088" y="3284984"/>
            <a:ext cx="144016" cy="691044"/>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102762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3 - Structure and function</a:t>
            </a:r>
          </a:p>
        </p:txBody>
      </p:sp>
      <p:sp>
        <p:nvSpPr>
          <p:cNvPr id="2" name="Rectangle 1"/>
          <p:cNvSpPr/>
          <p:nvPr/>
        </p:nvSpPr>
        <p:spPr>
          <a:xfrm>
            <a:off x="107504" y="671241"/>
            <a:ext cx="9020120" cy="461665"/>
          </a:xfrm>
          <a:prstGeom prst="rect">
            <a:avLst/>
          </a:prstGeom>
        </p:spPr>
        <p:txBody>
          <a:bodyPr wrap="square">
            <a:spAutoFit/>
          </a:bodyPr>
          <a:lstStyle/>
          <a:p>
            <a:r>
              <a:rPr lang="en-US" sz="2400" dirty="0"/>
              <a:t>Neurones are not joined together. They have small gap between them. </a:t>
            </a:r>
            <a:endParaRPr lang="en-US" sz="2400" b="1" dirty="0">
              <a:solidFill>
                <a:schemeClr val="accent6">
                  <a:lumMod val="75000"/>
                </a:schemeClr>
              </a:solidFill>
              <a:effectLst/>
            </a:endParaRPr>
          </a:p>
        </p:txBody>
      </p:sp>
      <p:sp>
        <p:nvSpPr>
          <p:cNvPr id="11" name="TextBox 10"/>
          <p:cNvSpPr txBox="1"/>
          <p:nvPr/>
        </p:nvSpPr>
        <p:spPr>
          <a:xfrm>
            <a:off x="-3644900" y="-1536700"/>
            <a:ext cx="184731" cy="369332"/>
          </a:xfrm>
          <a:prstGeom prst="rect">
            <a:avLst/>
          </a:prstGeom>
          <a:noFill/>
        </p:spPr>
        <p:txBody>
          <a:bodyPr wrap="none" rtlCol="0">
            <a:spAutoFit/>
          </a:bodyPr>
          <a:lstStyle/>
          <a:p>
            <a:endParaRPr lang="en-GB" dirty="0"/>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t="7599"/>
          <a:stretch/>
        </p:blipFill>
        <p:spPr>
          <a:xfrm>
            <a:off x="3347864" y="980728"/>
            <a:ext cx="5652120" cy="4712937"/>
          </a:xfrm>
          <a:prstGeom prst="rect">
            <a:avLst/>
          </a:prstGeom>
        </p:spPr>
      </p:pic>
      <p:sp>
        <p:nvSpPr>
          <p:cNvPr id="9" name="Rectangle 8"/>
          <p:cNvSpPr/>
          <p:nvPr/>
        </p:nvSpPr>
        <p:spPr>
          <a:xfrm>
            <a:off x="80864" y="3501008"/>
            <a:ext cx="5787280" cy="3046988"/>
          </a:xfrm>
          <a:prstGeom prst="rect">
            <a:avLst/>
          </a:prstGeom>
        </p:spPr>
        <p:txBody>
          <a:bodyPr wrap="square">
            <a:spAutoFit/>
          </a:bodyPr>
          <a:lstStyle/>
          <a:p>
            <a:pPr marL="342900" indent="-342900">
              <a:buFont typeface="Arial" charset="0"/>
              <a:buChar char="•"/>
            </a:pPr>
            <a:r>
              <a:rPr lang="en-US" sz="2400" dirty="0"/>
              <a:t>When an impulse reaches the end of a neurone a chemical (</a:t>
            </a:r>
            <a:r>
              <a:rPr lang="en-US" sz="2400" b="1" dirty="0">
                <a:solidFill>
                  <a:schemeClr val="accent6">
                    <a:lumMod val="75000"/>
                  </a:schemeClr>
                </a:solidFill>
              </a:rPr>
              <a:t>neurotransmitter</a:t>
            </a:r>
            <a:r>
              <a:rPr lang="en-US" sz="2400" dirty="0"/>
              <a:t>) </a:t>
            </a:r>
          </a:p>
          <a:p>
            <a:pPr marL="342900" indent="-342900"/>
            <a:r>
              <a:rPr lang="en-US" sz="2400" dirty="0"/>
              <a:t>	is released across the gap. </a:t>
            </a:r>
          </a:p>
          <a:p>
            <a:pPr marL="342900" indent="-342900">
              <a:buFont typeface="Arial" charset="0"/>
              <a:buChar char="•"/>
            </a:pPr>
            <a:r>
              <a:rPr lang="en-US" sz="2400" dirty="0"/>
              <a:t>The chemical then </a:t>
            </a:r>
            <a:r>
              <a:rPr lang="en-US" sz="2400" b="1" dirty="0">
                <a:solidFill>
                  <a:schemeClr val="accent6">
                    <a:lumMod val="75000"/>
                  </a:schemeClr>
                </a:solidFill>
              </a:rPr>
              <a:t>diffuses</a:t>
            </a:r>
            <a:r>
              <a:rPr lang="en-US" sz="2400" dirty="0"/>
              <a:t> across the synapse. </a:t>
            </a:r>
          </a:p>
          <a:p>
            <a:pPr marL="342900" indent="-342900">
              <a:buFont typeface="Arial" charset="0"/>
              <a:buChar char="•"/>
            </a:pPr>
            <a:r>
              <a:rPr lang="en-US" sz="2400" dirty="0"/>
              <a:t>When the chemical reaches the next neurone in sufficient quantities this </a:t>
            </a:r>
          </a:p>
          <a:p>
            <a:pPr marL="342900" indent="-342900"/>
            <a:r>
              <a:rPr lang="en-US" sz="2400" dirty="0"/>
              <a:t>	starts </a:t>
            </a:r>
            <a:r>
              <a:rPr lang="en-US" sz="2400" b="1" dirty="0">
                <a:solidFill>
                  <a:schemeClr val="accent6">
                    <a:lumMod val="75000"/>
                  </a:schemeClr>
                </a:solidFill>
              </a:rPr>
              <a:t>another impulse</a:t>
            </a:r>
            <a:r>
              <a:rPr lang="en-US" sz="2400" dirty="0"/>
              <a:t>. </a:t>
            </a:r>
            <a:endParaRPr lang="en-US" sz="2400" dirty="0">
              <a:effectLst/>
            </a:endParaRPr>
          </a:p>
        </p:txBody>
      </p:sp>
      <p:sp>
        <p:nvSpPr>
          <p:cNvPr id="6" name="Rectangle 5"/>
          <p:cNvSpPr/>
          <p:nvPr/>
        </p:nvSpPr>
        <p:spPr>
          <a:xfrm>
            <a:off x="161115" y="1983581"/>
            <a:ext cx="2998547" cy="1077218"/>
          </a:xfrm>
          <a:prstGeom prst="rect">
            <a:avLst/>
          </a:prstGeom>
        </p:spPr>
        <p:txBody>
          <a:bodyPr wrap="square">
            <a:spAutoFit/>
          </a:bodyPr>
          <a:lstStyle/>
          <a:p>
            <a:pPr algn="ctr"/>
            <a:r>
              <a:rPr lang="en-US" sz="3200" b="1" dirty="0">
                <a:solidFill>
                  <a:schemeClr val="accent6">
                    <a:lumMod val="75000"/>
                  </a:schemeClr>
                </a:solidFill>
              </a:rPr>
              <a:t>The gap is called a </a:t>
            </a:r>
            <a:r>
              <a:rPr lang="en-US" sz="3200" b="1" u="sng" dirty="0">
                <a:solidFill>
                  <a:schemeClr val="accent6">
                    <a:lumMod val="75000"/>
                  </a:schemeClr>
                </a:solidFill>
              </a:rPr>
              <a:t>synapse</a:t>
            </a:r>
            <a:endParaRPr lang="en-US" sz="3200" b="1" dirty="0">
              <a:solidFill>
                <a:schemeClr val="accent6">
                  <a:lumMod val="75000"/>
                </a:schemeClr>
              </a:solidFill>
            </a:endParaRPr>
          </a:p>
        </p:txBody>
      </p:sp>
    </p:spTree>
    <p:extLst>
      <p:ext uri="{BB962C8B-B14F-4D97-AF65-F5344CB8AC3E}">
        <p14:creationId xmlns:p14="http://schemas.microsoft.com/office/powerpoint/2010/main" val="5211993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3 - Structure and function</a:t>
            </a:r>
          </a:p>
        </p:txBody>
      </p:sp>
      <p:sp>
        <p:nvSpPr>
          <p:cNvPr id="11" name="TextBox 10"/>
          <p:cNvSpPr txBox="1"/>
          <p:nvPr/>
        </p:nvSpPr>
        <p:spPr>
          <a:xfrm>
            <a:off x="-3644900" y="-1536700"/>
            <a:ext cx="184731" cy="369332"/>
          </a:xfrm>
          <a:prstGeom prst="rect">
            <a:avLst/>
          </a:prstGeom>
          <a:noFill/>
        </p:spPr>
        <p:txBody>
          <a:bodyPr wrap="none" rtlCol="0">
            <a:spAutoFit/>
          </a:bodyPr>
          <a:lstStyle/>
          <a:p>
            <a:endParaRPr lang="en-GB" dirty="0"/>
          </a:p>
        </p:txBody>
      </p:sp>
      <p:graphicFrame>
        <p:nvGraphicFramePr>
          <p:cNvPr id="10" name="Table 9"/>
          <p:cNvGraphicFramePr>
            <a:graphicFrameLocks noGrp="1"/>
          </p:cNvGraphicFramePr>
          <p:nvPr>
            <p:extLst>
              <p:ext uri="{D42A27DB-BD31-4B8C-83A1-F6EECF244321}">
                <p14:modId xmlns:p14="http://schemas.microsoft.com/office/powerpoint/2010/main" val="2473353167"/>
              </p:ext>
            </p:extLst>
          </p:nvPr>
        </p:nvGraphicFramePr>
        <p:xfrm>
          <a:off x="179512" y="794313"/>
          <a:ext cx="8712968" cy="5587015"/>
        </p:xfrm>
        <a:graphic>
          <a:graphicData uri="http://schemas.openxmlformats.org/drawingml/2006/table">
            <a:tbl>
              <a:tblPr firstRow="1" bandRow="1">
                <a:tableStyleId>{2D5ABB26-0587-4C30-8999-92F81FD0307C}</a:tableStyleId>
              </a:tblPr>
              <a:tblGrid>
                <a:gridCol w="1903674">
                  <a:extLst>
                    <a:ext uri="{9D8B030D-6E8A-4147-A177-3AD203B41FA5}">
                      <a16:colId xmlns:a16="http://schemas.microsoft.com/office/drawing/2014/main" val="20000"/>
                    </a:ext>
                  </a:extLst>
                </a:gridCol>
                <a:gridCol w="6809294">
                  <a:extLst>
                    <a:ext uri="{9D8B030D-6E8A-4147-A177-3AD203B41FA5}">
                      <a16:colId xmlns:a16="http://schemas.microsoft.com/office/drawing/2014/main" val="20001"/>
                    </a:ext>
                  </a:extLst>
                </a:gridCol>
              </a:tblGrid>
              <a:tr h="432047">
                <a:tc>
                  <a:txBody>
                    <a:bodyPr/>
                    <a:lstStyle/>
                    <a:p>
                      <a:pPr algn="ctr"/>
                      <a:r>
                        <a:rPr lang="en-GB" sz="2000" dirty="0"/>
                        <a:t>Structure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2000" dirty="0"/>
                        <a:t>Function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727767">
                <a:tc>
                  <a:txBody>
                    <a:bodyPr/>
                    <a:lstStyle/>
                    <a:p>
                      <a:pPr algn="ctr"/>
                      <a:r>
                        <a:rPr lang="en-GB" sz="1800" dirty="0"/>
                        <a:t>Receptor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Specialised cells which detect stimuli</a:t>
                      </a:r>
                      <a:r>
                        <a:rPr lang="en-GB" sz="1800" baseline="0" dirty="0"/>
                        <a:t> and turn them into electrical impulses</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411347">
                <a:tc>
                  <a:txBody>
                    <a:bodyPr/>
                    <a:lstStyle/>
                    <a:p>
                      <a:pPr algn="ctr"/>
                      <a:r>
                        <a:rPr lang="en-GB" sz="1800" dirty="0"/>
                        <a:t>Axon</a:t>
                      </a:r>
                    </a:p>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Carries electrical</a:t>
                      </a:r>
                      <a:r>
                        <a:rPr lang="en-GB" sz="1800" baseline="0" dirty="0"/>
                        <a:t> impulses</a:t>
                      </a:r>
                      <a:r>
                        <a:rPr lang="en-GB" sz="1800" b="1" u="sng" baseline="0" dirty="0">
                          <a:solidFill>
                            <a:schemeClr val="accent6">
                              <a:lumMod val="75000"/>
                            </a:schemeClr>
                          </a:solidFill>
                        </a:rPr>
                        <a:t> away </a:t>
                      </a:r>
                      <a:r>
                        <a:rPr lang="en-GB" sz="1800" baseline="0" dirty="0"/>
                        <a:t>from the cell body</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445062">
                <a:tc>
                  <a:txBody>
                    <a:bodyPr/>
                    <a:lstStyle/>
                    <a:p>
                      <a:pPr algn="ctr"/>
                      <a:r>
                        <a:rPr lang="en-GB" sz="1800" dirty="0">
                          <a:solidFill>
                            <a:schemeClr val="tx1"/>
                          </a:solidFill>
                        </a:rPr>
                        <a:t>Dendron</a:t>
                      </a:r>
                    </a:p>
                    <a:p>
                      <a:pPr algn="ctr"/>
                      <a:endParaRPr lang="en-GB"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Carries electrical</a:t>
                      </a:r>
                      <a:r>
                        <a:rPr lang="en-GB" sz="1800" baseline="0" dirty="0"/>
                        <a:t> impulses from receptor </a:t>
                      </a:r>
                      <a:r>
                        <a:rPr lang="en-GB" sz="1800" b="1" u="sng" baseline="0" dirty="0">
                          <a:solidFill>
                            <a:schemeClr val="accent6">
                              <a:lumMod val="75000"/>
                            </a:schemeClr>
                          </a:solidFill>
                        </a:rPr>
                        <a:t>towards</a:t>
                      </a:r>
                      <a:r>
                        <a:rPr lang="en-GB" sz="1800" baseline="0" dirty="0"/>
                        <a:t> cell body</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437375">
                <a:tc>
                  <a:txBody>
                    <a:bodyPr/>
                    <a:lstStyle/>
                    <a:p>
                      <a:pPr algn="ctr"/>
                      <a:r>
                        <a:rPr lang="en-GB" sz="1800" dirty="0"/>
                        <a:t>Dendrite</a:t>
                      </a:r>
                    </a:p>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Branched ends</a:t>
                      </a:r>
                      <a:r>
                        <a:rPr lang="en-GB" sz="1800" baseline="0" dirty="0"/>
                        <a:t> which receive electrical impulses</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727767">
                <a:tc>
                  <a:txBody>
                    <a:bodyPr/>
                    <a:lstStyle/>
                    <a:p>
                      <a:pPr algn="ctr"/>
                      <a:r>
                        <a:rPr lang="en-GB" sz="1800" dirty="0"/>
                        <a:t>Myelin sheath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Layer of fatty insulating material around motor and sensory neurones</a:t>
                      </a:r>
                      <a:r>
                        <a:rPr lang="en-GB" sz="1800" baseline="0" dirty="0"/>
                        <a:t> which speeds up transmission of the impulse</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411347">
                <a:tc>
                  <a:txBody>
                    <a:bodyPr/>
                    <a:lstStyle/>
                    <a:p>
                      <a:pPr algn="ctr"/>
                      <a:r>
                        <a:rPr lang="en-GB" sz="1800" dirty="0"/>
                        <a:t>Synapse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Gap</a:t>
                      </a:r>
                      <a:r>
                        <a:rPr lang="en-GB" sz="1800" baseline="0" dirty="0"/>
                        <a:t> between neurones which ensures impulses travel in one direction</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727767">
                <a:tc>
                  <a:txBody>
                    <a:bodyPr/>
                    <a:lstStyle/>
                    <a:p>
                      <a:pPr algn="ctr"/>
                      <a:r>
                        <a:rPr lang="en-GB" sz="1800" dirty="0"/>
                        <a:t>Neurotransmitter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Chemical</a:t>
                      </a:r>
                      <a:r>
                        <a:rPr lang="en-GB" sz="1800" baseline="0" dirty="0"/>
                        <a:t> involved in passing impulses from one nerve cell to another across a synapse</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411347">
                <a:tc>
                  <a:txBody>
                    <a:bodyPr/>
                    <a:lstStyle/>
                    <a:p>
                      <a:pPr algn="ctr"/>
                      <a:r>
                        <a:rPr lang="en-GB" sz="1800" dirty="0"/>
                        <a:t>Effector</a:t>
                      </a:r>
                    </a:p>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Organ, tissue or cell which produces a response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5211993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3 - Structure and function</a:t>
            </a:r>
          </a:p>
        </p:txBody>
      </p:sp>
      <p:sp>
        <p:nvSpPr>
          <p:cNvPr id="11" name="TextBox 10"/>
          <p:cNvSpPr txBox="1"/>
          <p:nvPr/>
        </p:nvSpPr>
        <p:spPr>
          <a:xfrm>
            <a:off x="-3644900" y="-1536700"/>
            <a:ext cx="184731" cy="369332"/>
          </a:xfrm>
          <a:prstGeom prst="rect">
            <a:avLst/>
          </a:prstGeom>
          <a:noFill/>
        </p:spPr>
        <p:txBody>
          <a:bodyPr wrap="none" rtlCol="0">
            <a:spAutoFit/>
          </a:bodyPr>
          <a:lstStyle/>
          <a:p>
            <a:endParaRPr lang="en-GB" dirty="0"/>
          </a:p>
        </p:txBody>
      </p:sp>
      <p:pic>
        <p:nvPicPr>
          <p:cNvPr id="6" name="Picture 5"/>
          <p:cNvPicPr>
            <a:picLocks noChangeAspect="1"/>
          </p:cNvPicPr>
          <p:nvPr/>
        </p:nvPicPr>
        <p:blipFill>
          <a:blip r:embed="rId3" cstate="print"/>
          <a:stretch>
            <a:fillRect/>
          </a:stretch>
        </p:blipFill>
        <p:spPr>
          <a:xfrm>
            <a:off x="432048" y="759533"/>
            <a:ext cx="8460432" cy="5283406"/>
          </a:xfrm>
          <a:prstGeom prst="rect">
            <a:avLst/>
          </a:prstGeom>
        </p:spPr>
      </p:pic>
      <p:sp>
        <p:nvSpPr>
          <p:cNvPr id="2" name="Rectangle 1"/>
          <p:cNvSpPr/>
          <p:nvPr/>
        </p:nvSpPr>
        <p:spPr>
          <a:xfrm>
            <a:off x="323528" y="2348880"/>
            <a:ext cx="2359279" cy="1569660"/>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US" sz="2400" dirty="0"/>
              <a:t>Reflex actions are important as they protect the body from injury.</a:t>
            </a:r>
          </a:p>
        </p:txBody>
      </p:sp>
      <p:sp>
        <p:nvSpPr>
          <p:cNvPr id="15" name="Rectangle 14"/>
          <p:cNvSpPr/>
          <p:nvPr/>
        </p:nvSpPr>
        <p:spPr>
          <a:xfrm>
            <a:off x="136902" y="716503"/>
            <a:ext cx="8827586" cy="1200329"/>
          </a:xfrm>
          <a:prstGeom prst="rect">
            <a:avLst/>
          </a:prstGeom>
          <a:solidFill>
            <a:schemeClr val="bg1"/>
          </a:solidFill>
          <a:ln>
            <a:noFill/>
          </a:ln>
        </p:spPr>
        <p:style>
          <a:lnRef idx="2">
            <a:schemeClr val="accent6"/>
          </a:lnRef>
          <a:fillRef idx="1">
            <a:schemeClr val="lt1"/>
          </a:fillRef>
          <a:effectRef idx="0">
            <a:schemeClr val="accent6"/>
          </a:effectRef>
          <a:fontRef idx="minor">
            <a:schemeClr val="dk1"/>
          </a:fontRef>
        </p:style>
        <p:txBody>
          <a:bodyPr wrap="square">
            <a:spAutoFit/>
          </a:bodyPr>
          <a:lstStyle/>
          <a:p>
            <a:r>
              <a:rPr lang="en-US" sz="2400" dirty="0"/>
              <a:t>Reflex actions are </a:t>
            </a:r>
            <a:r>
              <a:rPr lang="en-US" sz="2400" b="1" dirty="0">
                <a:solidFill>
                  <a:schemeClr val="accent6">
                    <a:lumMod val="75000"/>
                  </a:schemeClr>
                </a:solidFill>
              </a:rPr>
              <a:t>automatic</a:t>
            </a:r>
            <a:r>
              <a:rPr lang="en-US" sz="2400" dirty="0"/>
              <a:t> and </a:t>
            </a:r>
            <a:r>
              <a:rPr lang="en-US" sz="2400" b="1" dirty="0">
                <a:solidFill>
                  <a:schemeClr val="accent6">
                    <a:lumMod val="75000"/>
                  </a:schemeClr>
                </a:solidFill>
              </a:rPr>
              <a:t>rapid</a:t>
            </a:r>
            <a:r>
              <a:rPr lang="en-US" sz="2400" dirty="0"/>
              <a:t>; they do not involve the</a:t>
            </a:r>
          </a:p>
          <a:p>
            <a:r>
              <a:rPr lang="en-US" sz="2400" dirty="0"/>
              <a:t>conscious part of the brain. The path that a reflex action takes is called a </a:t>
            </a:r>
            <a:r>
              <a:rPr lang="en-US" sz="2400" b="1" dirty="0">
                <a:solidFill>
                  <a:schemeClr val="accent6">
                    <a:lumMod val="75000"/>
                  </a:schemeClr>
                </a:solidFill>
              </a:rPr>
              <a:t>REFLEX ARC</a:t>
            </a:r>
            <a:r>
              <a:rPr lang="en-US" sz="2400" dirty="0"/>
              <a:t>.</a:t>
            </a:r>
          </a:p>
        </p:txBody>
      </p:sp>
      <p:sp>
        <p:nvSpPr>
          <p:cNvPr id="7" name="Rectangle 6"/>
          <p:cNvSpPr/>
          <p:nvPr/>
        </p:nvSpPr>
        <p:spPr>
          <a:xfrm>
            <a:off x="149063" y="6084004"/>
            <a:ext cx="8820471" cy="369332"/>
          </a:xfrm>
          <a:prstGeom prst="rect">
            <a:avLst/>
          </a:prstGeom>
          <a:solidFill>
            <a:schemeClr val="accent6">
              <a:lumMod val="60000"/>
              <a:lumOff val="4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a:spAutoFit/>
          </a:bodyPr>
          <a:lstStyle/>
          <a:p>
            <a:pPr algn="ctr"/>
            <a:r>
              <a:rPr lang="en-US" b="1" dirty="0"/>
              <a:t>stimulus </a:t>
            </a:r>
            <a:r>
              <a:rPr lang="en-US" b="1" dirty="0">
                <a:sym typeface="Wingdings"/>
              </a:rPr>
              <a:t> </a:t>
            </a:r>
            <a:r>
              <a:rPr lang="en-US" b="1" dirty="0"/>
              <a:t>receptor </a:t>
            </a:r>
            <a:r>
              <a:rPr lang="en-US" b="1" dirty="0">
                <a:sym typeface="Wingdings"/>
              </a:rPr>
              <a:t></a:t>
            </a:r>
            <a:r>
              <a:rPr lang="en-US" b="1" dirty="0"/>
              <a:t> sensory neurone </a:t>
            </a:r>
            <a:r>
              <a:rPr lang="en-US" b="1" dirty="0">
                <a:sym typeface="Wingdings"/>
              </a:rPr>
              <a:t></a:t>
            </a:r>
            <a:r>
              <a:rPr lang="en-US" b="1" dirty="0"/>
              <a:t> relay neurone </a:t>
            </a:r>
            <a:r>
              <a:rPr lang="en-US" b="1" dirty="0">
                <a:sym typeface="Wingdings" pitchFamily="2" charset="2"/>
              </a:rPr>
              <a:t> </a:t>
            </a:r>
            <a:r>
              <a:rPr lang="en-US" b="1" dirty="0"/>
              <a:t>motor neurone </a:t>
            </a:r>
            <a:r>
              <a:rPr lang="en-US" b="1" dirty="0">
                <a:sym typeface="Wingdings" pitchFamily="2" charset="2"/>
              </a:rPr>
              <a:t></a:t>
            </a:r>
            <a:r>
              <a:rPr lang="en-US" b="1" dirty="0"/>
              <a:t> effector</a:t>
            </a:r>
            <a:endParaRPr lang="en-US" b="1" dirty="0">
              <a:effectLst/>
            </a:endParaRPr>
          </a:p>
        </p:txBody>
      </p:sp>
      <p:sp>
        <p:nvSpPr>
          <p:cNvPr id="8" name="TextBox 7"/>
          <p:cNvSpPr txBox="1"/>
          <p:nvPr/>
        </p:nvSpPr>
        <p:spPr>
          <a:xfrm>
            <a:off x="3347864" y="1916832"/>
            <a:ext cx="1080120" cy="369332"/>
          </a:xfrm>
          <a:prstGeom prst="rect">
            <a:avLst/>
          </a:prstGeom>
          <a:solidFill>
            <a:schemeClr val="bg1"/>
          </a:solidFill>
        </p:spPr>
        <p:txBody>
          <a:bodyPr wrap="square" rtlCol="0">
            <a:spAutoFit/>
          </a:bodyPr>
          <a:lstStyle/>
          <a:p>
            <a:endParaRPr lang="en-GB" dirty="0"/>
          </a:p>
        </p:txBody>
      </p:sp>
      <p:sp>
        <p:nvSpPr>
          <p:cNvPr id="9" name="Rectangle 8"/>
          <p:cNvSpPr/>
          <p:nvPr/>
        </p:nvSpPr>
        <p:spPr>
          <a:xfrm>
            <a:off x="3275856" y="2060848"/>
            <a:ext cx="1152128" cy="50405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r"/>
            <a:r>
              <a:rPr lang="en-GB" dirty="0">
                <a:solidFill>
                  <a:schemeClr val="tx1"/>
                </a:solidFill>
              </a:rPr>
              <a:t>CNS</a:t>
            </a:r>
          </a:p>
        </p:txBody>
      </p:sp>
      <p:cxnSp>
        <p:nvCxnSpPr>
          <p:cNvPr id="13" name="Straight Connector 12"/>
          <p:cNvCxnSpPr/>
          <p:nvPr/>
        </p:nvCxnSpPr>
        <p:spPr>
          <a:xfrm>
            <a:off x="5796136" y="2420888"/>
            <a:ext cx="1152128" cy="0"/>
          </a:xfrm>
          <a:prstGeom prst="line">
            <a:avLst/>
          </a:prstGeom>
          <a:ln w="3175">
            <a:solidFill>
              <a:schemeClr val="bg1">
                <a:lumMod val="65000"/>
              </a:schemeClr>
            </a:solidFill>
          </a:ln>
        </p:spPr>
        <p:style>
          <a:lnRef idx="2">
            <a:schemeClr val="accent1"/>
          </a:lnRef>
          <a:fillRef idx="0">
            <a:schemeClr val="accent1"/>
          </a:fillRef>
          <a:effectRef idx="1">
            <a:schemeClr val="accent1"/>
          </a:effectRef>
          <a:fontRef idx="minor">
            <a:schemeClr val="tx1"/>
          </a:fontRef>
        </p:style>
      </p:cxnSp>
      <p:sp>
        <p:nvSpPr>
          <p:cNvPr id="14" name="TextBox 13"/>
          <p:cNvSpPr txBox="1"/>
          <p:nvPr/>
        </p:nvSpPr>
        <p:spPr>
          <a:xfrm>
            <a:off x="6876256" y="2348880"/>
            <a:ext cx="1584176" cy="338554"/>
          </a:xfrm>
          <a:prstGeom prst="rect">
            <a:avLst/>
          </a:prstGeom>
          <a:noFill/>
        </p:spPr>
        <p:txBody>
          <a:bodyPr wrap="square" rtlCol="0">
            <a:spAutoFit/>
          </a:bodyPr>
          <a:lstStyle/>
          <a:p>
            <a:r>
              <a:rPr lang="en-GB" sz="1600" dirty="0"/>
              <a:t>Relay neurone</a:t>
            </a:r>
          </a:p>
        </p:txBody>
      </p:sp>
    </p:spTree>
    <p:extLst>
      <p:ext uri="{BB962C8B-B14F-4D97-AF65-F5344CB8AC3E}">
        <p14:creationId xmlns:p14="http://schemas.microsoft.com/office/powerpoint/2010/main" val="13224703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5724128" cy="2708434"/>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r>
              <a:rPr lang="en-GB" sz="3600" b="1" dirty="0">
                <a:solidFill>
                  <a:schemeClr val="tx1">
                    <a:lumMod val="50000"/>
                    <a:lumOff val="50000"/>
                  </a:schemeClr>
                </a:solidFill>
              </a:rPr>
              <a:t>The Central Nervous system</a:t>
            </a:r>
          </a:p>
          <a:p>
            <a:r>
              <a:rPr lang="en-US" sz="2600" b="1" dirty="0">
                <a:solidFill>
                  <a:schemeClr val="bg1">
                    <a:lumMod val="50000"/>
                  </a:schemeClr>
                </a:solidFill>
              </a:rPr>
              <a:t> Part 3</a:t>
            </a:r>
            <a:endParaRPr lang="en-GB" sz="2800" dirty="0">
              <a:solidFill>
                <a:schemeClr val="tx1">
                  <a:lumMod val="50000"/>
                  <a:lumOff val="50000"/>
                </a:schemeClr>
              </a:solidFill>
            </a:endParaRPr>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11960" y="886544"/>
            <a:ext cx="4914900" cy="5638800"/>
          </a:xfrm>
          <a:prstGeom prst="rect">
            <a:avLst/>
          </a:prstGeom>
        </p:spPr>
      </p:pic>
      <p:sp>
        <p:nvSpPr>
          <p:cNvPr id="6" name="Rectangle 5"/>
          <p:cNvSpPr/>
          <p:nvPr/>
        </p:nvSpPr>
        <p:spPr>
          <a:xfrm>
            <a:off x="0" y="3789040"/>
            <a:ext cx="3240360" cy="969496"/>
          </a:xfrm>
          <a:prstGeom prst="rect">
            <a:avLst/>
          </a:prstGeom>
        </p:spPr>
        <p:txBody>
          <a:bodyPr wrap="square">
            <a:spAutoFit/>
          </a:bodyPr>
          <a:lstStyle/>
          <a:p>
            <a:pPr marL="685800" lvl="1" indent="-342900">
              <a:buFont typeface="Arial" charset="0"/>
              <a:buChar char="•"/>
            </a:pPr>
            <a:r>
              <a:rPr lang="en-US" sz="1900" b="1" dirty="0">
                <a:solidFill>
                  <a:schemeClr val="bg1">
                    <a:lumMod val="50000"/>
                  </a:schemeClr>
                </a:solidFill>
              </a:rPr>
              <a:t>Structure and function of neurons</a:t>
            </a:r>
          </a:p>
          <a:p>
            <a:pPr marL="685800" lvl="1" indent="-342900">
              <a:buFont typeface="Arial" charset="0"/>
              <a:buChar char="•"/>
            </a:pPr>
            <a:r>
              <a:rPr lang="en-US" sz="1900" b="1" dirty="0">
                <a:solidFill>
                  <a:schemeClr val="bg1">
                    <a:lumMod val="50000"/>
                  </a:schemeClr>
                </a:solidFill>
              </a:rPr>
              <a:t>Reflex arc</a:t>
            </a:r>
          </a:p>
        </p:txBody>
      </p:sp>
    </p:spTree>
    <p:extLst>
      <p:ext uri="{BB962C8B-B14F-4D97-AF65-F5344CB8AC3E}">
        <p14:creationId xmlns:p14="http://schemas.microsoft.com/office/powerpoint/2010/main" val="15447526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49087" y="775139"/>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8" name="TextBox 7"/>
          <p:cNvSpPr txBox="1"/>
          <p:nvPr/>
        </p:nvSpPr>
        <p:spPr>
          <a:xfrm>
            <a:off x="-11234" y="663095"/>
            <a:ext cx="9155233" cy="8156079"/>
          </a:xfrm>
          <a:prstGeom prst="rect">
            <a:avLst/>
          </a:prstGeom>
          <a:noFill/>
        </p:spPr>
        <p:txBody>
          <a:bodyPr wrap="square" rtlCol="0">
            <a:spAutoFit/>
          </a:bodyPr>
          <a:lstStyle/>
          <a:p>
            <a:pPr marL="457200" indent="-457200">
              <a:buAutoNum type="arabicPeriod"/>
            </a:pPr>
            <a:r>
              <a:rPr lang="en-GB" sz="2400" dirty="0"/>
              <a:t>What is a stimulus?</a:t>
            </a:r>
          </a:p>
          <a:p>
            <a:pPr marL="457200" indent="-457200">
              <a:buAutoNum type="arabicPeriod"/>
            </a:pPr>
            <a:endParaRPr lang="en-GB" sz="400" dirty="0"/>
          </a:p>
          <a:p>
            <a:pPr marL="457200" indent="-457200">
              <a:buAutoNum type="arabicPeriod"/>
            </a:pPr>
            <a:r>
              <a:rPr lang="en-GB" sz="2400" dirty="0"/>
              <a:t>What is a receptor?</a:t>
            </a:r>
          </a:p>
          <a:p>
            <a:pPr marL="457200" indent="-457200">
              <a:buAutoNum type="arabicPeriod"/>
            </a:pPr>
            <a:endParaRPr lang="en-GB" sz="400" dirty="0"/>
          </a:p>
          <a:p>
            <a:pPr marL="457200" indent="-457200">
              <a:buAutoNum type="arabicPeriod"/>
            </a:pPr>
            <a:r>
              <a:rPr lang="en-GB" sz="2400" dirty="0"/>
              <a:t>Name the two parts of the central nervous system. </a:t>
            </a:r>
          </a:p>
          <a:p>
            <a:pPr marL="457200" indent="-457200">
              <a:buAutoNum type="arabicPeriod"/>
            </a:pPr>
            <a:endParaRPr lang="en-GB" sz="400" dirty="0"/>
          </a:p>
          <a:p>
            <a:pPr marL="457200" indent="-457200">
              <a:buAutoNum type="arabicPeriod"/>
            </a:pPr>
            <a:r>
              <a:rPr lang="en-GB" sz="2400" dirty="0"/>
              <a:t>What is an effector?</a:t>
            </a:r>
          </a:p>
          <a:p>
            <a:pPr marL="457200" indent="-457200">
              <a:buAutoNum type="arabicPeriod"/>
            </a:pPr>
            <a:endParaRPr lang="en-GB" sz="400" dirty="0"/>
          </a:p>
          <a:p>
            <a:pPr marL="457200" indent="-457200">
              <a:buAutoNum type="arabicPeriod"/>
            </a:pPr>
            <a:r>
              <a:rPr lang="en-GB" sz="2400" dirty="0"/>
              <a:t>What does the CNS coordinate?</a:t>
            </a:r>
          </a:p>
          <a:p>
            <a:pPr marL="457200" indent="-457200">
              <a:buAutoNum type="arabicPeriod"/>
            </a:pPr>
            <a:endParaRPr lang="en-GB" sz="400" dirty="0"/>
          </a:p>
          <a:p>
            <a:pPr marL="457200" indent="-457200">
              <a:buAutoNum type="arabicPeriod"/>
            </a:pPr>
            <a:r>
              <a:rPr lang="en-GB" sz="2400" dirty="0"/>
              <a:t>Put these in the correct order: receptor, stimulus, response, coordinator, effector.</a:t>
            </a:r>
          </a:p>
          <a:p>
            <a:pPr marL="457200" indent="-457200">
              <a:buAutoNum type="arabicPeriod"/>
            </a:pPr>
            <a:endParaRPr lang="en-GB" sz="200" dirty="0"/>
          </a:p>
          <a:p>
            <a:pPr marL="457200" indent="-457200">
              <a:buAutoNum type="arabicPeriod"/>
            </a:pPr>
            <a:r>
              <a:rPr lang="en-GB" sz="2400" dirty="0"/>
              <a:t>What is the role of the sensory neurone?</a:t>
            </a:r>
          </a:p>
          <a:p>
            <a:pPr marL="457200" indent="-457200">
              <a:buAutoNum type="arabicPeriod"/>
            </a:pPr>
            <a:endParaRPr lang="en-GB" sz="400" dirty="0"/>
          </a:p>
          <a:p>
            <a:pPr marL="457200" indent="-457200">
              <a:buAutoNum type="arabicPeriod"/>
            </a:pPr>
            <a:r>
              <a:rPr lang="en-GB" sz="2400" dirty="0"/>
              <a:t>What is the role of the relay neurone?</a:t>
            </a:r>
          </a:p>
          <a:p>
            <a:pPr marL="457200" indent="-457200">
              <a:buAutoNum type="arabicPeriod"/>
            </a:pPr>
            <a:endParaRPr lang="en-GB" sz="400" dirty="0"/>
          </a:p>
          <a:p>
            <a:pPr marL="457200" indent="-457200">
              <a:buAutoNum type="arabicPeriod"/>
            </a:pPr>
            <a:r>
              <a:rPr lang="en-GB" sz="2400" dirty="0"/>
              <a:t>What is the role of the motor neurone?</a:t>
            </a:r>
          </a:p>
          <a:p>
            <a:pPr marL="457200" indent="-457200">
              <a:buAutoNum type="arabicPeriod"/>
            </a:pPr>
            <a:endParaRPr lang="en-GB" sz="400" dirty="0"/>
          </a:p>
          <a:p>
            <a:pPr marL="457200" indent="-457200">
              <a:buFont typeface="+mj-lt"/>
              <a:buAutoNum type="arabicPeriod"/>
            </a:pPr>
            <a:r>
              <a:rPr lang="en-GB" sz="2400" dirty="0"/>
              <a:t>What is a synapse?</a:t>
            </a:r>
          </a:p>
          <a:p>
            <a:pPr marL="457200" indent="-457200">
              <a:buFont typeface="+mj-lt"/>
              <a:buAutoNum type="arabicPeriod"/>
            </a:pPr>
            <a:endParaRPr lang="en-GB" sz="400" dirty="0"/>
          </a:p>
          <a:p>
            <a:pPr marL="457200" indent="-457200">
              <a:buFont typeface="+mj-lt"/>
              <a:buAutoNum type="arabicPeriod"/>
            </a:pPr>
            <a:r>
              <a:rPr lang="en-GB" sz="2400" dirty="0"/>
              <a:t>Describe what happens at the synapse.</a:t>
            </a:r>
          </a:p>
          <a:p>
            <a:pPr marL="457200" indent="-457200">
              <a:buFont typeface="+mj-lt"/>
              <a:buAutoNum type="arabicPeriod"/>
            </a:pPr>
            <a:endParaRPr lang="en-GB" sz="200" dirty="0"/>
          </a:p>
          <a:p>
            <a:pPr marL="457200" indent="-457200">
              <a:buFont typeface="+mj-lt"/>
              <a:buAutoNum type="arabicPeriod"/>
            </a:pPr>
            <a:r>
              <a:rPr lang="en-GB" sz="2400" dirty="0"/>
              <a:t>Why are reflex actions important?</a:t>
            </a:r>
          </a:p>
          <a:p>
            <a:pPr marL="457200" indent="-457200">
              <a:buFont typeface="+mj-lt"/>
              <a:buAutoNum type="arabicPeriod"/>
            </a:pPr>
            <a:endParaRPr lang="en-GB" sz="400" dirty="0"/>
          </a:p>
          <a:p>
            <a:pPr marL="457200" indent="-457200">
              <a:buFont typeface="+mj-lt"/>
              <a:buAutoNum type="arabicPeriod"/>
            </a:pPr>
            <a:r>
              <a:rPr lang="en-GB" sz="2400" dirty="0"/>
              <a:t>Recall the pathway of the reflex arc.</a:t>
            </a:r>
          </a:p>
          <a:p>
            <a:pPr marL="457200" indent="-457200">
              <a:buAutoNum type="arabicPeriod"/>
            </a:pPr>
            <a:endParaRPr lang="en-GB" sz="2400" dirty="0"/>
          </a:p>
          <a:p>
            <a:pPr marL="457200" indent="-457200">
              <a:buAutoNum type="arabicPeriod"/>
            </a:pPr>
            <a:endParaRPr lang="en-GB" sz="2400" dirty="0"/>
          </a:p>
          <a:p>
            <a:pPr marL="457200" indent="-457200">
              <a:buAutoNum type="arabicPeriod"/>
            </a:pPr>
            <a:endParaRPr lang="en-GB" sz="2400" dirty="0"/>
          </a:p>
          <a:p>
            <a:pPr marL="457200" indent="-457200">
              <a:buAutoNum type="arabicPeriod"/>
            </a:pPr>
            <a:endParaRPr lang="en-GB" sz="2400" dirty="0"/>
          </a:p>
          <a:p>
            <a:pPr marL="457200" indent="-457200">
              <a:buAutoNum type="arabicPeriod"/>
            </a:pPr>
            <a:endParaRPr lang="en-GB" sz="2400" dirty="0"/>
          </a:p>
          <a:p>
            <a:r>
              <a:rPr lang="en-GB" sz="2400" dirty="0"/>
              <a:t>  </a:t>
            </a:r>
          </a:p>
        </p:txBody>
      </p:sp>
      <p:sp>
        <p:nvSpPr>
          <p:cNvPr id="9" name="Title 1"/>
          <p:cNvSpPr txBox="1">
            <a:spLocks/>
          </p:cNvSpPr>
          <p:nvPr/>
        </p:nvSpPr>
        <p:spPr>
          <a:xfrm>
            <a:off x="1475656" y="-27384"/>
            <a:ext cx="7651968"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rtl="0">
              <a:spcBef>
                <a:spcPct val="0"/>
              </a:spcBef>
            </a:pPr>
            <a:r>
              <a:rPr lang="en-GB" sz="2400" b="1" kern="0" dirty="0">
                <a:solidFill>
                  <a:schemeClr val="accent6"/>
                </a:solidFill>
                <a:latin typeface="+mn-lt"/>
              </a:rPr>
              <a:t>The </a:t>
            </a:r>
            <a:r>
              <a:rPr lang="en-GB" sz="2400" b="1" kern="0" dirty="0">
                <a:solidFill>
                  <a:schemeClr val="accent6"/>
                </a:solidFill>
              </a:rPr>
              <a:t>central</a:t>
            </a:r>
            <a:r>
              <a:rPr lang="en-GB" sz="2400" b="1" kern="0" dirty="0">
                <a:solidFill>
                  <a:schemeClr val="accent6"/>
                </a:solidFill>
                <a:latin typeface="+mn-lt"/>
              </a:rPr>
              <a:t> nervous system </a:t>
            </a:r>
            <a:r>
              <a:rPr lang="en-US" sz="2400" b="1" kern="0" dirty="0">
                <a:solidFill>
                  <a:schemeClr val="accent6"/>
                </a:solidFill>
                <a:latin typeface="+mn-lt"/>
              </a:rPr>
              <a:t>Part </a:t>
            </a:r>
            <a:r>
              <a:rPr lang="en-US" sz="2400" b="1" kern="0" dirty="0">
                <a:solidFill>
                  <a:schemeClr val="accent6"/>
                </a:solidFill>
              </a:rPr>
              <a:t>3 </a:t>
            </a:r>
            <a:r>
              <a:rPr lang="en-US" sz="2400" b="1" kern="0" dirty="0">
                <a:solidFill>
                  <a:schemeClr val="accent6"/>
                </a:solidFill>
                <a:latin typeface="+mn-lt"/>
              </a:rPr>
              <a:t>- </a:t>
            </a:r>
            <a:r>
              <a:rPr lang="en-US" sz="2400" b="1" kern="0" dirty="0">
                <a:latin typeface="+mn-lt"/>
              </a:rPr>
              <a:t>Question IT</a:t>
            </a:r>
          </a:p>
        </p:txBody>
      </p:sp>
    </p:spTree>
    <p:extLst>
      <p:ext uri="{BB962C8B-B14F-4D97-AF65-F5344CB8AC3E}">
        <p14:creationId xmlns:p14="http://schemas.microsoft.com/office/powerpoint/2010/main" val="16787474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3 - Structure and function</a:t>
            </a:r>
          </a:p>
        </p:txBody>
      </p:sp>
      <p:sp>
        <p:nvSpPr>
          <p:cNvPr id="11" name="TextBox 10"/>
          <p:cNvSpPr txBox="1"/>
          <p:nvPr/>
        </p:nvSpPr>
        <p:spPr>
          <a:xfrm>
            <a:off x="-3644900" y="-1536700"/>
            <a:ext cx="184731" cy="369332"/>
          </a:xfrm>
          <a:prstGeom prst="rect">
            <a:avLst/>
          </a:prstGeom>
          <a:noFill/>
        </p:spPr>
        <p:txBody>
          <a:bodyPr wrap="none" rtlCol="0">
            <a:spAutoFit/>
          </a:bodyPr>
          <a:lstStyle/>
          <a:p>
            <a:endParaRPr lang="en-GB" dirty="0"/>
          </a:p>
        </p:txBody>
      </p:sp>
      <p:graphicFrame>
        <p:nvGraphicFramePr>
          <p:cNvPr id="10" name="Table 9"/>
          <p:cNvGraphicFramePr>
            <a:graphicFrameLocks noGrp="1"/>
          </p:cNvGraphicFramePr>
          <p:nvPr/>
        </p:nvGraphicFramePr>
        <p:xfrm>
          <a:off x="179512" y="1218064"/>
          <a:ext cx="8712968" cy="5163264"/>
        </p:xfrm>
        <a:graphic>
          <a:graphicData uri="http://schemas.openxmlformats.org/drawingml/2006/table">
            <a:tbl>
              <a:tblPr firstRow="1" bandRow="1">
                <a:tableStyleId>{2D5ABB26-0587-4C30-8999-92F81FD0307C}</a:tableStyleId>
              </a:tblPr>
              <a:tblGrid>
                <a:gridCol w="1903674">
                  <a:extLst>
                    <a:ext uri="{9D8B030D-6E8A-4147-A177-3AD203B41FA5}">
                      <a16:colId xmlns:a16="http://schemas.microsoft.com/office/drawing/2014/main" val="20000"/>
                    </a:ext>
                  </a:extLst>
                </a:gridCol>
                <a:gridCol w="6809294">
                  <a:extLst>
                    <a:ext uri="{9D8B030D-6E8A-4147-A177-3AD203B41FA5}">
                      <a16:colId xmlns:a16="http://schemas.microsoft.com/office/drawing/2014/main" val="20001"/>
                    </a:ext>
                  </a:extLst>
                </a:gridCol>
              </a:tblGrid>
              <a:tr h="432047">
                <a:tc>
                  <a:txBody>
                    <a:bodyPr/>
                    <a:lstStyle/>
                    <a:p>
                      <a:pPr algn="ctr"/>
                      <a:r>
                        <a:rPr lang="en-GB" sz="2000" dirty="0"/>
                        <a:t>Structure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2000" dirty="0"/>
                        <a:t>Function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727767">
                <a:tc>
                  <a:txBody>
                    <a:bodyPr/>
                    <a:lstStyle/>
                    <a:p>
                      <a:pPr algn="ctr"/>
                      <a:r>
                        <a:rPr lang="en-GB" sz="1800" dirty="0"/>
                        <a:t>Receptor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411347">
                <a:tc>
                  <a:txBody>
                    <a:bodyPr/>
                    <a:lstStyle/>
                    <a:p>
                      <a:pPr algn="ctr"/>
                      <a:endParaRPr lang="en-GB" sz="1800" dirty="0"/>
                    </a:p>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Carries electrical</a:t>
                      </a:r>
                      <a:r>
                        <a:rPr lang="en-GB" sz="1800" baseline="0" dirty="0"/>
                        <a:t> impulses</a:t>
                      </a:r>
                      <a:r>
                        <a:rPr lang="en-GB" sz="1800" b="1" u="sng" baseline="0" dirty="0">
                          <a:solidFill>
                            <a:schemeClr val="accent6">
                              <a:lumMod val="75000"/>
                            </a:schemeClr>
                          </a:solidFill>
                        </a:rPr>
                        <a:t> away </a:t>
                      </a:r>
                      <a:r>
                        <a:rPr lang="en-GB" sz="1800" baseline="0" dirty="0"/>
                        <a:t>from the cell body</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445062">
                <a:tc>
                  <a:txBody>
                    <a:bodyPr/>
                    <a:lstStyle/>
                    <a:p>
                      <a:pPr algn="ctr"/>
                      <a:endParaRPr lang="en-GB"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Carries electrical</a:t>
                      </a:r>
                      <a:r>
                        <a:rPr lang="en-GB" sz="1800" baseline="0" dirty="0"/>
                        <a:t> impulses from receptor </a:t>
                      </a:r>
                      <a:r>
                        <a:rPr lang="en-GB" sz="1800" b="1" u="sng" baseline="0" dirty="0">
                          <a:solidFill>
                            <a:schemeClr val="accent6">
                              <a:lumMod val="75000"/>
                            </a:schemeClr>
                          </a:solidFill>
                        </a:rPr>
                        <a:t>towards</a:t>
                      </a:r>
                      <a:r>
                        <a:rPr lang="en-GB" sz="1800" baseline="0" dirty="0"/>
                        <a:t> cell body</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437375">
                <a:tc>
                  <a:txBody>
                    <a:bodyPr/>
                    <a:lstStyle/>
                    <a:p>
                      <a:pPr algn="ctr"/>
                      <a:r>
                        <a:rPr lang="en-GB" sz="1800" dirty="0"/>
                        <a:t>Dendrite</a:t>
                      </a:r>
                    </a:p>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Branched ends</a:t>
                      </a:r>
                      <a:r>
                        <a:rPr lang="en-GB" sz="1800" baseline="0" dirty="0"/>
                        <a:t> which receive electrical impulses</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727767">
                <a:tc>
                  <a:txBody>
                    <a:bodyPr/>
                    <a:lstStyle/>
                    <a:p>
                      <a:pPr algn="ctr"/>
                      <a:r>
                        <a:rPr lang="en-GB" sz="1800" dirty="0"/>
                        <a:t>Myelin sheath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411347">
                <a:tc>
                  <a:txBody>
                    <a:bodyPr/>
                    <a:lstStyle/>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Gap</a:t>
                      </a:r>
                      <a:r>
                        <a:rPr lang="en-GB" sz="1800" baseline="0" dirty="0"/>
                        <a:t> between neurones which ensures impulses travel in one direction.</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727767">
                <a:tc>
                  <a:txBody>
                    <a:bodyPr/>
                    <a:lstStyle/>
                    <a:p>
                      <a:pPr algn="ctr"/>
                      <a:r>
                        <a:rPr lang="en-GB" sz="1800" dirty="0"/>
                        <a:t>Neurotransmitter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411347">
                <a:tc>
                  <a:txBody>
                    <a:bodyPr/>
                    <a:lstStyle/>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Organ, tissue or cell which produces a response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
        <p:nvSpPr>
          <p:cNvPr id="5" name="TextBox 4"/>
          <p:cNvSpPr txBox="1"/>
          <p:nvPr/>
        </p:nvSpPr>
        <p:spPr>
          <a:xfrm>
            <a:off x="251520" y="764704"/>
            <a:ext cx="8496944" cy="369332"/>
          </a:xfrm>
          <a:prstGeom prst="rect">
            <a:avLst/>
          </a:prstGeom>
          <a:noFill/>
        </p:spPr>
        <p:txBody>
          <a:bodyPr wrap="square" rtlCol="0">
            <a:spAutoFit/>
          </a:bodyPr>
          <a:lstStyle/>
          <a:p>
            <a:r>
              <a:rPr lang="en-GB" dirty="0"/>
              <a:t>14. Complete the missing parts of the table below:</a:t>
            </a:r>
          </a:p>
        </p:txBody>
      </p:sp>
    </p:spTree>
    <p:extLst>
      <p:ext uri="{BB962C8B-B14F-4D97-AF65-F5344CB8AC3E}">
        <p14:creationId xmlns:p14="http://schemas.microsoft.com/office/powerpoint/2010/main" val="5211993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3231654"/>
          </a:xfrm>
          <a:prstGeom prst="rect">
            <a:avLst/>
          </a:prstGeom>
          <a:noFill/>
        </p:spPr>
        <p:txBody>
          <a:bodyPr wrap="square" rtlCol="0">
            <a:spAutoFit/>
          </a:bodyPr>
          <a:lstStyle/>
          <a:p>
            <a:r>
              <a:rPr lang="en-GB" sz="6000" b="1" dirty="0">
                <a:latin typeface="+mj-lt"/>
                <a:ea typeface="Beirut" charset="-78"/>
                <a:cs typeface="Beirut" charset="-78"/>
              </a:rPr>
              <a:t>AnswerIT!</a:t>
            </a:r>
          </a:p>
          <a:p>
            <a:endParaRPr lang="en-GB" sz="6000" b="1" dirty="0">
              <a:latin typeface="+mj-lt"/>
              <a:ea typeface="Beirut" charset="-78"/>
              <a:cs typeface="Beirut" charset="-78"/>
            </a:endParaRPr>
          </a:p>
          <a:p>
            <a:endParaRPr lang="en-GB" sz="1400" dirty="0"/>
          </a:p>
          <a:p>
            <a:endParaRPr lang="en-GB" sz="1400" dirty="0"/>
          </a:p>
          <a:p>
            <a:endParaRPr lang="en-GB" sz="1400" dirty="0"/>
          </a:p>
          <a:p>
            <a:endParaRPr lang="en-GB" sz="1400" dirty="0"/>
          </a:p>
          <a:p>
            <a:endParaRPr lang="en-GB" sz="1400" dirty="0"/>
          </a:p>
          <a:p>
            <a:endParaRPr lang="en-GB" sz="1400"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
        <p:nvSpPr>
          <p:cNvPr id="5" name="Rectangle 4"/>
          <p:cNvSpPr/>
          <p:nvPr/>
        </p:nvSpPr>
        <p:spPr>
          <a:xfrm>
            <a:off x="107504" y="1916832"/>
            <a:ext cx="4572000" cy="2400657"/>
          </a:xfrm>
          <a:prstGeom prst="rect">
            <a:avLst/>
          </a:prstGeom>
        </p:spPr>
        <p:txBody>
          <a:bodyPr>
            <a:spAutoFit/>
          </a:bodyPr>
          <a:lstStyle/>
          <a:p>
            <a:r>
              <a:rPr lang="en-GB" sz="3600" b="1" dirty="0">
                <a:solidFill>
                  <a:schemeClr val="tx1">
                    <a:lumMod val="50000"/>
                    <a:lumOff val="50000"/>
                  </a:schemeClr>
                </a:solidFill>
              </a:rPr>
              <a:t>The Central Nervous system</a:t>
            </a:r>
          </a:p>
          <a:p>
            <a:r>
              <a:rPr lang="en-US" sz="2600" b="1" dirty="0">
                <a:solidFill>
                  <a:schemeClr val="bg1">
                    <a:lumMod val="50000"/>
                  </a:schemeClr>
                </a:solidFill>
              </a:rPr>
              <a:t> Part 3</a:t>
            </a:r>
          </a:p>
          <a:p>
            <a:endParaRPr lang="en-US" sz="2600" b="1" dirty="0">
              <a:solidFill>
                <a:schemeClr val="bg1">
                  <a:lumMod val="50000"/>
                </a:schemeClr>
              </a:solidFill>
            </a:endParaRPr>
          </a:p>
          <a:p>
            <a:endParaRPr lang="en-US" sz="2600" b="1" dirty="0">
              <a:solidFill>
                <a:schemeClr val="bg1">
                  <a:lumMod val="50000"/>
                </a:schemeClr>
              </a:solidFill>
            </a:endParaRPr>
          </a:p>
        </p:txBody>
      </p:sp>
      <p:sp>
        <p:nvSpPr>
          <p:cNvPr id="8" name="Rectangle 7"/>
          <p:cNvSpPr/>
          <p:nvPr/>
        </p:nvSpPr>
        <p:spPr>
          <a:xfrm>
            <a:off x="0" y="3573016"/>
            <a:ext cx="3240360" cy="969496"/>
          </a:xfrm>
          <a:prstGeom prst="rect">
            <a:avLst/>
          </a:prstGeom>
        </p:spPr>
        <p:txBody>
          <a:bodyPr wrap="square">
            <a:spAutoFit/>
          </a:bodyPr>
          <a:lstStyle/>
          <a:p>
            <a:pPr marL="685800" lvl="1" indent="-342900">
              <a:buFont typeface="Arial" charset="0"/>
              <a:buChar char="•"/>
            </a:pPr>
            <a:r>
              <a:rPr lang="en-US" sz="1900" b="1" dirty="0">
                <a:solidFill>
                  <a:schemeClr val="bg1">
                    <a:lumMod val="50000"/>
                  </a:schemeClr>
                </a:solidFill>
              </a:rPr>
              <a:t>Structure and function of neurons</a:t>
            </a:r>
          </a:p>
          <a:p>
            <a:pPr marL="685800" lvl="1" indent="-342900">
              <a:buFont typeface="Arial" charset="0"/>
              <a:buChar char="•"/>
            </a:pPr>
            <a:r>
              <a:rPr lang="en-US" sz="1900" b="1" dirty="0">
                <a:solidFill>
                  <a:schemeClr val="bg1">
                    <a:lumMod val="50000"/>
                  </a:schemeClr>
                </a:solidFill>
              </a:rPr>
              <a:t>Reflex arc</a:t>
            </a:r>
          </a:p>
        </p:txBody>
      </p:sp>
    </p:spTree>
    <p:extLst>
      <p:ext uri="{BB962C8B-B14F-4D97-AF65-F5344CB8AC3E}">
        <p14:creationId xmlns:p14="http://schemas.microsoft.com/office/powerpoint/2010/main" val="5874790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itle 1"/>
          <p:cNvSpPr txBox="1">
            <a:spLocks/>
          </p:cNvSpPr>
          <p:nvPr/>
        </p:nvSpPr>
        <p:spPr>
          <a:xfrm>
            <a:off x="1979712" y="1"/>
            <a:ext cx="7147912"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rtl="0">
              <a:spcBef>
                <a:spcPct val="0"/>
              </a:spcBef>
            </a:pPr>
            <a:r>
              <a:rPr lang="en-GB" sz="2400" b="1" kern="0" dirty="0">
                <a:solidFill>
                  <a:schemeClr val="accent6"/>
                </a:solidFill>
                <a:latin typeface="+mn-lt"/>
              </a:rPr>
              <a:t>The </a:t>
            </a:r>
            <a:r>
              <a:rPr lang="en-GB" sz="2400" b="1" kern="0" dirty="0">
                <a:solidFill>
                  <a:schemeClr val="accent6"/>
                </a:solidFill>
              </a:rPr>
              <a:t>central</a:t>
            </a:r>
            <a:r>
              <a:rPr lang="en-GB" sz="2400" b="1" kern="0" dirty="0">
                <a:solidFill>
                  <a:schemeClr val="accent6"/>
                </a:solidFill>
                <a:latin typeface="+mn-lt"/>
              </a:rPr>
              <a:t> nervous system </a:t>
            </a:r>
            <a:r>
              <a:rPr lang="en-US" sz="2400" b="1" kern="0" dirty="0">
                <a:solidFill>
                  <a:schemeClr val="accent6"/>
                </a:solidFill>
                <a:latin typeface="+mn-lt"/>
              </a:rPr>
              <a:t>Part 3 - </a:t>
            </a:r>
            <a:r>
              <a:rPr lang="en-US" sz="2400" b="1" kern="0" dirty="0">
                <a:latin typeface="+mn-lt"/>
              </a:rPr>
              <a:t>AnswerIT</a:t>
            </a:r>
          </a:p>
        </p:txBody>
      </p:sp>
      <p:sp>
        <p:nvSpPr>
          <p:cNvPr id="4" name="TextBox 3"/>
          <p:cNvSpPr txBox="1"/>
          <p:nvPr/>
        </p:nvSpPr>
        <p:spPr>
          <a:xfrm>
            <a:off x="22793" y="332656"/>
            <a:ext cx="9155233" cy="4955203"/>
          </a:xfrm>
          <a:prstGeom prst="rect">
            <a:avLst/>
          </a:prstGeom>
          <a:noFill/>
        </p:spPr>
        <p:txBody>
          <a:bodyPr wrap="square" rtlCol="0">
            <a:spAutoFit/>
          </a:bodyPr>
          <a:lstStyle/>
          <a:p>
            <a:pPr marL="457200" indent="-457200">
              <a:buAutoNum type="arabicPeriod"/>
            </a:pPr>
            <a:endParaRPr lang="en-GB" sz="2400" dirty="0"/>
          </a:p>
          <a:p>
            <a:pPr marL="457200" indent="-457200"/>
            <a:r>
              <a:rPr lang="en-GB" sz="2400" dirty="0"/>
              <a:t>1.  What is a stimulus? </a:t>
            </a:r>
            <a:r>
              <a:rPr lang="en-GB" sz="2400" b="1" dirty="0">
                <a:solidFill>
                  <a:srgbClr val="00B050"/>
                </a:solidFill>
              </a:rPr>
              <a:t>Any change in the surroundings </a:t>
            </a:r>
            <a:endParaRPr lang="en-GB" sz="400" dirty="0"/>
          </a:p>
          <a:p>
            <a:pPr marL="457200" indent="-457200"/>
            <a:r>
              <a:rPr lang="en-GB" sz="2400" dirty="0"/>
              <a:t>2.  What is a receptor? </a:t>
            </a:r>
            <a:r>
              <a:rPr lang="en-GB" sz="2400" b="1" dirty="0">
                <a:solidFill>
                  <a:srgbClr val="00B050"/>
                </a:solidFill>
              </a:rPr>
              <a:t>Cells that detect a change</a:t>
            </a:r>
          </a:p>
          <a:p>
            <a:pPr marL="457200" indent="-457200"/>
            <a:r>
              <a:rPr lang="en-GB" sz="2400" dirty="0"/>
              <a:t>3.  Name the two parts of the central nervous system. </a:t>
            </a:r>
            <a:r>
              <a:rPr lang="en-GB" sz="2400" b="1" dirty="0">
                <a:solidFill>
                  <a:srgbClr val="00B050"/>
                </a:solidFill>
              </a:rPr>
              <a:t>Brain and spinal cord</a:t>
            </a:r>
            <a:endParaRPr lang="en-GB" sz="400" dirty="0"/>
          </a:p>
          <a:p>
            <a:pPr marL="457200" indent="-457200"/>
            <a:r>
              <a:rPr lang="en-GB" sz="2400" dirty="0"/>
              <a:t>4.  What is an effector? </a:t>
            </a:r>
            <a:r>
              <a:rPr lang="en-GB" sz="2400" b="1" dirty="0">
                <a:solidFill>
                  <a:srgbClr val="00B050"/>
                </a:solidFill>
              </a:rPr>
              <a:t>A muscle or gland </a:t>
            </a:r>
            <a:endParaRPr lang="en-GB" sz="400" dirty="0"/>
          </a:p>
          <a:p>
            <a:pPr marL="457200" indent="-457200"/>
            <a:r>
              <a:rPr lang="en-GB" sz="2400" dirty="0"/>
              <a:t>5.  What does the CNS coordinate? </a:t>
            </a:r>
            <a:r>
              <a:rPr lang="en-GB" sz="2400" b="1" dirty="0">
                <a:solidFill>
                  <a:srgbClr val="00B050"/>
                </a:solidFill>
              </a:rPr>
              <a:t>The response of effectors</a:t>
            </a:r>
            <a:endParaRPr lang="en-GB" sz="400" dirty="0"/>
          </a:p>
          <a:p>
            <a:pPr marL="457200" indent="-457200">
              <a:buAutoNum type="arabicPeriod" startAt="6"/>
            </a:pPr>
            <a:r>
              <a:rPr lang="en-GB" sz="2400" dirty="0"/>
              <a:t>Put these in the correct order: receptor, stimulus, response, coordinator, effector.  </a:t>
            </a:r>
          </a:p>
          <a:p>
            <a:pPr marL="457200" indent="-457200"/>
            <a:r>
              <a:rPr lang="en-GB" sz="2400" b="1" dirty="0">
                <a:solidFill>
                  <a:srgbClr val="00B050"/>
                </a:solidFill>
              </a:rPr>
              <a:t>      stimulus </a:t>
            </a:r>
            <a:r>
              <a:rPr lang="en-GB" sz="2400" b="1" dirty="0">
                <a:solidFill>
                  <a:srgbClr val="00B050"/>
                </a:solidFill>
                <a:sym typeface="Wingdings"/>
              </a:rPr>
              <a:t> </a:t>
            </a:r>
            <a:r>
              <a:rPr lang="en-GB" sz="2400" b="1" dirty="0">
                <a:solidFill>
                  <a:srgbClr val="00B050"/>
                </a:solidFill>
              </a:rPr>
              <a:t>receptor </a:t>
            </a:r>
            <a:r>
              <a:rPr lang="en-GB" sz="2400" b="1" dirty="0">
                <a:solidFill>
                  <a:srgbClr val="00B050"/>
                </a:solidFill>
                <a:sym typeface="Wingdings"/>
              </a:rPr>
              <a:t></a:t>
            </a:r>
            <a:r>
              <a:rPr lang="en-GB" sz="2400" b="1" dirty="0">
                <a:solidFill>
                  <a:srgbClr val="00B050"/>
                </a:solidFill>
              </a:rPr>
              <a:t> coordinator </a:t>
            </a:r>
            <a:r>
              <a:rPr lang="en-GB" sz="2400" b="1" dirty="0">
                <a:solidFill>
                  <a:srgbClr val="00B050"/>
                </a:solidFill>
                <a:sym typeface="Wingdings"/>
              </a:rPr>
              <a:t></a:t>
            </a:r>
            <a:r>
              <a:rPr lang="en-GB" sz="2400" b="1" dirty="0">
                <a:solidFill>
                  <a:srgbClr val="00B050"/>
                </a:solidFill>
              </a:rPr>
              <a:t>  effector </a:t>
            </a:r>
            <a:r>
              <a:rPr lang="en-GB" sz="2400" b="1" dirty="0">
                <a:solidFill>
                  <a:srgbClr val="00B050"/>
                </a:solidFill>
                <a:sym typeface="Wingdings"/>
              </a:rPr>
              <a:t> </a:t>
            </a:r>
            <a:r>
              <a:rPr lang="en-GB" sz="2400" b="1" dirty="0">
                <a:solidFill>
                  <a:srgbClr val="00B050"/>
                </a:solidFill>
              </a:rPr>
              <a:t>response</a:t>
            </a:r>
            <a:endParaRPr lang="en-GB" sz="400" dirty="0"/>
          </a:p>
          <a:p>
            <a:pPr marL="457200" indent="-457200"/>
            <a:r>
              <a:rPr lang="en-GB" sz="2400" dirty="0"/>
              <a:t>7.  What is the role of the sensory neurone? </a:t>
            </a:r>
            <a:r>
              <a:rPr lang="en-GB" sz="2400" b="1" dirty="0">
                <a:solidFill>
                  <a:srgbClr val="00B050"/>
                </a:solidFill>
              </a:rPr>
              <a:t>Carry impulses from the receptors to the Central nervous system (CNS)</a:t>
            </a:r>
            <a:endParaRPr lang="en-GB" sz="2400" dirty="0"/>
          </a:p>
          <a:p>
            <a:pPr marL="457200" indent="-457200">
              <a:buAutoNum type="arabicPeriod"/>
            </a:pPr>
            <a:endParaRPr lang="en-GB" sz="2400" b="1" dirty="0">
              <a:solidFill>
                <a:srgbClr val="00B050"/>
              </a:solidFill>
            </a:endParaRPr>
          </a:p>
          <a:p>
            <a:pPr marL="457200" indent="-457200">
              <a:buAutoNum type="arabicPeriod"/>
            </a:pPr>
            <a:endParaRPr lang="en-GB" sz="400" dirty="0"/>
          </a:p>
        </p:txBody>
      </p:sp>
    </p:spTree>
    <p:extLst>
      <p:ext uri="{BB962C8B-B14F-4D97-AF65-F5344CB8AC3E}">
        <p14:creationId xmlns:p14="http://schemas.microsoft.com/office/powerpoint/2010/main" val="9015457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itle 1"/>
          <p:cNvSpPr txBox="1">
            <a:spLocks/>
          </p:cNvSpPr>
          <p:nvPr/>
        </p:nvSpPr>
        <p:spPr>
          <a:xfrm>
            <a:off x="2051720" y="1"/>
            <a:ext cx="7075904"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rtl="0">
              <a:spcBef>
                <a:spcPct val="0"/>
              </a:spcBef>
            </a:pPr>
            <a:r>
              <a:rPr lang="en-GB" sz="2400" b="1" kern="0" dirty="0">
                <a:solidFill>
                  <a:schemeClr val="accent6"/>
                </a:solidFill>
                <a:latin typeface="+mn-lt"/>
              </a:rPr>
              <a:t>The </a:t>
            </a:r>
            <a:r>
              <a:rPr lang="en-GB" sz="2400" b="1" kern="0" dirty="0">
                <a:solidFill>
                  <a:schemeClr val="accent6"/>
                </a:solidFill>
              </a:rPr>
              <a:t>central</a:t>
            </a:r>
            <a:r>
              <a:rPr lang="en-GB" sz="2400" b="1" kern="0" dirty="0">
                <a:solidFill>
                  <a:schemeClr val="accent6"/>
                </a:solidFill>
                <a:latin typeface="+mn-lt"/>
              </a:rPr>
              <a:t> nervous system </a:t>
            </a:r>
            <a:r>
              <a:rPr lang="en-US" sz="2400" b="1" kern="0" dirty="0">
                <a:solidFill>
                  <a:schemeClr val="accent6"/>
                </a:solidFill>
                <a:latin typeface="+mn-lt"/>
              </a:rPr>
              <a:t>Part 3 - </a:t>
            </a:r>
            <a:r>
              <a:rPr lang="en-US" sz="2400" b="1" kern="0" dirty="0">
                <a:latin typeface="+mn-lt"/>
              </a:rPr>
              <a:t>AnswerIT</a:t>
            </a:r>
          </a:p>
        </p:txBody>
      </p:sp>
      <p:sp>
        <p:nvSpPr>
          <p:cNvPr id="4" name="TextBox 3"/>
          <p:cNvSpPr txBox="1"/>
          <p:nvPr/>
        </p:nvSpPr>
        <p:spPr>
          <a:xfrm>
            <a:off x="22793" y="692697"/>
            <a:ext cx="9104831" cy="6924973"/>
          </a:xfrm>
          <a:prstGeom prst="rect">
            <a:avLst/>
          </a:prstGeom>
          <a:noFill/>
        </p:spPr>
        <p:txBody>
          <a:bodyPr wrap="square" rtlCol="0">
            <a:spAutoFit/>
          </a:bodyPr>
          <a:lstStyle/>
          <a:p>
            <a:pPr marL="457200" indent="-457200"/>
            <a:r>
              <a:rPr lang="en-GB" sz="2400" dirty="0"/>
              <a:t>8. What is the role of the relay neurone? </a:t>
            </a:r>
            <a:r>
              <a:rPr lang="en-GB" sz="2400" b="1" dirty="0">
                <a:solidFill>
                  <a:srgbClr val="00B050"/>
                </a:solidFill>
              </a:rPr>
              <a:t>Connect the sensory neurones to the motor neurones in the CNS.</a:t>
            </a:r>
          </a:p>
          <a:p>
            <a:pPr marL="457200" indent="-457200">
              <a:buAutoNum type="arabicPeriod"/>
            </a:pPr>
            <a:endParaRPr lang="en-GB" sz="400" dirty="0"/>
          </a:p>
          <a:p>
            <a:pPr marL="457200" indent="-457200"/>
            <a:r>
              <a:rPr lang="en-GB" sz="2400" dirty="0"/>
              <a:t>9.What is the role of the motor neurone? </a:t>
            </a:r>
            <a:r>
              <a:rPr lang="en-GB" sz="2400" b="1" dirty="0">
                <a:solidFill>
                  <a:srgbClr val="00B050"/>
                </a:solidFill>
              </a:rPr>
              <a:t>These carry impulses from the CNS to an effector.</a:t>
            </a:r>
            <a:endParaRPr lang="en-GB" sz="2400" dirty="0"/>
          </a:p>
          <a:p>
            <a:r>
              <a:rPr lang="en-GB" sz="2400" dirty="0"/>
              <a:t>10. What is a synapse? </a:t>
            </a:r>
            <a:r>
              <a:rPr lang="en-GB" sz="2400" b="1" dirty="0">
                <a:solidFill>
                  <a:srgbClr val="00B050"/>
                </a:solidFill>
              </a:rPr>
              <a:t>A gap between two neurones</a:t>
            </a:r>
            <a:endParaRPr lang="en-GB" sz="400" b="1" dirty="0">
              <a:solidFill>
                <a:srgbClr val="00B050"/>
              </a:solidFill>
            </a:endParaRPr>
          </a:p>
          <a:p>
            <a:r>
              <a:rPr lang="en-GB" sz="2400" dirty="0"/>
              <a:t>11. Describe what happens at the synapse </a:t>
            </a:r>
            <a:r>
              <a:rPr lang="en-GB" sz="2400" b="1" dirty="0">
                <a:solidFill>
                  <a:srgbClr val="00B050"/>
                </a:solidFill>
              </a:rPr>
              <a:t>An impulse reaches the end of a neurone; neurotransmitter is released across the gap. It then diffuses across the synapse and when it reaches the next neurone this starts another impulse. </a:t>
            </a:r>
          </a:p>
          <a:p>
            <a:endParaRPr lang="en-GB" sz="400" dirty="0"/>
          </a:p>
          <a:p>
            <a:r>
              <a:rPr lang="en-GB" sz="2400" dirty="0"/>
              <a:t>12. Why are reflex actions important? </a:t>
            </a:r>
            <a:r>
              <a:rPr lang="en-GB" sz="2400" b="1" dirty="0">
                <a:solidFill>
                  <a:srgbClr val="00B050"/>
                </a:solidFill>
              </a:rPr>
              <a:t>They protect the body from injury </a:t>
            </a:r>
          </a:p>
          <a:p>
            <a:endParaRPr lang="en-GB" sz="400" dirty="0"/>
          </a:p>
          <a:p>
            <a:r>
              <a:rPr lang="en-GB" sz="2400" dirty="0"/>
              <a:t>13. Recall the pathway of the reflex arc. </a:t>
            </a:r>
            <a:r>
              <a:rPr lang="en-GB" sz="2400" b="1" dirty="0">
                <a:solidFill>
                  <a:srgbClr val="00B050"/>
                </a:solidFill>
                <a:sym typeface="Wingdings"/>
              </a:rPr>
              <a:t>receptor  sensory neurone  relay neurone (CNS)  motor neurone  effector</a:t>
            </a:r>
            <a:endParaRPr lang="en-GB" sz="2400" b="1" dirty="0">
              <a:solidFill>
                <a:srgbClr val="00B050"/>
              </a:solidFill>
            </a:endParaRPr>
          </a:p>
          <a:p>
            <a:pPr marL="457200" indent="-457200">
              <a:buAutoNum type="arabicPeriod"/>
            </a:pPr>
            <a:endParaRPr lang="en-GB" sz="2400" dirty="0"/>
          </a:p>
          <a:p>
            <a:pPr marL="457200" indent="-457200">
              <a:buAutoNum type="arabicPeriod"/>
            </a:pPr>
            <a:endParaRPr lang="en-GB" sz="2400" dirty="0"/>
          </a:p>
          <a:p>
            <a:pPr marL="457200" indent="-457200">
              <a:buAutoNum type="arabicPeriod"/>
            </a:pPr>
            <a:endParaRPr lang="en-GB" sz="2400" dirty="0"/>
          </a:p>
          <a:p>
            <a:pPr marL="457200" indent="-457200">
              <a:buAutoNum type="arabicPeriod"/>
            </a:pPr>
            <a:endParaRPr lang="en-GB" sz="2400" dirty="0"/>
          </a:p>
          <a:p>
            <a:r>
              <a:rPr lang="en-GB" sz="2400" dirty="0"/>
              <a:t>  </a:t>
            </a:r>
          </a:p>
        </p:txBody>
      </p:sp>
    </p:spTree>
    <p:extLst>
      <p:ext uri="{BB962C8B-B14F-4D97-AF65-F5344CB8AC3E}">
        <p14:creationId xmlns:p14="http://schemas.microsoft.com/office/powerpoint/2010/main" val="178188729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3 - Structure and function</a:t>
            </a:r>
          </a:p>
        </p:txBody>
      </p:sp>
      <p:sp>
        <p:nvSpPr>
          <p:cNvPr id="11" name="TextBox 10"/>
          <p:cNvSpPr txBox="1"/>
          <p:nvPr/>
        </p:nvSpPr>
        <p:spPr>
          <a:xfrm>
            <a:off x="-3644900" y="-1536700"/>
            <a:ext cx="184731" cy="369332"/>
          </a:xfrm>
          <a:prstGeom prst="rect">
            <a:avLst/>
          </a:prstGeom>
          <a:noFill/>
        </p:spPr>
        <p:txBody>
          <a:bodyPr wrap="none" rtlCol="0">
            <a:spAutoFit/>
          </a:bodyPr>
          <a:lstStyle/>
          <a:p>
            <a:endParaRPr lang="en-GB" dirty="0"/>
          </a:p>
        </p:txBody>
      </p:sp>
      <p:graphicFrame>
        <p:nvGraphicFramePr>
          <p:cNvPr id="10" name="Table 9"/>
          <p:cNvGraphicFramePr>
            <a:graphicFrameLocks noGrp="1"/>
          </p:cNvGraphicFramePr>
          <p:nvPr/>
        </p:nvGraphicFramePr>
        <p:xfrm>
          <a:off x="179512" y="1052735"/>
          <a:ext cx="8712968" cy="5333045"/>
        </p:xfrm>
        <a:graphic>
          <a:graphicData uri="http://schemas.openxmlformats.org/drawingml/2006/table">
            <a:tbl>
              <a:tblPr firstRow="1" bandRow="1">
                <a:tableStyleId>{2D5ABB26-0587-4C30-8999-92F81FD0307C}</a:tableStyleId>
              </a:tblPr>
              <a:tblGrid>
                <a:gridCol w="1903674">
                  <a:extLst>
                    <a:ext uri="{9D8B030D-6E8A-4147-A177-3AD203B41FA5}">
                      <a16:colId xmlns:a16="http://schemas.microsoft.com/office/drawing/2014/main" val="20000"/>
                    </a:ext>
                  </a:extLst>
                </a:gridCol>
                <a:gridCol w="6809294">
                  <a:extLst>
                    <a:ext uri="{9D8B030D-6E8A-4147-A177-3AD203B41FA5}">
                      <a16:colId xmlns:a16="http://schemas.microsoft.com/office/drawing/2014/main" val="20001"/>
                    </a:ext>
                  </a:extLst>
                </a:gridCol>
              </a:tblGrid>
              <a:tr h="395720">
                <a:tc>
                  <a:txBody>
                    <a:bodyPr/>
                    <a:lstStyle/>
                    <a:p>
                      <a:pPr algn="ctr"/>
                      <a:r>
                        <a:rPr lang="en-GB" sz="2000" dirty="0"/>
                        <a:t>Structure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2000" dirty="0"/>
                        <a:t>Function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666575">
                <a:tc>
                  <a:txBody>
                    <a:bodyPr/>
                    <a:lstStyle/>
                    <a:p>
                      <a:pPr algn="ctr"/>
                      <a:r>
                        <a:rPr lang="en-GB" sz="1800" dirty="0"/>
                        <a:t>Receptor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b="1" dirty="0">
                          <a:solidFill>
                            <a:srgbClr val="00B050"/>
                          </a:solidFill>
                        </a:rPr>
                        <a:t>Specialised cells which detect stimuli</a:t>
                      </a:r>
                      <a:r>
                        <a:rPr lang="en-GB" sz="1800" b="1" baseline="0" dirty="0">
                          <a:solidFill>
                            <a:srgbClr val="00B050"/>
                          </a:solidFill>
                        </a:rPr>
                        <a:t> and turn them into electrical impulses</a:t>
                      </a:r>
                      <a:endParaRPr lang="en-GB" sz="18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609840">
                <a:tc>
                  <a:txBody>
                    <a:bodyPr/>
                    <a:lstStyle/>
                    <a:p>
                      <a:pPr algn="ctr"/>
                      <a:r>
                        <a:rPr lang="en-GB" sz="1800" b="1" dirty="0">
                          <a:solidFill>
                            <a:srgbClr val="00B050"/>
                          </a:solidFill>
                        </a:rPr>
                        <a:t>Axon</a:t>
                      </a:r>
                    </a:p>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Carries electrical</a:t>
                      </a:r>
                      <a:r>
                        <a:rPr lang="en-GB" sz="1800" baseline="0" dirty="0"/>
                        <a:t> impulses</a:t>
                      </a:r>
                      <a:r>
                        <a:rPr lang="en-GB" sz="1800" b="1" u="sng" baseline="0" dirty="0">
                          <a:solidFill>
                            <a:schemeClr val="accent6">
                              <a:lumMod val="75000"/>
                            </a:schemeClr>
                          </a:solidFill>
                        </a:rPr>
                        <a:t> away </a:t>
                      </a:r>
                      <a:r>
                        <a:rPr lang="en-GB" sz="1800" baseline="0" dirty="0"/>
                        <a:t>from the cell body</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609840">
                <a:tc>
                  <a:txBody>
                    <a:bodyPr/>
                    <a:lstStyle/>
                    <a:p>
                      <a:pPr algn="ctr"/>
                      <a:r>
                        <a:rPr lang="en-GB" sz="1800" b="1" dirty="0">
                          <a:solidFill>
                            <a:srgbClr val="00B050"/>
                          </a:solidFill>
                        </a:rPr>
                        <a:t>Dendron</a:t>
                      </a:r>
                    </a:p>
                    <a:p>
                      <a:pPr algn="ctr"/>
                      <a:endParaRPr lang="en-GB"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Carries electrical</a:t>
                      </a:r>
                      <a:r>
                        <a:rPr lang="en-GB" sz="1800" baseline="0" dirty="0"/>
                        <a:t> impulses from receptor </a:t>
                      </a:r>
                      <a:r>
                        <a:rPr lang="en-GB" sz="1800" b="1" u="sng" baseline="0" dirty="0">
                          <a:solidFill>
                            <a:schemeClr val="accent6">
                              <a:lumMod val="75000"/>
                            </a:schemeClr>
                          </a:solidFill>
                        </a:rPr>
                        <a:t>towards</a:t>
                      </a:r>
                      <a:r>
                        <a:rPr lang="en-GB" sz="1800" baseline="0" dirty="0"/>
                        <a:t> cell body</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609840">
                <a:tc>
                  <a:txBody>
                    <a:bodyPr/>
                    <a:lstStyle/>
                    <a:p>
                      <a:pPr algn="ctr"/>
                      <a:r>
                        <a:rPr lang="en-GB" sz="1800" dirty="0"/>
                        <a:t>Dendrite</a:t>
                      </a:r>
                    </a:p>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Branched ends</a:t>
                      </a:r>
                      <a:r>
                        <a:rPr lang="en-GB" sz="1800" baseline="0" dirty="0"/>
                        <a:t> which receive electrical impulses</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666575">
                <a:tc>
                  <a:txBody>
                    <a:bodyPr/>
                    <a:lstStyle/>
                    <a:p>
                      <a:pPr algn="ctr"/>
                      <a:r>
                        <a:rPr lang="en-GB" sz="1800" dirty="0"/>
                        <a:t>Myelin sheath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b="1" dirty="0">
                          <a:solidFill>
                            <a:srgbClr val="00B050"/>
                          </a:solidFill>
                        </a:rPr>
                        <a:t>Layer of fatty insulating material around motor and sensory neurones</a:t>
                      </a:r>
                      <a:r>
                        <a:rPr lang="en-GB" sz="1800" b="1" baseline="0" dirty="0">
                          <a:solidFill>
                            <a:srgbClr val="00B050"/>
                          </a:solidFill>
                        </a:rPr>
                        <a:t> which speeds up transmission of the impulse</a:t>
                      </a:r>
                      <a:endParaRPr lang="en-GB" sz="18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376760">
                <a:tc>
                  <a:txBody>
                    <a:bodyPr/>
                    <a:lstStyle/>
                    <a:p>
                      <a:pPr algn="ctr"/>
                      <a:r>
                        <a:rPr lang="en-GB" sz="1800" b="1" dirty="0">
                          <a:solidFill>
                            <a:srgbClr val="00B050"/>
                          </a:solidFill>
                        </a:rPr>
                        <a:t>Synapse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Gap</a:t>
                      </a:r>
                      <a:r>
                        <a:rPr lang="en-GB" sz="1800" baseline="0" dirty="0"/>
                        <a:t> between neurones which ensures impulses travel in one direction.</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666575">
                <a:tc>
                  <a:txBody>
                    <a:bodyPr/>
                    <a:lstStyle/>
                    <a:p>
                      <a:pPr algn="ctr"/>
                      <a:r>
                        <a:rPr lang="en-GB" sz="1800" b="1" dirty="0">
                          <a:solidFill>
                            <a:srgbClr val="00B050"/>
                          </a:solidFill>
                        </a:rPr>
                        <a:t>Neurotransmitter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b="1" dirty="0">
                          <a:solidFill>
                            <a:srgbClr val="00B050"/>
                          </a:solidFill>
                        </a:rPr>
                        <a:t>Chemical</a:t>
                      </a:r>
                      <a:r>
                        <a:rPr lang="en-GB" sz="1800" b="1" baseline="0" dirty="0">
                          <a:solidFill>
                            <a:srgbClr val="00B050"/>
                          </a:solidFill>
                        </a:rPr>
                        <a:t> involved in passing impulses from one nerve cell to another across a synapse</a:t>
                      </a:r>
                      <a:endParaRPr lang="en-GB" sz="18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609840">
                <a:tc>
                  <a:txBody>
                    <a:bodyPr/>
                    <a:lstStyle/>
                    <a:p>
                      <a:pPr algn="ctr"/>
                      <a:r>
                        <a:rPr lang="en-GB" sz="1800" b="1" dirty="0">
                          <a:solidFill>
                            <a:srgbClr val="00B050"/>
                          </a:solidFill>
                        </a:rPr>
                        <a:t>Effector</a:t>
                      </a:r>
                    </a:p>
                    <a:p>
                      <a:pPr algn="ctr"/>
                      <a:endParaRPr lang="en-GB" sz="18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Organ, tissue or cell which produces a response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
        <p:nvSpPr>
          <p:cNvPr id="5" name="TextBox 4"/>
          <p:cNvSpPr txBox="1"/>
          <p:nvPr/>
        </p:nvSpPr>
        <p:spPr>
          <a:xfrm>
            <a:off x="251520" y="764704"/>
            <a:ext cx="8496944" cy="369332"/>
          </a:xfrm>
          <a:prstGeom prst="rect">
            <a:avLst/>
          </a:prstGeom>
          <a:noFill/>
        </p:spPr>
        <p:txBody>
          <a:bodyPr wrap="square" rtlCol="0">
            <a:spAutoFit/>
          </a:bodyPr>
          <a:lstStyle/>
          <a:p>
            <a:r>
              <a:rPr lang="en-GB" dirty="0"/>
              <a:t>14. Complete the missing parts of the table below:</a:t>
            </a:r>
          </a:p>
        </p:txBody>
      </p:sp>
    </p:spTree>
    <p:extLst>
      <p:ext uri="{BB962C8B-B14F-4D97-AF65-F5344CB8AC3E}">
        <p14:creationId xmlns:p14="http://schemas.microsoft.com/office/powerpoint/2010/main" val="52119936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107504" y="692696"/>
            <a:ext cx="3491880" cy="5786199"/>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GB" sz="3600" b="1" dirty="0">
                <a:solidFill>
                  <a:schemeClr val="tx1">
                    <a:lumMod val="50000"/>
                    <a:lumOff val="50000"/>
                  </a:schemeClr>
                </a:solidFill>
              </a:rPr>
              <a:t>The Central Nervous system</a:t>
            </a:r>
          </a:p>
          <a:p>
            <a:r>
              <a:rPr lang="en-GB" sz="3600" b="1" dirty="0">
                <a:solidFill>
                  <a:schemeClr val="tx1">
                    <a:lumMod val="50000"/>
                    <a:lumOff val="50000"/>
                  </a:schemeClr>
                </a:solidFill>
              </a:rPr>
              <a:t>Part 4 </a:t>
            </a:r>
          </a:p>
          <a:p>
            <a:r>
              <a:rPr lang="en-GB" sz="3600" b="1" dirty="0">
                <a:solidFill>
                  <a:schemeClr val="tx1">
                    <a:lumMod val="50000"/>
                    <a:lumOff val="50000"/>
                  </a:schemeClr>
                </a:solidFill>
              </a:rPr>
              <a:t>(2.15B - 2.17B)</a:t>
            </a:r>
            <a:endParaRPr lang="en-US" sz="2600" b="1" dirty="0"/>
          </a:p>
          <a:p>
            <a:endParaRPr lang="en-GB" sz="3600" b="1" dirty="0">
              <a:solidFill>
                <a:schemeClr val="tx1">
                  <a:lumMod val="50000"/>
                  <a:lumOff val="50000"/>
                </a:schemeClr>
              </a:solidFill>
            </a:endParaRPr>
          </a:p>
          <a:p>
            <a:endParaRPr lang="en-GB" sz="2800" dirty="0">
              <a:solidFill>
                <a:schemeClr val="tx1">
                  <a:lumMod val="50000"/>
                  <a:lumOff val="50000"/>
                </a:schemeClr>
              </a:solidFill>
            </a:endParaRPr>
          </a:p>
          <a:p>
            <a:endParaRPr lang="en-GB" dirty="0"/>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2642398" y="0"/>
            <a:ext cx="6538114" cy="6525344"/>
          </a:xfrm>
          <a:prstGeom prst="rect">
            <a:avLst/>
          </a:prstGeom>
        </p:spPr>
      </p:pic>
      <p:sp>
        <p:nvSpPr>
          <p:cNvPr id="5" name="Rectangle 4"/>
          <p:cNvSpPr/>
          <p:nvPr/>
        </p:nvSpPr>
        <p:spPr>
          <a:xfrm>
            <a:off x="-108520" y="5157192"/>
            <a:ext cx="3240360" cy="969496"/>
          </a:xfrm>
          <a:prstGeom prst="rect">
            <a:avLst/>
          </a:prstGeom>
        </p:spPr>
        <p:txBody>
          <a:bodyPr wrap="square">
            <a:spAutoFit/>
          </a:bodyPr>
          <a:lstStyle/>
          <a:p>
            <a:pPr marL="685800" lvl="1" indent="-342900">
              <a:buFont typeface="Arial" charset="0"/>
              <a:buChar char="•"/>
            </a:pPr>
            <a:r>
              <a:rPr lang="en-US" sz="1900" b="1" dirty="0">
                <a:solidFill>
                  <a:schemeClr val="bg1">
                    <a:lumMod val="50000"/>
                  </a:schemeClr>
                </a:solidFill>
              </a:rPr>
              <a:t>Eye – structure, functions and defects (Biology ONLY)</a:t>
            </a:r>
          </a:p>
        </p:txBody>
      </p:sp>
    </p:spTree>
    <p:extLst>
      <p:ext uri="{BB962C8B-B14F-4D97-AF65-F5344CB8AC3E}">
        <p14:creationId xmlns:p14="http://schemas.microsoft.com/office/powerpoint/2010/main" val="138629331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173415" y="1440080"/>
            <a:ext cx="5013256" cy="5013256"/>
          </a:xfrm>
          <a:prstGeom prst="rect">
            <a:avLst/>
          </a:prstGeom>
        </p:spPr>
      </p:pic>
      <p:sp>
        <p:nvSpPr>
          <p:cNvPr id="4" name="Rectangle 3"/>
          <p:cNvSpPr/>
          <p:nvPr/>
        </p:nvSpPr>
        <p:spPr>
          <a:xfrm>
            <a:off x="595184" y="700089"/>
            <a:ext cx="7992888" cy="954107"/>
          </a:xfrm>
          <a:prstGeom prst="rect">
            <a:avLst/>
          </a:prstGeom>
        </p:spPr>
        <p:txBody>
          <a:bodyPr wrap="square">
            <a:spAutoFit/>
          </a:bodyPr>
          <a:lstStyle/>
          <a:p>
            <a:pPr algn="ctr"/>
            <a:r>
              <a:rPr lang="en-US" sz="2800" dirty="0"/>
              <a:t>The </a:t>
            </a:r>
            <a:r>
              <a:rPr lang="en-US" sz="2800" b="1" dirty="0">
                <a:solidFill>
                  <a:schemeClr val="accent6">
                    <a:lumMod val="75000"/>
                  </a:schemeClr>
                </a:solidFill>
              </a:rPr>
              <a:t>eye</a:t>
            </a:r>
            <a:r>
              <a:rPr lang="en-US" sz="2800" dirty="0">
                <a:solidFill>
                  <a:schemeClr val="accent6">
                    <a:lumMod val="75000"/>
                  </a:schemeClr>
                </a:solidFill>
              </a:rPr>
              <a:t> </a:t>
            </a:r>
            <a:r>
              <a:rPr lang="en-US" sz="2800" dirty="0"/>
              <a:t>is a </a:t>
            </a:r>
            <a:r>
              <a:rPr lang="en-US" sz="2800" b="1" dirty="0">
                <a:solidFill>
                  <a:schemeClr val="accent6">
                    <a:lumMod val="75000"/>
                  </a:schemeClr>
                </a:solidFill>
              </a:rPr>
              <a:t>sense organ </a:t>
            </a:r>
            <a:r>
              <a:rPr lang="en-US" sz="2800" dirty="0"/>
              <a:t>containing </a:t>
            </a:r>
            <a:r>
              <a:rPr lang="en-US" sz="2800" b="1" dirty="0">
                <a:solidFill>
                  <a:schemeClr val="accent6">
                    <a:lumMod val="75000"/>
                  </a:schemeClr>
                </a:solidFill>
              </a:rPr>
              <a:t>receptors</a:t>
            </a:r>
            <a:r>
              <a:rPr lang="en-US" sz="2800" dirty="0"/>
              <a:t> sensitive to </a:t>
            </a:r>
            <a:r>
              <a:rPr lang="en-US" sz="2800" b="1" dirty="0">
                <a:solidFill>
                  <a:schemeClr val="accent6">
                    <a:lumMod val="75000"/>
                  </a:schemeClr>
                </a:solidFill>
              </a:rPr>
              <a:t>light intensity</a:t>
            </a:r>
            <a:r>
              <a:rPr lang="en-US" sz="2800" dirty="0"/>
              <a:t> and </a:t>
            </a:r>
            <a:r>
              <a:rPr lang="en-US" sz="2800" b="1" dirty="0">
                <a:solidFill>
                  <a:schemeClr val="accent6">
                    <a:lumMod val="75000"/>
                  </a:schemeClr>
                </a:solidFill>
              </a:rPr>
              <a:t>colour</a:t>
            </a:r>
            <a:r>
              <a:rPr lang="en-US" sz="2800" dirty="0"/>
              <a:t>.</a:t>
            </a:r>
            <a:endParaRPr lang="en-US" sz="2800" dirty="0">
              <a:effectLst/>
            </a:endParaRPr>
          </a:p>
        </p:txBody>
      </p:sp>
      <p:sp>
        <p:nvSpPr>
          <p:cNvPr id="9" name="Rectangle 8"/>
          <p:cNvSpPr/>
          <p:nvPr/>
        </p:nvSpPr>
        <p:spPr>
          <a:xfrm>
            <a:off x="3406816" y="4871357"/>
            <a:ext cx="907877" cy="461665"/>
          </a:xfrm>
          <a:prstGeom prst="rect">
            <a:avLst/>
          </a:prstGeom>
        </p:spPr>
        <p:txBody>
          <a:bodyPr wrap="none">
            <a:spAutoFit/>
          </a:bodyPr>
          <a:lstStyle/>
          <a:p>
            <a:r>
              <a:rPr lang="en-US" sz="2400" dirty="0"/>
              <a:t>sclera</a:t>
            </a:r>
          </a:p>
        </p:txBody>
      </p:sp>
      <p:sp>
        <p:nvSpPr>
          <p:cNvPr id="10" name="Rectangle 9"/>
          <p:cNvSpPr/>
          <p:nvPr/>
        </p:nvSpPr>
        <p:spPr>
          <a:xfrm>
            <a:off x="3612900" y="3072829"/>
            <a:ext cx="1044645" cy="461665"/>
          </a:xfrm>
          <a:prstGeom prst="rect">
            <a:avLst/>
          </a:prstGeom>
        </p:spPr>
        <p:txBody>
          <a:bodyPr wrap="none">
            <a:spAutoFit/>
          </a:bodyPr>
          <a:lstStyle/>
          <a:p>
            <a:r>
              <a:rPr lang="en-US" sz="2400" dirty="0"/>
              <a:t>cornea</a:t>
            </a:r>
          </a:p>
        </p:txBody>
      </p:sp>
      <p:sp>
        <p:nvSpPr>
          <p:cNvPr id="11" name="Rectangle 10"/>
          <p:cNvSpPr/>
          <p:nvPr/>
        </p:nvSpPr>
        <p:spPr>
          <a:xfrm>
            <a:off x="3584077" y="4295732"/>
            <a:ext cx="553357" cy="461665"/>
          </a:xfrm>
          <a:prstGeom prst="rect">
            <a:avLst/>
          </a:prstGeom>
        </p:spPr>
        <p:txBody>
          <a:bodyPr wrap="none">
            <a:spAutoFit/>
          </a:bodyPr>
          <a:lstStyle/>
          <a:p>
            <a:r>
              <a:rPr lang="en-US" sz="2400" dirty="0"/>
              <a:t>iris</a:t>
            </a:r>
          </a:p>
        </p:txBody>
      </p:sp>
      <p:sp>
        <p:nvSpPr>
          <p:cNvPr id="12" name="Rectangle 11"/>
          <p:cNvSpPr/>
          <p:nvPr/>
        </p:nvSpPr>
        <p:spPr>
          <a:xfrm>
            <a:off x="5014971" y="5714407"/>
            <a:ext cx="2270275" cy="461665"/>
          </a:xfrm>
          <a:prstGeom prst="rect">
            <a:avLst/>
          </a:prstGeom>
        </p:spPr>
        <p:txBody>
          <a:bodyPr wrap="square">
            <a:spAutoFit/>
          </a:bodyPr>
          <a:lstStyle/>
          <a:p>
            <a:r>
              <a:rPr lang="en-US" sz="2400" dirty="0"/>
              <a:t>ciliary muscles</a:t>
            </a:r>
          </a:p>
        </p:txBody>
      </p:sp>
      <p:sp>
        <p:nvSpPr>
          <p:cNvPr id="13" name="Rectangle 12"/>
          <p:cNvSpPr/>
          <p:nvPr/>
        </p:nvSpPr>
        <p:spPr>
          <a:xfrm>
            <a:off x="3724462" y="1702971"/>
            <a:ext cx="3276826" cy="461665"/>
          </a:xfrm>
          <a:prstGeom prst="rect">
            <a:avLst/>
          </a:prstGeom>
        </p:spPr>
        <p:txBody>
          <a:bodyPr wrap="square">
            <a:spAutoFit/>
          </a:bodyPr>
          <a:lstStyle/>
          <a:p>
            <a:r>
              <a:rPr lang="en-US" sz="2400" dirty="0"/>
              <a:t>suspensory ligaments</a:t>
            </a:r>
            <a:endParaRPr lang="en-GB" sz="2400" dirty="0"/>
          </a:p>
        </p:txBody>
      </p:sp>
      <p:sp>
        <p:nvSpPr>
          <p:cNvPr id="15" name="Rectangle 14"/>
          <p:cNvSpPr/>
          <p:nvPr/>
        </p:nvSpPr>
        <p:spPr>
          <a:xfrm>
            <a:off x="7842606" y="2355582"/>
            <a:ext cx="922945" cy="461665"/>
          </a:xfrm>
          <a:prstGeom prst="rect">
            <a:avLst/>
          </a:prstGeom>
        </p:spPr>
        <p:txBody>
          <a:bodyPr wrap="none">
            <a:spAutoFit/>
          </a:bodyPr>
          <a:lstStyle/>
          <a:p>
            <a:r>
              <a:rPr lang="en-US" sz="2400" dirty="0"/>
              <a:t>retina</a:t>
            </a:r>
          </a:p>
        </p:txBody>
      </p:sp>
      <p:sp>
        <p:nvSpPr>
          <p:cNvPr id="16" name="Rectangle 15"/>
          <p:cNvSpPr/>
          <p:nvPr/>
        </p:nvSpPr>
        <p:spPr>
          <a:xfrm>
            <a:off x="7313275" y="5427314"/>
            <a:ext cx="1595693" cy="461665"/>
          </a:xfrm>
          <a:prstGeom prst="rect">
            <a:avLst/>
          </a:prstGeom>
        </p:spPr>
        <p:txBody>
          <a:bodyPr wrap="none">
            <a:spAutoFit/>
          </a:bodyPr>
          <a:lstStyle/>
          <a:p>
            <a:r>
              <a:rPr lang="en-US" sz="2400" dirty="0"/>
              <a:t>optic nerve</a:t>
            </a:r>
          </a:p>
        </p:txBody>
      </p:sp>
      <p:cxnSp>
        <p:nvCxnSpPr>
          <p:cNvPr id="19" name="Straight Connector 18"/>
          <p:cNvCxnSpPr/>
          <p:nvPr/>
        </p:nvCxnSpPr>
        <p:spPr>
          <a:xfrm>
            <a:off x="5286548" y="2164636"/>
            <a:ext cx="183011" cy="1222968"/>
          </a:xfrm>
          <a:prstGeom prst="line">
            <a:avLst/>
          </a:prstGeom>
          <a:ln w="2857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V="1">
            <a:off x="7487490" y="2620116"/>
            <a:ext cx="355116" cy="589345"/>
          </a:xfrm>
          <a:prstGeom prst="line">
            <a:avLst/>
          </a:prstGeom>
          <a:ln w="2857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24" name="Straight Connector 23"/>
          <p:cNvCxnSpPr/>
          <p:nvPr/>
        </p:nvCxnSpPr>
        <p:spPr>
          <a:xfrm>
            <a:off x="4686368" y="3350773"/>
            <a:ext cx="294138" cy="407368"/>
          </a:xfrm>
          <a:prstGeom prst="line">
            <a:avLst/>
          </a:prstGeom>
          <a:ln w="2857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27" name="Straight Connector 26"/>
          <p:cNvCxnSpPr/>
          <p:nvPr/>
        </p:nvCxnSpPr>
        <p:spPr>
          <a:xfrm flipV="1">
            <a:off x="4144592" y="4390349"/>
            <a:ext cx="1144907" cy="190425"/>
          </a:xfrm>
          <a:prstGeom prst="line">
            <a:avLst/>
          </a:prstGeom>
          <a:ln w="2857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0" name="Straight Connector 29"/>
          <p:cNvCxnSpPr/>
          <p:nvPr/>
        </p:nvCxnSpPr>
        <p:spPr>
          <a:xfrm flipH="1" flipV="1">
            <a:off x="5526487" y="4632958"/>
            <a:ext cx="324229" cy="1098373"/>
          </a:xfrm>
          <a:prstGeom prst="line">
            <a:avLst/>
          </a:prstGeom>
          <a:ln w="2857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2" name="Straight Connector 31"/>
          <p:cNvCxnSpPr/>
          <p:nvPr/>
        </p:nvCxnSpPr>
        <p:spPr>
          <a:xfrm flipH="1">
            <a:off x="4294772" y="4908475"/>
            <a:ext cx="1165648" cy="193714"/>
          </a:xfrm>
          <a:prstGeom prst="line">
            <a:avLst/>
          </a:prstGeom>
          <a:ln w="2857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p:nvCxnSpPr>
        <p:spPr>
          <a:xfrm flipH="1">
            <a:off x="8111121" y="4923620"/>
            <a:ext cx="192958" cy="503694"/>
          </a:xfrm>
          <a:prstGeom prst="line">
            <a:avLst/>
          </a:prstGeom>
          <a:ln w="28575">
            <a:solidFill>
              <a:schemeClr val="tx1"/>
            </a:solidFill>
          </a:ln>
          <a:effectLst/>
        </p:spPr>
        <p:style>
          <a:lnRef idx="2">
            <a:schemeClr val="accent1"/>
          </a:lnRef>
          <a:fillRef idx="0">
            <a:schemeClr val="accent1"/>
          </a:fillRef>
          <a:effectRef idx="1">
            <a:schemeClr val="accent1"/>
          </a:effectRef>
          <a:fontRef idx="minor">
            <a:schemeClr val="tx1"/>
          </a:fontRef>
        </p:style>
      </p:cxnSp>
      <p:pic>
        <p:nvPicPr>
          <p:cNvPr id="41" name="Picture 40"/>
          <p:cNvPicPr>
            <a:picLocks noChangeAspect="1"/>
          </p:cNvPicPr>
          <p:nvPr/>
        </p:nvPicPr>
        <p:blipFill rotWithShape="1">
          <a:blip r:embed="rId4" cstate="print">
            <a:extLst>
              <a:ext uri="{28A0092B-C50C-407E-A947-70E740481C1C}">
                <a14:useLocalDpi xmlns:a14="http://schemas.microsoft.com/office/drawing/2010/main" val="0"/>
              </a:ext>
            </a:extLst>
          </a:blip>
          <a:srcRect l="-1028" t="7582" r="47337" b="52697"/>
          <a:stretch/>
        </p:blipFill>
        <p:spPr>
          <a:xfrm>
            <a:off x="611560" y="2680194"/>
            <a:ext cx="2965359" cy="2002488"/>
          </a:xfrm>
          <a:prstGeom prst="rect">
            <a:avLst/>
          </a:prstGeom>
        </p:spPr>
      </p:pic>
      <p:cxnSp>
        <p:nvCxnSpPr>
          <p:cNvPr id="42" name="Straight Connector 41"/>
          <p:cNvCxnSpPr/>
          <p:nvPr/>
        </p:nvCxnSpPr>
        <p:spPr>
          <a:xfrm>
            <a:off x="2380322" y="4139703"/>
            <a:ext cx="1167774" cy="386861"/>
          </a:xfrm>
          <a:prstGeom prst="line">
            <a:avLst/>
          </a:prstGeom>
          <a:ln w="2857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53" name="Rectangle 52"/>
          <p:cNvSpPr/>
          <p:nvPr/>
        </p:nvSpPr>
        <p:spPr>
          <a:xfrm>
            <a:off x="3483331" y="3792683"/>
            <a:ext cx="811441" cy="461665"/>
          </a:xfrm>
          <a:prstGeom prst="rect">
            <a:avLst/>
          </a:prstGeom>
        </p:spPr>
        <p:txBody>
          <a:bodyPr wrap="none">
            <a:spAutoFit/>
          </a:bodyPr>
          <a:lstStyle/>
          <a:p>
            <a:r>
              <a:rPr lang="en-US" sz="2400" dirty="0"/>
              <a:t>pupil</a:t>
            </a:r>
          </a:p>
        </p:txBody>
      </p:sp>
      <p:cxnSp>
        <p:nvCxnSpPr>
          <p:cNvPr id="54" name="Straight Connector 53"/>
          <p:cNvCxnSpPr/>
          <p:nvPr/>
        </p:nvCxnSpPr>
        <p:spPr>
          <a:xfrm flipV="1">
            <a:off x="4245423" y="3999822"/>
            <a:ext cx="936000" cy="16788"/>
          </a:xfrm>
          <a:prstGeom prst="line">
            <a:avLst/>
          </a:prstGeom>
          <a:ln w="2857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57" name="Straight Connector 56"/>
          <p:cNvCxnSpPr/>
          <p:nvPr/>
        </p:nvCxnSpPr>
        <p:spPr>
          <a:xfrm>
            <a:off x="2110758" y="3878164"/>
            <a:ext cx="1340438" cy="132331"/>
          </a:xfrm>
          <a:prstGeom prst="line">
            <a:avLst/>
          </a:prstGeom>
          <a:ln w="2857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66" name="Straight Connector 65"/>
          <p:cNvCxnSpPr>
            <a:endCxn id="9" idx="1"/>
          </p:cNvCxnSpPr>
          <p:nvPr/>
        </p:nvCxnSpPr>
        <p:spPr>
          <a:xfrm>
            <a:off x="1581009" y="4070226"/>
            <a:ext cx="1825807" cy="1031964"/>
          </a:xfrm>
          <a:prstGeom prst="line">
            <a:avLst/>
          </a:prstGeom>
          <a:ln w="2857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73" name="Rectangle 72"/>
          <p:cNvSpPr/>
          <p:nvPr/>
        </p:nvSpPr>
        <p:spPr>
          <a:xfrm>
            <a:off x="3612900" y="2449361"/>
            <a:ext cx="1044645" cy="461665"/>
          </a:xfrm>
          <a:prstGeom prst="rect">
            <a:avLst/>
          </a:prstGeom>
        </p:spPr>
        <p:txBody>
          <a:bodyPr wrap="square">
            <a:spAutoFit/>
          </a:bodyPr>
          <a:lstStyle/>
          <a:p>
            <a:pPr algn="r"/>
            <a:r>
              <a:rPr lang="en-US" sz="2400" dirty="0"/>
              <a:t>lens</a:t>
            </a:r>
          </a:p>
        </p:txBody>
      </p:sp>
      <p:cxnSp>
        <p:nvCxnSpPr>
          <p:cNvPr id="74" name="Straight Connector 73"/>
          <p:cNvCxnSpPr/>
          <p:nvPr/>
        </p:nvCxnSpPr>
        <p:spPr>
          <a:xfrm>
            <a:off x="4657545" y="2686388"/>
            <a:ext cx="847995" cy="1232591"/>
          </a:xfrm>
          <a:prstGeom prst="line">
            <a:avLst/>
          </a:prstGeom>
          <a:ln w="2857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2" name="Rectangle 1"/>
          <p:cNvSpPr/>
          <p:nvPr/>
        </p:nvSpPr>
        <p:spPr>
          <a:xfrm>
            <a:off x="634362" y="5845891"/>
            <a:ext cx="1656415" cy="646331"/>
          </a:xfrm>
          <a:prstGeom prst="rect">
            <a:avLst/>
          </a:prstGeom>
        </p:spPr>
        <p:txBody>
          <a:bodyPr wrap="none">
            <a:spAutoFit/>
          </a:bodyPr>
          <a:lstStyle/>
          <a:p>
            <a:r>
              <a:rPr lang="en-GB" b="1" dirty="0">
                <a:hlinkClick r:id="rId5"/>
              </a:rPr>
              <a:t>Video - The eye</a:t>
            </a:r>
            <a:endParaRPr lang="en-GB" b="1" dirty="0"/>
          </a:p>
          <a:p>
            <a:endParaRPr lang="en-GB" b="1" dirty="0"/>
          </a:p>
        </p:txBody>
      </p:sp>
      <p:sp>
        <p:nvSpPr>
          <p:cNvPr id="29"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4 - The eye </a:t>
            </a:r>
            <a:r>
              <a:rPr lang="en-US" sz="2400" b="1" dirty="0">
                <a:solidFill>
                  <a:schemeClr val="tx1"/>
                </a:solidFill>
                <a:latin typeface="+mn-lt"/>
              </a:rPr>
              <a:t>(biology only)</a:t>
            </a:r>
          </a:p>
        </p:txBody>
      </p:sp>
    </p:spTree>
    <p:extLst>
      <p:ext uri="{BB962C8B-B14F-4D97-AF65-F5344CB8AC3E}">
        <p14:creationId xmlns:p14="http://schemas.microsoft.com/office/powerpoint/2010/main" val="119095974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4 - The eye </a:t>
            </a:r>
            <a:r>
              <a:rPr lang="en-US" sz="2400" b="1" dirty="0">
                <a:solidFill>
                  <a:schemeClr val="tx1"/>
                </a:solidFill>
                <a:latin typeface="+mn-lt"/>
              </a:rPr>
              <a:t>(biology only)</a:t>
            </a:r>
          </a:p>
        </p:txBody>
      </p:sp>
      <p:graphicFrame>
        <p:nvGraphicFramePr>
          <p:cNvPr id="28" name="Table 27"/>
          <p:cNvGraphicFramePr>
            <a:graphicFrameLocks noGrp="1"/>
          </p:cNvGraphicFramePr>
          <p:nvPr>
            <p:extLst>
              <p:ext uri="{D42A27DB-BD31-4B8C-83A1-F6EECF244321}">
                <p14:modId xmlns:p14="http://schemas.microsoft.com/office/powerpoint/2010/main" val="2907093319"/>
              </p:ext>
            </p:extLst>
          </p:nvPr>
        </p:nvGraphicFramePr>
        <p:xfrm>
          <a:off x="107504" y="764704"/>
          <a:ext cx="8856984" cy="5730240"/>
        </p:xfrm>
        <a:graphic>
          <a:graphicData uri="http://schemas.openxmlformats.org/drawingml/2006/table">
            <a:tbl>
              <a:tblPr firstRow="1" bandRow="1">
                <a:tableStyleId>{912C8C85-51F0-491E-9774-3900AFEF0FD7}</a:tableStyleId>
              </a:tblPr>
              <a:tblGrid>
                <a:gridCol w="3024336">
                  <a:extLst>
                    <a:ext uri="{9D8B030D-6E8A-4147-A177-3AD203B41FA5}">
                      <a16:colId xmlns:a16="http://schemas.microsoft.com/office/drawing/2014/main" val="20000"/>
                    </a:ext>
                  </a:extLst>
                </a:gridCol>
                <a:gridCol w="5832648">
                  <a:extLst>
                    <a:ext uri="{9D8B030D-6E8A-4147-A177-3AD203B41FA5}">
                      <a16:colId xmlns:a16="http://schemas.microsoft.com/office/drawing/2014/main" val="20001"/>
                    </a:ext>
                  </a:extLst>
                </a:gridCol>
              </a:tblGrid>
              <a:tr h="370840">
                <a:tc>
                  <a:txBody>
                    <a:bodyPr/>
                    <a:lstStyle/>
                    <a:p>
                      <a:r>
                        <a:rPr lang="en-GB" sz="2000" dirty="0"/>
                        <a:t>Part</a:t>
                      </a:r>
                      <a:r>
                        <a:rPr lang="en-GB" sz="2000" baseline="0" dirty="0"/>
                        <a:t> of the eye </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2000" dirty="0"/>
                        <a:t>Description</a:t>
                      </a:r>
                      <a:r>
                        <a:rPr lang="en-GB" sz="2000" baseline="0" dirty="0"/>
                        <a:t> and function</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2200" dirty="0">
                          <a:latin typeface="+mn-lt"/>
                        </a:rPr>
                        <a:t>cornea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900" dirty="0"/>
                        <a:t>Transparent layer at the front of the eye. It refracts light into the eye.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2200" dirty="0">
                          <a:latin typeface="+mn-lt"/>
                        </a:rPr>
                        <a:t>iris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900" dirty="0"/>
                        <a:t>The coloured part</a:t>
                      </a:r>
                      <a:r>
                        <a:rPr lang="en-GB" sz="1900" baseline="0" dirty="0"/>
                        <a:t> of the eye that contains muscles that control the amount of light entering the eye.</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370840">
                <a:tc>
                  <a:txBody>
                    <a:bodyPr/>
                    <a:lstStyle/>
                    <a:p>
                      <a:r>
                        <a:rPr lang="en-GB" sz="2200" dirty="0">
                          <a:latin typeface="+mn-lt"/>
                        </a:rPr>
                        <a:t>pupil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900" dirty="0"/>
                        <a:t>The hole in the middle of the iris that lets light in. Its diameter is controlled by the iris.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2200" dirty="0">
                          <a:latin typeface="+mn-lt"/>
                        </a:rPr>
                        <a:t>lens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900" dirty="0"/>
                        <a:t>A transparent, biconvex structure in the eye that refracts light onto the retina.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2200" dirty="0">
                          <a:latin typeface="+mn-lt"/>
                        </a:rPr>
                        <a:t>retina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900" dirty="0"/>
                        <a:t>Thin layer of tissue at the back</a:t>
                      </a:r>
                      <a:r>
                        <a:rPr lang="en-GB" sz="1900" baseline="0" dirty="0"/>
                        <a:t> of the eye that contains receptor cells called rods and cones for light and colour. </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2200" dirty="0">
                          <a:latin typeface="+mn-lt"/>
                        </a:rPr>
                        <a:t>sclera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900" dirty="0"/>
                        <a:t>Tough white supporting</a:t>
                      </a:r>
                      <a:r>
                        <a:rPr lang="en-GB" sz="1900" baseline="0" dirty="0"/>
                        <a:t> wall of the eye. </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2200" dirty="0">
                          <a:latin typeface="+mn-lt"/>
                        </a:rPr>
                        <a:t>ciliary muscles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900" dirty="0"/>
                        <a:t>Muscles that are connected to the lens by the suspensory</a:t>
                      </a:r>
                      <a:r>
                        <a:rPr lang="en-GB" sz="1900" baseline="0" dirty="0"/>
                        <a:t> ligaments; they change the shape of the lens.</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0840">
                <a:tc>
                  <a:txBody>
                    <a:bodyPr/>
                    <a:lstStyle/>
                    <a:p>
                      <a:r>
                        <a:rPr lang="en-US" sz="2400" dirty="0">
                          <a:latin typeface="+mn-lt"/>
                        </a:rPr>
                        <a:t>suspensory ligaments</a:t>
                      </a:r>
                      <a:endParaRPr lang="en-GB" sz="24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900" dirty="0"/>
                        <a:t>These</a:t>
                      </a:r>
                      <a:r>
                        <a:rPr lang="en-GB" sz="1900" baseline="0" dirty="0"/>
                        <a:t> connect the lens to the ciliary muscles.</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2200" dirty="0">
                          <a:latin typeface="+mn-lt"/>
                        </a:rPr>
                        <a:t>optic nerve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900" dirty="0"/>
                        <a:t>Carries impulses</a:t>
                      </a:r>
                      <a:r>
                        <a:rPr lang="en-GB" sz="1900" baseline="0" dirty="0"/>
                        <a:t> from the retina to the brain.</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4634602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4 - The eye </a:t>
            </a:r>
            <a:r>
              <a:rPr lang="en-US" sz="2400" b="1" dirty="0">
                <a:solidFill>
                  <a:schemeClr val="tx1"/>
                </a:solidFill>
                <a:latin typeface="+mn-lt"/>
              </a:rPr>
              <a:t>(biology only)</a:t>
            </a:r>
          </a:p>
        </p:txBody>
      </p:sp>
      <p:sp>
        <p:nvSpPr>
          <p:cNvPr id="2" name="Rectangle 1"/>
          <p:cNvSpPr/>
          <p:nvPr/>
        </p:nvSpPr>
        <p:spPr>
          <a:xfrm>
            <a:off x="107504" y="701984"/>
            <a:ext cx="9020120" cy="3600986"/>
          </a:xfrm>
          <a:prstGeom prst="rect">
            <a:avLst/>
          </a:prstGeom>
        </p:spPr>
        <p:txBody>
          <a:bodyPr wrap="square">
            <a:spAutoFit/>
          </a:bodyPr>
          <a:lstStyle/>
          <a:p>
            <a:r>
              <a:rPr lang="en-US" sz="2400" b="1" dirty="0">
                <a:solidFill>
                  <a:schemeClr val="accent6">
                    <a:lumMod val="75000"/>
                  </a:schemeClr>
                </a:solidFill>
              </a:rPr>
              <a:t>Accommodation</a:t>
            </a:r>
            <a:r>
              <a:rPr lang="en-US" sz="2400" dirty="0"/>
              <a:t> is the process of </a:t>
            </a:r>
            <a:r>
              <a:rPr lang="en-US" sz="2400" b="1" dirty="0">
                <a:solidFill>
                  <a:schemeClr val="accent6">
                    <a:lumMod val="75000"/>
                  </a:schemeClr>
                </a:solidFill>
              </a:rPr>
              <a:t>changing the shape of the lens </a:t>
            </a:r>
            <a:r>
              <a:rPr lang="en-US" sz="2400" dirty="0"/>
              <a:t>to</a:t>
            </a:r>
          </a:p>
          <a:p>
            <a:r>
              <a:rPr lang="en-US" sz="2400" b="1" dirty="0">
                <a:solidFill>
                  <a:schemeClr val="accent6">
                    <a:lumMod val="75000"/>
                  </a:schemeClr>
                </a:solidFill>
              </a:rPr>
              <a:t>focus</a:t>
            </a:r>
            <a:r>
              <a:rPr lang="en-US" sz="2400" dirty="0">
                <a:solidFill>
                  <a:schemeClr val="accent6">
                    <a:lumMod val="75000"/>
                  </a:schemeClr>
                </a:solidFill>
              </a:rPr>
              <a:t> </a:t>
            </a:r>
            <a:r>
              <a:rPr lang="en-US" sz="2400" dirty="0"/>
              <a:t>on </a:t>
            </a:r>
            <a:r>
              <a:rPr lang="en-US" sz="2400" b="1" dirty="0">
                <a:solidFill>
                  <a:schemeClr val="accent6">
                    <a:lumMod val="75000"/>
                  </a:schemeClr>
                </a:solidFill>
              </a:rPr>
              <a:t>near</a:t>
            </a:r>
            <a:r>
              <a:rPr lang="en-US" sz="2400" dirty="0">
                <a:solidFill>
                  <a:schemeClr val="accent6">
                    <a:lumMod val="75000"/>
                  </a:schemeClr>
                </a:solidFill>
              </a:rPr>
              <a:t> </a:t>
            </a:r>
            <a:r>
              <a:rPr lang="en-US" sz="2400" dirty="0"/>
              <a:t>or </a:t>
            </a:r>
            <a:r>
              <a:rPr lang="en-US" sz="2400" b="1" dirty="0">
                <a:solidFill>
                  <a:schemeClr val="accent6">
                    <a:lumMod val="75000"/>
                  </a:schemeClr>
                </a:solidFill>
              </a:rPr>
              <a:t>distant objects</a:t>
            </a:r>
            <a:r>
              <a:rPr lang="en-US" sz="2400" dirty="0"/>
              <a:t>.</a:t>
            </a:r>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p:txBody>
      </p:sp>
      <p:pic>
        <p:nvPicPr>
          <p:cNvPr id="25" name="Picture 24"/>
          <p:cNvPicPr>
            <a:picLocks noChangeAspect="1"/>
          </p:cNvPicPr>
          <p:nvPr/>
        </p:nvPicPr>
        <p:blipFill>
          <a:blip r:embed="rId3" cstate="print"/>
          <a:stretch>
            <a:fillRect/>
          </a:stretch>
        </p:blipFill>
        <p:spPr>
          <a:xfrm>
            <a:off x="117996" y="1628800"/>
            <a:ext cx="8788400" cy="2514600"/>
          </a:xfrm>
          <a:prstGeom prst="rect">
            <a:avLst/>
          </a:prstGeom>
        </p:spPr>
      </p:pic>
      <p:sp>
        <p:nvSpPr>
          <p:cNvPr id="29" name="Rectangle 28"/>
          <p:cNvSpPr/>
          <p:nvPr/>
        </p:nvSpPr>
        <p:spPr>
          <a:xfrm>
            <a:off x="4574146" y="4152687"/>
            <a:ext cx="4510060" cy="1938992"/>
          </a:xfrm>
          <a:prstGeom prst="rect">
            <a:avLst/>
          </a:prstGeom>
        </p:spPr>
        <p:txBody>
          <a:bodyPr wrap="square">
            <a:spAutoFit/>
          </a:bodyPr>
          <a:lstStyle/>
          <a:p>
            <a:r>
              <a:rPr lang="en-US" sz="2400" dirty="0"/>
              <a:t>To </a:t>
            </a:r>
            <a:r>
              <a:rPr lang="en-US" sz="2400" b="1" dirty="0">
                <a:solidFill>
                  <a:schemeClr val="accent6">
                    <a:lumMod val="75000"/>
                  </a:schemeClr>
                </a:solidFill>
              </a:rPr>
              <a:t>focus</a:t>
            </a:r>
            <a:r>
              <a:rPr lang="en-US" sz="2400" dirty="0"/>
              <a:t> on a </a:t>
            </a:r>
            <a:r>
              <a:rPr lang="en-US" sz="2400" b="1" dirty="0">
                <a:solidFill>
                  <a:schemeClr val="accent6">
                    <a:lumMod val="75000"/>
                  </a:schemeClr>
                </a:solidFill>
              </a:rPr>
              <a:t>near object</a:t>
            </a:r>
            <a:r>
              <a:rPr lang="en-US" sz="2400" dirty="0"/>
              <a:t>:</a:t>
            </a:r>
          </a:p>
          <a:p>
            <a:r>
              <a:rPr lang="en-US" sz="2400" dirty="0"/>
              <a:t>• the ciliary muscles contract</a:t>
            </a:r>
          </a:p>
          <a:p>
            <a:r>
              <a:rPr lang="en-US" sz="2400" dirty="0"/>
              <a:t>• the suspensory ligaments loosen</a:t>
            </a:r>
          </a:p>
          <a:p>
            <a:r>
              <a:rPr lang="en-US" sz="2400" dirty="0"/>
              <a:t>• the lens is then thicker and refracts light rays strongly.</a:t>
            </a:r>
          </a:p>
        </p:txBody>
      </p:sp>
      <p:sp>
        <p:nvSpPr>
          <p:cNvPr id="30" name="Rectangle 29"/>
          <p:cNvSpPr/>
          <p:nvPr/>
        </p:nvSpPr>
        <p:spPr>
          <a:xfrm>
            <a:off x="192388" y="4127252"/>
            <a:ext cx="4425176" cy="2308324"/>
          </a:xfrm>
          <a:prstGeom prst="rect">
            <a:avLst/>
          </a:prstGeom>
        </p:spPr>
        <p:txBody>
          <a:bodyPr wrap="square">
            <a:spAutoFit/>
          </a:bodyPr>
          <a:lstStyle/>
          <a:p>
            <a:r>
              <a:rPr lang="en-US" sz="2400" dirty="0"/>
              <a:t>To </a:t>
            </a:r>
            <a:r>
              <a:rPr lang="en-US" sz="2400" b="1" dirty="0">
                <a:solidFill>
                  <a:schemeClr val="accent6">
                    <a:lumMod val="75000"/>
                  </a:schemeClr>
                </a:solidFill>
              </a:rPr>
              <a:t>focus</a:t>
            </a:r>
            <a:r>
              <a:rPr lang="en-US" sz="2400" dirty="0">
                <a:solidFill>
                  <a:schemeClr val="accent6">
                    <a:lumMod val="75000"/>
                  </a:schemeClr>
                </a:solidFill>
              </a:rPr>
              <a:t> </a:t>
            </a:r>
            <a:r>
              <a:rPr lang="en-US" sz="2400" dirty="0"/>
              <a:t>on a </a:t>
            </a:r>
            <a:r>
              <a:rPr lang="en-US" sz="2400" b="1" dirty="0">
                <a:solidFill>
                  <a:schemeClr val="accent6">
                    <a:lumMod val="75000"/>
                  </a:schemeClr>
                </a:solidFill>
              </a:rPr>
              <a:t>distant object</a:t>
            </a:r>
            <a:r>
              <a:rPr lang="en-US" sz="2400" dirty="0"/>
              <a:t>:</a:t>
            </a:r>
          </a:p>
          <a:p>
            <a:r>
              <a:rPr lang="en-US" sz="2400" dirty="0"/>
              <a:t>• the ciliary muscles relax</a:t>
            </a:r>
          </a:p>
          <a:p>
            <a:r>
              <a:rPr lang="en-US" sz="2400" dirty="0"/>
              <a:t>• the suspensory ligaments are pulled tight</a:t>
            </a:r>
          </a:p>
          <a:p>
            <a:r>
              <a:rPr lang="en-US" sz="2400" dirty="0"/>
              <a:t>• the lens is then pulled thin and only slightly refracts light rays.</a:t>
            </a:r>
          </a:p>
        </p:txBody>
      </p:sp>
      <p:sp>
        <p:nvSpPr>
          <p:cNvPr id="3" name="Rectangle 2"/>
          <p:cNvSpPr/>
          <p:nvPr/>
        </p:nvSpPr>
        <p:spPr>
          <a:xfrm>
            <a:off x="5220072" y="6091679"/>
            <a:ext cx="4572000" cy="646331"/>
          </a:xfrm>
          <a:prstGeom prst="rect">
            <a:avLst/>
          </a:prstGeom>
        </p:spPr>
        <p:txBody>
          <a:bodyPr>
            <a:spAutoFit/>
          </a:bodyPr>
          <a:lstStyle/>
          <a:p>
            <a:r>
              <a:rPr lang="en-GB" b="1" dirty="0">
                <a:hlinkClick r:id="rId4"/>
              </a:rPr>
              <a:t>Video - accommodation</a:t>
            </a:r>
            <a:endParaRPr lang="en-GB" b="1" dirty="0"/>
          </a:p>
          <a:p>
            <a:endParaRPr lang="en-GB" b="1" dirty="0"/>
          </a:p>
        </p:txBody>
      </p:sp>
    </p:spTree>
    <p:extLst>
      <p:ext uri="{BB962C8B-B14F-4D97-AF65-F5344CB8AC3E}">
        <p14:creationId xmlns:p14="http://schemas.microsoft.com/office/powerpoint/2010/main" val="31689172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4 - The eye </a:t>
            </a:r>
            <a:r>
              <a:rPr lang="en-US" sz="2400" b="1" dirty="0">
                <a:solidFill>
                  <a:schemeClr val="tx1"/>
                </a:solidFill>
                <a:latin typeface="+mn-lt"/>
              </a:rPr>
              <a:t>(biology only)</a:t>
            </a:r>
          </a:p>
        </p:txBody>
      </p:sp>
      <p:sp>
        <p:nvSpPr>
          <p:cNvPr id="2" name="Rectangle 1"/>
          <p:cNvSpPr/>
          <p:nvPr/>
        </p:nvSpPr>
        <p:spPr>
          <a:xfrm>
            <a:off x="107504" y="701984"/>
            <a:ext cx="9020120" cy="769441"/>
          </a:xfrm>
          <a:prstGeom prst="rect">
            <a:avLst/>
          </a:prstGeom>
        </p:spPr>
        <p:txBody>
          <a:bodyPr wrap="square">
            <a:spAutoFit/>
          </a:bodyPr>
          <a:lstStyle/>
          <a:p>
            <a:pPr algn="ctr"/>
            <a:r>
              <a:rPr lang="en-US" sz="2200" dirty="0"/>
              <a:t>Two common defects of the eyes are </a:t>
            </a:r>
            <a:r>
              <a:rPr lang="en-US" sz="2200" b="1" dirty="0">
                <a:solidFill>
                  <a:schemeClr val="accent6">
                    <a:lumMod val="75000"/>
                  </a:schemeClr>
                </a:solidFill>
              </a:rPr>
              <a:t>myopia</a:t>
            </a:r>
            <a:r>
              <a:rPr lang="en-US" sz="2200" dirty="0">
                <a:solidFill>
                  <a:schemeClr val="accent6">
                    <a:lumMod val="75000"/>
                  </a:schemeClr>
                </a:solidFill>
              </a:rPr>
              <a:t> </a:t>
            </a:r>
            <a:r>
              <a:rPr lang="en-US" sz="2200" dirty="0"/>
              <a:t>(short sightedness) and </a:t>
            </a:r>
            <a:r>
              <a:rPr lang="en-US" sz="2200" b="1" dirty="0" err="1">
                <a:solidFill>
                  <a:schemeClr val="accent6">
                    <a:lumMod val="75000"/>
                  </a:schemeClr>
                </a:solidFill>
              </a:rPr>
              <a:t>hyperopia</a:t>
            </a:r>
            <a:r>
              <a:rPr lang="en-US" sz="2200" dirty="0">
                <a:solidFill>
                  <a:schemeClr val="accent6">
                    <a:lumMod val="75000"/>
                  </a:schemeClr>
                </a:solidFill>
              </a:rPr>
              <a:t> </a:t>
            </a:r>
            <a:r>
              <a:rPr lang="en-US" sz="2200" dirty="0"/>
              <a:t>(long sightedness) in which rays of light do not focus on the retina.</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0148" y="1523255"/>
            <a:ext cx="4680000" cy="4680000"/>
          </a:xfrm>
          <a:prstGeom prst="rect">
            <a:avLst/>
          </a:prstGeom>
        </p:spPr>
      </p:pic>
      <p:sp>
        <p:nvSpPr>
          <p:cNvPr id="5" name="Rectangle 4"/>
          <p:cNvSpPr/>
          <p:nvPr/>
        </p:nvSpPr>
        <p:spPr>
          <a:xfrm>
            <a:off x="4932040" y="1556792"/>
            <a:ext cx="4032448" cy="4893647"/>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US" sz="2400" b="1" dirty="0">
                <a:solidFill>
                  <a:schemeClr val="accent6">
                    <a:lumMod val="75000"/>
                  </a:schemeClr>
                </a:solidFill>
              </a:rPr>
              <a:t>Myopia</a:t>
            </a:r>
            <a:r>
              <a:rPr lang="en-US" sz="2400" dirty="0">
                <a:solidFill>
                  <a:schemeClr val="accent6">
                    <a:lumMod val="75000"/>
                  </a:schemeClr>
                </a:solidFill>
              </a:rPr>
              <a:t> </a:t>
            </a:r>
            <a:r>
              <a:rPr lang="en-US" sz="2400" dirty="0"/>
              <a:t>(short sightedness) </a:t>
            </a:r>
          </a:p>
          <a:p>
            <a:pPr marL="342900" indent="-342900">
              <a:buFont typeface="Arial" charset="0"/>
              <a:buChar char="•"/>
            </a:pPr>
            <a:r>
              <a:rPr lang="en-US" sz="2400" dirty="0"/>
              <a:t>People who are short sighted </a:t>
            </a:r>
            <a:r>
              <a:rPr lang="en-US" sz="2400" b="1" dirty="0">
                <a:solidFill>
                  <a:schemeClr val="accent6">
                    <a:lumMod val="75000"/>
                  </a:schemeClr>
                </a:solidFill>
              </a:rPr>
              <a:t>cannot focus </a:t>
            </a:r>
            <a:r>
              <a:rPr lang="en-US" sz="2400" dirty="0"/>
              <a:t>on objects that are </a:t>
            </a:r>
            <a:r>
              <a:rPr lang="en-US" sz="2400" b="1" dirty="0">
                <a:solidFill>
                  <a:schemeClr val="accent6">
                    <a:lumMod val="75000"/>
                  </a:schemeClr>
                </a:solidFill>
              </a:rPr>
              <a:t>far away</a:t>
            </a:r>
            <a:r>
              <a:rPr lang="en-US" sz="2400" dirty="0"/>
              <a:t>.</a:t>
            </a:r>
          </a:p>
          <a:p>
            <a:pPr marL="342900" indent="-342900">
              <a:buFont typeface="Arial" charset="0"/>
              <a:buChar char="•"/>
            </a:pPr>
            <a:r>
              <a:rPr lang="en-US" sz="2400" dirty="0"/>
              <a:t>It usually occurs when the </a:t>
            </a:r>
            <a:r>
              <a:rPr lang="en-US" sz="2400" b="1" dirty="0">
                <a:solidFill>
                  <a:schemeClr val="accent6">
                    <a:lumMod val="75000"/>
                  </a:schemeClr>
                </a:solidFill>
              </a:rPr>
              <a:t>eyeball</a:t>
            </a:r>
            <a:r>
              <a:rPr lang="en-US" sz="2400" dirty="0"/>
              <a:t> is </a:t>
            </a:r>
            <a:r>
              <a:rPr lang="en-US" sz="2400" b="1" dirty="0">
                <a:solidFill>
                  <a:schemeClr val="accent6">
                    <a:lumMod val="75000"/>
                  </a:schemeClr>
                </a:solidFill>
              </a:rPr>
              <a:t>too long.</a:t>
            </a:r>
          </a:p>
          <a:p>
            <a:pPr marL="342900" indent="-342900">
              <a:buFont typeface="Arial" charset="0"/>
              <a:buChar char="•"/>
            </a:pPr>
            <a:r>
              <a:rPr lang="en-US" sz="2400" dirty="0"/>
              <a:t>The light rays from distant objects </a:t>
            </a:r>
            <a:r>
              <a:rPr lang="en-US" sz="2400" b="1" dirty="0">
                <a:solidFill>
                  <a:schemeClr val="accent6">
                    <a:lumMod val="75000"/>
                  </a:schemeClr>
                </a:solidFill>
              </a:rPr>
              <a:t>focus</a:t>
            </a:r>
            <a:r>
              <a:rPr lang="en-US" sz="2400" dirty="0"/>
              <a:t> in the eyeball </a:t>
            </a:r>
            <a:r>
              <a:rPr lang="en-US" sz="2400" b="1" dirty="0">
                <a:solidFill>
                  <a:schemeClr val="accent6">
                    <a:lumMod val="75000"/>
                  </a:schemeClr>
                </a:solidFill>
              </a:rPr>
              <a:t>in front </a:t>
            </a:r>
            <a:r>
              <a:rPr lang="en-US" sz="2400" dirty="0"/>
              <a:t>of the </a:t>
            </a:r>
            <a:r>
              <a:rPr lang="en-US" sz="2400" b="1" dirty="0">
                <a:solidFill>
                  <a:schemeClr val="accent6">
                    <a:lumMod val="75000"/>
                  </a:schemeClr>
                </a:solidFill>
              </a:rPr>
              <a:t>retina</a:t>
            </a:r>
            <a:r>
              <a:rPr lang="en-US" sz="2400" dirty="0"/>
              <a:t>.</a:t>
            </a:r>
          </a:p>
          <a:p>
            <a:pPr marL="342900" indent="-342900">
              <a:buFont typeface="Arial" charset="0"/>
              <a:buChar char="•"/>
            </a:pPr>
            <a:r>
              <a:rPr lang="en-US" sz="2400" dirty="0"/>
              <a:t>Myopia can be </a:t>
            </a:r>
            <a:r>
              <a:rPr lang="en-US" sz="2400" b="1" dirty="0">
                <a:solidFill>
                  <a:schemeClr val="accent6">
                    <a:lumMod val="75000"/>
                  </a:schemeClr>
                </a:solidFill>
              </a:rPr>
              <a:t>corrected</a:t>
            </a:r>
            <a:r>
              <a:rPr lang="en-US" sz="2400" dirty="0"/>
              <a:t> with </a:t>
            </a:r>
            <a:r>
              <a:rPr lang="en-US" sz="2400" b="1" dirty="0">
                <a:solidFill>
                  <a:schemeClr val="accent6">
                    <a:lumMod val="75000"/>
                  </a:schemeClr>
                </a:solidFill>
              </a:rPr>
              <a:t>concave lenses </a:t>
            </a:r>
            <a:r>
              <a:rPr lang="en-US" sz="2400" dirty="0"/>
              <a:t>so that the light rays focus on the retina.</a:t>
            </a:r>
            <a:endParaRPr lang="en-GB" sz="2400" dirty="0"/>
          </a:p>
        </p:txBody>
      </p:sp>
      <p:sp>
        <p:nvSpPr>
          <p:cNvPr id="6" name="TextBox 5"/>
          <p:cNvSpPr txBox="1"/>
          <p:nvPr/>
        </p:nvSpPr>
        <p:spPr>
          <a:xfrm>
            <a:off x="143508" y="6197242"/>
            <a:ext cx="1656184" cy="400110"/>
          </a:xfrm>
          <a:prstGeom prst="rect">
            <a:avLst/>
          </a:prstGeom>
          <a:noFill/>
        </p:spPr>
        <p:txBody>
          <a:bodyPr wrap="square" rtlCol="0">
            <a:spAutoFit/>
          </a:bodyPr>
          <a:lstStyle/>
          <a:p>
            <a:pPr algn="ctr"/>
            <a:r>
              <a:rPr lang="en-GB" sz="2000" dirty="0">
                <a:latin typeface="Calibri Light" charset="0"/>
                <a:ea typeface="Calibri Light" charset="0"/>
                <a:cs typeface="Calibri Light" charset="0"/>
              </a:rPr>
              <a:t>Concave lens</a:t>
            </a:r>
          </a:p>
        </p:txBody>
      </p:sp>
      <p:cxnSp>
        <p:nvCxnSpPr>
          <p:cNvPr id="12" name="Straight Arrow Connector 11"/>
          <p:cNvCxnSpPr/>
          <p:nvPr/>
        </p:nvCxnSpPr>
        <p:spPr>
          <a:xfrm flipV="1">
            <a:off x="971600" y="5853782"/>
            <a:ext cx="0" cy="38353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31143789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4 - The eye </a:t>
            </a:r>
            <a:r>
              <a:rPr lang="en-US" sz="2400" b="1" dirty="0">
                <a:solidFill>
                  <a:schemeClr val="tx1"/>
                </a:solidFill>
                <a:latin typeface="+mn-lt"/>
              </a:rPr>
              <a:t>(biology only)</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536" y="1052736"/>
            <a:ext cx="4680000" cy="4680000"/>
          </a:xfrm>
          <a:prstGeom prst="rect">
            <a:avLst/>
          </a:prstGeom>
        </p:spPr>
      </p:pic>
      <p:sp>
        <p:nvSpPr>
          <p:cNvPr id="6" name="TextBox 5"/>
          <p:cNvSpPr txBox="1"/>
          <p:nvPr/>
        </p:nvSpPr>
        <p:spPr>
          <a:xfrm>
            <a:off x="251520" y="5892720"/>
            <a:ext cx="1656184" cy="400110"/>
          </a:xfrm>
          <a:prstGeom prst="rect">
            <a:avLst/>
          </a:prstGeom>
          <a:noFill/>
        </p:spPr>
        <p:txBody>
          <a:bodyPr wrap="square" rtlCol="0">
            <a:spAutoFit/>
          </a:bodyPr>
          <a:lstStyle/>
          <a:p>
            <a:pPr algn="ctr"/>
            <a:r>
              <a:rPr lang="en-GB" sz="2000" dirty="0">
                <a:latin typeface="Calibri Light" charset="0"/>
                <a:ea typeface="Calibri Light" charset="0"/>
                <a:cs typeface="Calibri Light" charset="0"/>
              </a:rPr>
              <a:t>Convex lens</a:t>
            </a:r>
          </a:p>
        </p:txBody>
      </p:sp>
      <p:cxnSp>
        <p:nvCxnSpPr>
          <p:cNvPr id="8" name="Straight Arrow Connector 7"/>
          <p:cNvCxnSpPr/>
          <p:nvPr/>
        </p:nvCxnSpPr>
        <p:spPr>
          <a:xfrm flipV="1">
            <a:off x="1079612" y="5549260"/>
            <a:ext cx="0" cy="38353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9" name="Rectangle 8"/>
          <p:cNvSpPr/>
          <p:nvPr/>
        </p:nvSpPr>
        <p:spPr>
          <a:xfrm>
            <a:off x="5004048" y="1055936"/>
            <a:ext cx="4032448" cy="4893647"/>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US" sz="2400" b="1" dirty="0">
                <a:solidFill>
                  <a:schemeClr val="accent6">
                    <a:lumMod val="75000"/>
                  </a:schemeClr>
                </a:solidFill>
              </a:rPr>
              <a:t>Hyperopia</a:t>
            </a:r>
            <a:r>
              <a:rPr lang="en-US" sz="2400" dirty="0">
                <a:solidFill>
                  <a:schemeClr val="accent6">
                    <a:lumMod val="75000"/>
                  </a:schemeClr>
                </a:solidFill>
              </a:rPr>
              <a:t> </a:t>
            </a:r>
            <a:r>
              <a:rPr lang="en-US" sz="2400" dirty="0"/>
              <a:t>(long sightedness) </a:t>
            </a:r>
          </a:p>
          <a:p>
            <a:pPr marL="342900" indent="-342900">
              <a:buFont typeface="Arial" charset="0"/>
              <a:buChar char="•"/>
            </a:pPr>
            <a:r>
              <a:rPr lang="en-US" sz="2400" dirty="0"/>
              <a:t>People who are long sighted </a:t>
            </a:r>
            <a:r>
              <a:rPr lang="en-US" sz="2400" b="1" dirty="0">
                <a:solidFill>
                  <a:schemeClr val="accent6">
                    <a:lumMod val="75000"/>
                  </a:schemeClr>
                </a:solidFill>
              </a:rPr>
              <a:t>cannot focus </a:t>
            </a:r>
            <a:r>
              <a:rPr lang="en-US" sz="2400" dirty="0"/>
              <a:t>on objects that are </a:t>
            </a:r>
            <a:r>
              <a:rPr lang="en-US" sz="2400" b="1" dirty="0">
                <a:solidFill>
                  <a:schemeClr val="accent6">
                    <a:lumMod val="75000"/>
                  </a:schemeClr>
                </a:solidFill>
              </a:rPr>
              <a:t>near</a:t>
            </a:r>
            <a:r>
              <a:rPr lang="en-US" sz="2400" dirty="0"/>
              <a:t>.</a:t>
            </a:r>
          </a:p>
          <a:p>
            <a:pPr marL="342900" indent="-342900">
              <a:buFont typeface="Arial" charset="0"/>
              <a:buChar char="•"/>
            </a:pPr>
            <a:r>
              <a:rPr lang="en-US" sz="2400" dirty="0"/>
              <a:t>It usually occurs when the </a:t>
            </a:r>
            <a:r>
              <a:rPr lang="en-US" sz="2400" b="1" dirty="0">
                <a:solidFill>
                  <a:schemeClr val="accent6">
                    <a:lumMod val="75000"/>
                  </a:schemeClr>
                </a:solidFill>
              </a:rPr>
              <a:t>eyeball</a:t>
            </a:r>
            <a:r>
              <a:rPr lang="en-US" sz="2400" dirty="0"/>
              <a:t> is </a:t>
            </a:r>
            <a:r>
              <a:rPr lang="en-US" sz="2400" b="1" dirty="0">
                <a:solidFill>
                  <a:schemeClr val="accent6">
                    <a:lumMod val="75000"/>
                  </a:schemeClr>
                </a:solidFill>
              </a:rPr>
              <a:t>too short.</a:t>
            </a:r>
          </a:p>
          <a:p>
            <a:pPr marL="342900" indent="-342900">
              <a:buFont typeface="Arial" charset="0"/>
              <a:buChar char="•"/>
            </a:pPr>
            <a:r>
              <a:rPr lang="en-US" sz="2400" dirty="0"/>
              <a:t>The light rays from distant objects </a:t>
            </a:r>
            <a:r>
              <a:rPr lang="en-US" sz="2400" b="1" dirty="0">
                <a:solidFill>
                  <a:schemeClr val="accent6">
                    <a:lumMod val="75000"/>
                  </a:schemeClr>
                </a:solidFill>
              </a:rPr>
              <a:t>focus</a:t>
            </a:r>
            <a:r>
              <a:rPr lang="en-US" sz="2400" dirty="0"/>
              <a:t> in the eyeball </a:t>
            </a:r>
            <a:r>
              <a:rPr lang="en-US" sz="2400" b="1" dirty="0">
                <a:solidFill>
                  <a:schemeClr val="accent6">
                    <a:lumMod val="75000"/>
                  </a:schemeClr>
                </a:solidFill>
              </a:rPr>
              <a:t>behind </a:t>
            </a:r>
            <a:r>
              <a:rPr lang="en-US" sz="2400" dirty="0"/>
              <a:t>the </a:t>
            </a:r>
            <a:r>
              <a:rPr lang="en-US" sz="2400" b="1" dirty="0">
                <a:solidFill>
                  <a:schemeClr val="accent6">
                    <a:lumMod val="75000"/>
                  </a:schemeClr>
                </a:solidFill>
              </a:rPr>
              <a:t>retina</a:t>
            </a:r>
            <a:r>
              <a:rPr lang="en-US" sz="2400" dirty="0"/>
              <a:t>.</a:t>
            </a:r>
          </a:p>
          <a:p>
            <a:pPr marL="342900" indent="-342900">
              <a:buFont typeface="Arial" charset="0"/>
              <a:buChar char="•"/>
            </a:pPr>
            <a:r>
              <a:rPr lang="en-US" sz="2400" dirty="0"/>
              <a:t>Hyperopia can be </a:t>
            </a:r>
            <a:r>
              <a:rPr lang="en-US" sz="2400" b="1" dirty="0">
                <a:solidFill>
                  <a:schemeClr val="accent6">
                    <a:lumMod val="75000"/>
                  </a:schemeClr>
                </a:solidFill>
              </a:rPr>
              <a:t>corrected</a:t>
            </a:r>
            <a:r>
              <a:rPr lang="en-US" sz="2400" dirty="0"/>
              <a:t> with </a:t>
            </a:r>
            <a:r>
              <a:rPr lang="en-US" sz="2400" b="1" dirty="0">
                <a:solidFill>
                  <a:schemeClr val="accent6">
                    <a:lumMod val="75000"/>
                  </a:schemeClr>
                </a:solidFill>
              </a:rPr>
              <a:t>convex lenses </a:t>
            </a:r>
            <a:r>
              <a:rPr lang="en-US" sz="2400" dirty="0"/>
              <a:t>so that the light rays focus on the retina.</a:t>
            </a:r>
            <a:endParaRPr lang="en-GB" sz="2400" dirty="0"/>
          </a:p>
        </p:txBody>
      </p:sp>
    </p:spTree>
    <p:extLst>
      <p:ext uri="{BB962C8B-B14F-4D97-AF65-F5344CB8AC3E}">
        <p14:creationId xmlns:p14="http://schemas.microsoft.com/office/powerpoint/2010/main" val="11841920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descr="ThinkstockPhotos-187079548red green.jpg"/>
          <p:cNvPicPr>
            <a:picLocks noChangeAspect="1"/>
          </p:cNvPicPr>
          <p:nvPr/>
        </p:nvPicPr>
        <p:blipFill>
          <a:blip r:embed="rId3" cstate="print"/>
          <a:stretch>
            <a:fillRect/>
          </a:stretch>
        </p:blipFill>
        <p:spPr>
          <a:xfrm>
            <a:off x="6732362" y="4149080"/>
            <a:ext cx="2156591" cy="2160240"/>
          </a:xfrm>
          <a:prstGeom prst="rect">
            <a:avLst/>
          </a:prstGeom>
          <a:solidFill>
            <a:schemeClr val="accent6">
              <a:lumMod val="75000"/>
            </a:schemeClr>
          </a:solidFill>
          <a:ln>
            <a:solidFill>
              <a:schemeClr val="accent6">
                <a:lumMod val="75000"/>
              </a:schemeClr>
            </a:solidFill>
          </a:ln>
          <a:effectLst>
            <a:outerShdw blurRad="50800" dist="38100" dir="5400000" algn="t" rotWithShape="0">
              <a:prstClr val="black">
                <a:alpha val="40000"/>
              </a:prstClr>
            </a:outerShdw>
          </a:effectLst>
        </p:spPr>
      </p:pic>
      <p:sp>
        <p:nvSpPr>
          <p:cNvPr id="28" name="Rectangle 27"/>
          <p:cNvSpPr/>
          <p:nvPr/>
        </p:nvSpPr>
        <p:spPr>
          <a:xfrm>
            <a:off x="179512" y="4077072"/>
            <a:ext cx="6624736" cy="2246769"/>
          </a:xfrm>
          <a:prstGeom prst="rect">
            <a:avLst/>
          </a:prstGeom>
        </p:spPr>
        <p:txBody>
          <a:bodyPr wrap="square">
            <a:spAutoFit/>
          </a:bodyPr>
          <a:lstStyle/>
          <a:p>
            <a:pPr lvl="0"/>
            <a:r>
              <a:rPr lang="en-GB" sz="2000" b="1" dirty="0">
                <a:solidFill>
                  <a:srgbClr val="F79646">
                    <a:lumMod val="75000"/>
                  </a:srgbClr>
                </a:solidFill>
              </a:rPr>
              <a:t>Colour blindness</a:t>
            </a:r>
            <a:r>
              <a:rPr lang="en-GB" sz="2000" dirty="0">
                <a:solidFill>
                  <a:prstClr val="black"/>
                </a:solidFill>
              </a:rPr>
              <a:t> is a condition that a person is </a:t>
            </a:r>
            <a:r>
              <a:rPr lang="en-GB" sz="2000" b="1" dirty="0">
                <a:solidFill>
                  <a:schemeClr val="accent6">
                    <a:lumMod val="75000"/>
                  </a:schemeClr>
                </a:solidFill>
              </a:rPr>
              <a:t>born with </a:t>
            </a:r>
            <a:r>
              <a:rPr lang="en-GB" sz="2000" dirty="0">
                <a:solidFill>
                  <a:prstClr val="black"/>
                </a:solidFill>
              </a:rPr>
              <a:t>and is inherited from their parents. More men are colour blind because the gene is carried on the </a:t>
            </a:r>
            <a:r>
              <a:rPr lang="en-GB" sz="2000" b="1" dirty="0">
                <a:solidFill>
                  <a:schemeClr val="accent6">
                    <a:lumMod val="75000"/>
                  </a:schemeClr>
                </a:solidFill>
              </a:rPr>
              <a:t>X chromosome</a:t>
            </a:r>
            <a:r>
              <a:rPr lang="en-GB" sz="2000" dirty="0">
                <a:solidFill>
                  <a:prstClr val="black"/>
                </a:solidFill>
              </a:rPr>
              <a:t>.</a:t>
            </a:r>
          </a:p>
          <a:p>
            <a:pPr lvl="0"/>
            <a:r>
              <a:rPr lang="en-GB" sz="2000" dirty="0">
                <a:solidFill>
                  <a:prstClr val="black"/>
                </a:solidFill>
              </a:rPr>
              <a:t>A colour blind person is unable to tell the difference between certain colours. The most common condition is </a:t>
            </a:r>
            <a:r>
              <a:rPr lang="en-GB" sz="2000" b="1" dirty="0">
                <a:solidFill>
                  <a:schemeClr val="accent6">
                    <a:lumMod val="75000"/>
                  </a:schemeClr>
                </a:solidFill>
              </a:rPr>
              <a:t>red green </a:t>
            </a:r>
            <a:r>
              <a:rPr lang="en-GB" sz="2000" dirty="0">
                <a:solidFill>
                  <a:prstClr val="black"/>
                </a:solidFill>
              </a:rPr>
              <a:t>colour blindness. The </a:t>
            </a:r>
            <a:r>
              <a:rPr lang="en-GB" sz="2000" b="1" dirty="0">
                <a:solidFill>
                  <a:schemeClr val="accent6">
                    <a:lumMod val="75000"/>
                  </a:schemeClr>
                </a:solidFill>
              </a:rPr>
              <a:t>red and green cones </a:t>
            </a:r>
            <a:r>
              <a:rPr lang="en-GB" sz="2000" dirty="0">
                <a:solidFill>
                  <a:prstClr val="black"/>
                </a:solidFill>
              </a:rPr>
              <a:t>in the retina are </a:t>
            </a:r>
            <a:r>
              <a:rPr lang="en-GB" sz="2000" b="1" dirty="0">
                <a:solidFill>
                  <a:schemeClr val="accent6">
                    <a:lumMod val="75000"/>
                  </a:schemeClr>
                </a:solidFill>
              </a:rPr>
              <a:t>not functioning </a:t>
            </a:r>
            <a:r>
              <a:rPr lang="en-GB" sz="2000" dirty="0">
                <a:solidFill>
                  <a:prstClr val="black"/>
                </a:solidFill>
              </a:rPr>
              <a:t>normally. There is </a:t>
            </a:r>
            <a:r>
              <a:rPr lang="en-GB" sz="2000" b="1" dirty="0">
                <a:solidFill>
                  <a:schemeClr val="accent6">
                    <a:lumMod val="75000"/>
                  </a:schemeClr>
                </a:solidFill>
              </a:rPr>
              <a:t>no cure </a:t>
            </a:r>
            <a:r>
              <a:rPr lang="en-GB" sz="2000" dirty="0">
                <a:solidFill>
                  <a:prstClr val="black"/>
                </a:solidFill>
              </a:rPr>
              <a:t>for this condition.</a:t>
            </a:r>
          </a:p>
        </p:txBody>
      </p:sp>
      <p:pic>
        <p:nvPicPr>
          <p:cNvPr id="10" name="Picture 9" descr="GettyImages-501444149rods and cones.jpg"/>
          <p:cNvPicPr>
            <a:picLocks noChangeAspect="1"/>
          </p:cNvPicPr>
          <p:nvPr/>
        </p:nvPicPr>
        <p:blipFill>
          <a:blip r:embed="rId4" cstate="print"/>
          <a:stretch>
            <a:fillRect/>
          </a:stretch>
        </p:blipFill>
        <p:spPr>
          <a:xfrm>
            <a:off x="179512" y="764704"/>
            <a:ext cx="4762160" cy="3240360"/>
          </a:xfrm>
          <a:prstGeom prst="rect">
            <a:avLst/>
          </a:prstGeom>
        </p:spPr>
      </p:pic>
      <p:sp>
        <p:nvSpPr>
          <p:cNvPr id="11" name="TextBox 10"/>
          <p:cNvSpPr txBox="1"/>
          <p:nvPr/>
        </p:nvSpPr>
        <p:spPr>
          <a:xfrm>
            <a:off x="5364088" y="958076"/>
            <a:ext cx="3528392" cy="3046988"/>
          </a:xfrm>
          <a:prstGeom prst="rect">
            <a:avLst/>
          </a:prstGeom>
          <a:solidFill>
            <a:schemeClr val="bg1">
              <a:lumMod val="95000"/>
            </a:schemeClr>
          </a:solidFill>
          <a:ln>
            <a:solidFill>
              <a:schemeClr val="accent6">
                <a:lumMod val="75000"/>
              </a:schemeClr>
            </a:solidFill>
          </a:ln>
        </p:spPr>
        <p:txBody>
          <a:bodyPr wrap="square" rtlCol="0">
            <a:spAutoFit/>
          </a:bodyPr>
          <a:lstStyle/>
          <a:p>
            <a:r>
              <a:rPr lang="en-GB" sz="2000" b="1" dirty="0">
                <a:solidFill>
                  <a:schemeClr val="accent6">
                    <a:lumMod val="75000"/>
                  </a:schemeClr>
                </a:solidFill>
              </a:rPr>
              <a:t>Rod</a:t>
            </a:r>
            <a:r>
              <a:rPr lang="en-GB" sz="2000" dirty="0"/>
              <a:t> cells enable us to see objects in </a:t>
            </a:r>
            <a:r>
              <a:rPr lang="en-GB" sz="2000" b="1" dirty="0">
                <a:solidFill>
                  <a:schemeClr val="accent6">
                    <a:lumMod val="75000"/>
                  </a:schemeClr>
                </a:solidFill>
              </a:rPr>
              <a:t>dim light</a:t>
            </a:r>
            <a:r>
              <a:rPr lang="en-GB" sz="2000" dirty="0"/>
              <a:t>. They do not detect colour.</a:t>
            </a:r>
          </a:p>
          <a:p>
            <a:endParaRPr lang="en-GB" sz="1200" dirty="0"/>
          </a:p>
          <a:p>
            <a:r>
              <a:rPr lang="en-GB" sz="2000" b="1" dirty="0">
                <a:solidFill>
                  <a:schemeClr val="accent6">
                    <a:lumMod val="75000"/>
                  </a:schemeClr>
                </a:solidFill>
              </a:rPr>
              <a:t>Cone</a:t>
            </a:r>
            <a:r>
              <a:rPr lang="en-GB" sz="2000" dirty="0"/>
              <a:t> cells enable us to see objects clearly in </a:t>
            </a:r>
            <a:r>
              <a:rPr lang="en-GB" sz="2000" b="1" dirty="0">
                <a:solidFill>
                  <a:schemeClr val="accent6">
                    <a:lumMod val="75000"/>
                  </a:schemeClr>
                </a:solidFill>
              </a:rPr>
              <a:t>bright light </a:t>
            </a:r>
            <a:r>
              <a:rPr lang="en-GB" sz="2000" dirty="0"/>
              <a:t>and in </a:t>
            </a:r>
            <a:r>
              <a:rPr lang="en-GB" sz="2000" b="1" dirty="0">
                <a:solidFill>
                  <a:schemeClr val="accent6">
                    <a:lumMod val="75000"/>
                  </a:schemeClr>
                </a:solidFill>
              </a:rPr>
              <a:t>colour</a:t>
            </a:r>
            <a:r>
              <a:rPr lang="en-GB" sz="2000" dirty="0"/>
              <a:t>. There are three types of cone – red, green and blue. They do not function well in dim light.</a:t>
            </a:r>
          </a:p>
        </p:txBody>
      </p:sp>
      <p:sp>
        <p:nvSpPr>
          <p:cNvPr id="13" name="Title 1"/>
          <p:cNvSpPr txBox="1">
            <a:spLocks/>
          </p:cNvSpPr>
          <p:nvPr/>
        </p:nvSpPr>
        <p:spPr>
          <a:xfrm>
            <a:off x="595184" y="1"/>
            <a:ext cx="8532440" cy="692696"/>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0" cap="none" spc="0" normalizeH="0" baseline="0" noProof="0" dirty="0">
                <a:ln>
                  <a:noFill/>
                </a:ln>
                <a:solidFill>
                  <a:schemeClr val="accent6"/>
                </a:solidFill>
                <a:effectLst/>
                <a:uLnTx/>
                <a:uFillTx/>
                <a:latin typeface="+mn-lt"/>
              </a:rPr>
              <a:t>The central nervous system </a:t>
            </a:r>
            <a:r>
              <a:rPr kumimoji="0" lang="en-US" sz="2400" b="1" i="0" u="none" strike="noStrike" kern="0" cap="none" spc="0" normalizeH="0" baseline="0" noProof="0" dirty="0">
                <a:ln>
                  <a:noFill/>
                </a:ln>
                <a:solidFill>
                  <a:schemeClr val="accent6"/>
                </a:solidFill>
                <a:effectLst/>
                <a:uLnTx/>
                <a:uFillTx/>
                <a:latin typeface="+mn-lt"/>
              </a:rPr>
              <a:t>Part 4 - The eye </a:t>
            </a:r>
            <a:r>
              <a:rPr kumimoji="0" lang="en-US" sz="2400" b="1" i="0" u="none" strike="noStrike" kern="0" cap="none" spc="0" normalizeH="0" baseline="0" noProof="0" dirty="0">
                <a:ln>
                  <a:noFill/>
                </a:ln>
                <a:solidFill>
                  <a:schemeClr val="tx1"/>
                </a:solidFill>
                <a:effectLst/>
                <a:uLnTx/>
                <a:uFillTx/>
                <a:latin typeface="+mn-lt"/>
              </a:rPr>
              <a:t>(biology only)</a:t>
            </a:r>
          </a:p>
        </p:txBody>
      </p:sp>
    </p:spTree>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4 - The eye </a:t>
            </a:r>
            <a:r>
              <a:rPr lang="en-US" sz="2400" b="1" dirty="0">
                <a:solidFill>
                  <a:schemeClr val="tx1"/>
                </a:solidFill>
                <a:latin typeface="+mn-lt"/>
              </a:rPr>
              <a:t>(biology only)</a:t>
            </a:r>
          </a:p>
        </p:txBody>
      </p:sp>
      <p:sp>
        <p:nvSpPr>
          <p:cNvPr id="3" name="Rectangle 2"/>
          <p:cNvSpPr/>
          <p:nvPr/>
        </p:nvSpPr>
        <p:spPr>
          <a:xfrm>
            <a:off x="257157" y="723674"/>
            <a:ext cx="8665732" cy="1938992"/>
          </a:xfrm>
          <a:prstGeom prst="rect">
            <a:avLst/>
          </a:prstGeom>
        </p:spPr>
        <p:txBody>
          <a:bodyPr wrap="square">
            <a:spAutoFit/>
          </a:bodyPr>
          <a:lstStyle/>
          <a:p>
            <a:endParaRPr lang="en-US" sz="2400" dirty="0"/>
          </a:p>
          <a:p>
            <a:endParaRPr lang="en-US" sz="2400" dirty="0"/>
          </a:p>
          <a:p>
            <a:endParaRPr lang="en-US" sz="2400" dirty="0"/>
          </a:p>
          <a:p>
            <a:endParaRPr lang="en-US" sz="2400" dirty="0"/>
          </a:p>
          <a:p>
            <a:endParaRPr lang="en-US" sz="2400" dirty="0">
              <a:effectLst/>
            </a:endParaRPr>
          </a:p>
        </p:txBody>
      </p:sp>
      <p:sp>
        <p:nvSpPr>
          <p:cNvPr id="4" name="TextBox 3"/>
          <p:cNvSpPr txBox="1"/>
          <p:nvPr/>
        </p:nvSpPr>
        <p:spPr>
          <a:xfrm>
            <a:off x="179512" y="836712"/>
            <a:ext cx="8640960" cy="369332"/>
          </a:xfrm>
          <a:prstGeom prst="rect">
            <a:avLst/>
          </a:prstGeom>
          <a:noFill/>
        </p:spPr>
        <p:txBody>
          <a:bodyPr wrap="square" rtlCol="0">
            <a:spAutoFit/>
          </a:bodyPr>
          <a:lstStyle/>
          <a:p>
            <a:endParaRPr lang="en-GB" dirty="0"/>
          </a:p>
        </p:txBody>
      </p:sp>
      <p:pic>
        <p:nvPicPr>
          <p:cNvPr id="5" name="Picture 4" descr="GettyImages-475139778cataract.jpg"/>
          <p:cNvPicPr>
            <a:picLocks noChangeAspect="1"/>
          </p:cNvPicPr>
          <p:nvPr/>
        </p:nvPicPr>
        <p:blipFill>
          <a:blip r:embed="rId3" cstate="print"/>
          <a:stretch>
            <a:fillRect/>
          </a:stretch>
        </p:blipFill>
        <p:spPr>
          <a:xfrm>
            <a:off x="179512" y="918834"/>
            <a:ext cx="5904656" cy="5390486"/>
          </a:xfrm>
          <a:prstGeom prst="rect">
            <a:avLst/>
          </a:prstGeom>
        </p:spPr>
      </p:pic>
      <p:sp>
        <p:nvSpPr>
          <p:cNvPr id="6" name="TextBox 5"/>
          <p:cNvSpPr txBox="1"/>
          <p:nvPr/>
        </p:nvSpPr>
        <p:spPr>
          <a:xfrm>
            <a:off x="6012160" y="1268760"/>
            <a:ext cx="2952328" cy="5170646"/>
          </a:xfrm>
          <a:prstGeom prst="rect">
            <a:avLst/>
          </a:prstGeom>
          <a:solidFill>
            <a:schemeClr val="bg1">
              <a:lumMod val="85000"/>
            </a:schemeClr>
          </a:solidFill>
          <a:ln>
            <a:solidFill>
              <a:schemeClr val="accent6">
                <a:lumMod val="75000"/>
              </a:schemeClr>
            </a:solidFill>
          </a:ln>
        </p:spPr>
        <p:txBody>
          <a:bodyPr wrap="square" rtlCol="0">
            <a:spAutoFit/>
          </a:bodyPr>
          <a:lstStyle/>
          <a:p>
            <a:r>
              <a:rPr lang="en-GB" sz="2200" dirty="0"/>
              <a:t>Due to a </a:t>
            </a:r>
            <a:r>
              <a:rPr lang="en-GB" sz="2200" b="1" dirty="0">
                <a:solidFill>
                  <a:schemeClr val="accent6">
                    <a:lumMod val="75000"/>
                  </a:schemeClr>
                </a:solidFill>
              </a:rPr>
              <a:t>cloudy patch </a:t>
            </a:r>
            <a:r>
              <a:rPr lang="en-GB" sz="2200" dirty="0"/>
              <a:t>on the </a:t>
            </a:r>
            <a:r>
              <a:rPr lang="en-GB" sz="2200" b="1" dirty="0">
                <a:solidFill>
                  <a:schemeClr val="accent6">
                    <a:lumMod val="75000"/>
                  </a:schemeClr>
                </a:solidFill>
              </a:rPr>
              <a:t>lens,</a:t>
            </a:r>
            <a:r>
              <a:rPr lang="en-GB" sz="2200" dirty="0"/>
              <a:t> light is unable to enter the eye normally. </a:t>
            </a:r>
          </a:p>
          <a:p>
            <a:endParaRPr lang="en-GB" sz="2200" dirty="0"/>
          </a:p>
          <a:p>
            <a:r>
              <a:rPr lang="en-GB" sz="2200" dirty="0"/>
              <a:t>People who have cataracts often have </a:t>
            </a:r>
            <a:r>
              <a:rPr lang="en-GB" sz="2200" b="1" dirty="0">
                <a:solidFill>
                  <a:schemeClr val="accent6">
                    <a:lumMod val="75000"/>
                  </a:schemeClr>
                </a:solidFill>
              </a:rPr>
              <a:t>blurred vision </a:t>
            </a:r>
            <a:r>
              <a:rPr lang="en-GB" sz="2200" dirty="0"/>
              <a:t>and find it difficult to see in bright light or in accurate colour.</a:t>
            </a:r>
          </a:p>
          <a:p>
            <a:endParaRPr lang="en-GB" sz="2200" dirty="0"/>
          </a:p>
          <a:p>
            <a:r>
              <a:rPr lang="en-GB" sz="2200" dirty="0"/>
              <a:t>Cataracts can be </a:t>
            </a:r>
            <a:r>
              <a:rPr lang="en-GB" sz="2200" b="1" dirty="0">
                <a:solidFill>
                  <a:schemeClr val="accent6">
                    <a:lumMod val="75000"/>
                  </a:schemeClr>
                </a:solidFill>
              </a:rPr>
              <a:t>cured</a:t>
            </a:r>
            <a:r>
              <a:rPr lang="en-GB" sz="2200" dirty="0"/>
              <a:t> by replacing the lens with an </a:t>
            </a:r>
            <a:r>
              <a:rPr lang="en-GB" sz="2200" b="1" dirty="0">
                <a:solidFill>
                  <a:schemeClr val="accent6">
                    <a:lumMod val="75000"/>
                  </a:schemeClr>
                </a:solidFill>
              </a:rPr>
              <a:t>artificial</a:t>
            </a:r>
            <a:r>
              <a:rPr lang="en-GB" sz="2200" dirty="0"/>
              <a:t> one.</a:t>
            </a:r>
          </a:p>
        </p:txBody>
      </p:sp>
    </p:spTree>
    <p:extLst>
      <p:ext uri="{BB962C8B-B14F-4D97-AF65-F5344CB8AC3E}">
        <p14:creationId xmlns:p14="http://schemas.microsoft.com/office/powerpoint/2010/main" val="212866472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4 - The eye </a:t>
            </a:r>
            <a:r>
              <a:rPr lang="en-US" sz="2400" b="1" dirty="0">
                <a:solidFill>
                  <a:schemeClr val="tx1"/>
                </a:solidFill>
                <a:latin typeface="+mn-lt"/>
              </a:rPr>
              <a:t>(biology only)</a:t>
            </a:r>
          </a:p>
        </p:txBody>
      </p:sp>
      <p:sp>
        <p:nvSpPr>
          <p:cNvPr id="9" name="Rectangle 8"/>
          <p:cNvSpPr/>
          <p:nvPr/>
        </p:nvSpPr>
        <p:spPr>
          <a:xfrm>
            <a:off x="98702" y="692697"/>
            <a:ext cx="8856984" cy="461665"/>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a:spAutoFit/>
          </a:bodyPr>
          <a:lstStyle/>
          <a:p>
            <a:r>
              <a:rPr lang="en-US" sz="2400" b="1" dirty="0"/>
              <a:t>There are new technologies available to correct vision including: </a:t>
            </a:r>
          </a:p>
        </p:txBody>
      </p:sp>
      <p:sp>
        <p:nvSpPr>
          <p:cNvPr id="2" name="Rectangle 1"/>
          <p:cNvSpPr/>
          <p:nvPr/>
        </p:nvSpPr>
        <p:spPr>
          <a:xfrm>
            <a:off x="98701" y="1098804"/>
            <a:ext cx="5686331" cy="193899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US" sz="2000" b="1" dirty="0">
                <a:solidFill>
                  <a:schemeClr val="accent6">
                    <a:lumMod val="75000"/>
                  </a:schemeClr>
                </a:solidFill>
              </a:rPr>
              <a:t>Contact lenses </a:t>
            </a:r>
            <a:r>
              <a:rPr lang="en-US" sz="2000" dirty="0"/>
              <a:t>– these can be </a:t>
            </a:r>
            <a:r>
              <a:rPr lang="en-US" sz="2000" b="1" dirty="0">
                <a:solidFill>
                  <a:schemeClr val="accent6">
                    <a:lumMod val="75000"/>
                  </a:schemeClr>
                </a:solidFill>
              </a:rPr>
              <a:t>hard</a:t>
            </a:r>
            <a:r>
              <a:rPr lang="en-US" sz="2000" dirty="0">
                <a:solidFill>
                  <a:schemeClr val="accent6">
                    <a:lumMod val="75000"/>
                  </a:schemeClr>
                </a:solidFill>
              </a:rPr>
              <a:t> </a:t>
            </a:r>
            <a:r>
              <a:rPr lang="en-US" sz="2000" dirty="0"/>
              <a:t>or </a:t>
            </a:r>
            <a:r>
              <a:rPr lang="en-US" sz="2000" b="1" dirty="0">
                <a:solidFill>
                  <a:schemeClr val="accent6">
                    <a:lumMod val="75000"/>
                  </a:schemeClr>
                </a:solidFill>
              </a:rPr>
              <a:t>soft</a:t>
            </a:r>
            <a:r>
              <a:rPr lang="en-US" sz="2000" dirty="0">
                <a:solidFill>
                  <a:schemeClr val="accent6">
                    <a:lumMod val="75000"/>
                  </a:schemeClr>
                </a:solidFill>
              </a:rPr>
              <a:t> </a:t>
            </a:r>
            <a:r>
              <a:rPr lang="en-US" sz="2000" dirty="0"/>
              <a:t>and are inserted directly into the eye and sit on the cornea. This then refracts the light rays. </a:t>
            </a:r>
            <a:r>
              <a:rPr lang="en-US" sz="2000" b="1" dirty="0">
                <a:solidFill>
                  <a:schemeClr val="accent6">
                    <a:lumMod val="75000"/>
                  </a:schemeClr>
                </a:solidFill>
              </a:rPr>
              <a:t>Advantages</a:t>
            </a:r>
            <a:r>
              <a:rPr lang="en-US" sz="2000" dirty="0"/>
              <a:t> - lightweight, almost invisible, good for people playing sports. </a:t>
            </a:r>
            <a:r>
              <a:rPr lang="en-US" sz="2000" b="1" dirty="0">
                <a:solidFill>
                  <a:schemeClr val="accent6">
                    <a:lumMod val="75000"/>
                  </a:schemeClr>
                </a:solidFill>
              </a:rPr>
              <a:t>Disadvantages</a:t>
            </a:r>
            <a:r>
              <a:rPr lang="en-US" sz="2000" dirty="0"/>
              <a:t> – not a permanent solution and they can cause irritation and infections. </a:t>
            </a:r>
            <a:endParaRPr lang="en-GB" sz="2000" dirty="0"/>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r="18459"/>
          <a:stretch/>
        </p:blipFill>
        <p:spPr>
          <a:xfrm>
            <a:off x="7687761" y="1200457"/>
            <a:ext cx="1260202" cy="1044324"/>
          </a:xfrm>
          <a:prstGeom prst="rect">
            <a:avLst/>
          </a:prstGeom>
        </p:spPr>
      </p:pic>
      <p:pic>
        <p:nvPicPr>
          <p:cNvPr id="5" name="Picture 4"/>
          <p:cNvPicPr>
            <a:picLocks noChangeAspect="1"/>
          </p:cNvPicPr>
          <p:nvPr/>
        </p:nvPicPr>
        <p:blipFill rotWithShape="1">
          <a:blip r:embed="rId4" cstate="print"/>
          <a:srcRect l="4706" r="8235" b="23516"/>
          <a:stretch/>
        </p:blipFill>
        <p:spPr>
          <a:xfrm>
            <a:off x="5862725" y="1517544"/>
            <a:ext cx="1862973" cy="991069"/>
          </a:xfrm>
          <a:prstGeom prst="rect">
            <a:avLst/>
          </a:prstGeom>
        </p:spPr>
      </p:pic>
      <p:sp>
        <p:nvSpPr>
          <p:cNvPr id="6" name="TextBox 5"/>
          <p:cNvSpPr txBox="1"/>
          <p:nvPr/>
        </p:nvSpPr>
        <p:spPr>
          <a:xfrm>
            <a:off x="5862725" y="1055879"/>
            <a:ext cx="1082010" cy="523220"/>
          </a:xfrm>
          <a:prstGeom prst="rect">
            <a:avLst/>
          </a:prstGeom>
          <a:noFill/>
        </p:spPr>
        <p:txBody>
          <a:bodyPr wrap="square" rtlCol="0">
            <a:spAutoFit/>
          </a:bodyPr>
          <a:lstStyle/>
          <a:p>
            <a:pPr algn="ctr"/>
            <a:r>
              <a:rPr lang="en-GB" sz="1400" b="1" dirty="0"/>
              <a:t>Hard contact lens</a:t>
            </a:r>
          </a:p>
        </p:txBody>
      </p:sp>
      <p:sp>
        <p:nvSpPr>
          <p:cNvPr id="13" name="TextBox 12"/>
          <p:cNvSpPr txBox="1"/>
          <p:nvPr/>
        </p:nvSpPr>
        <p:spPr>
          <a:xfrm>
            <a:off x="6641347" y="2560958"/>
            <a:ext cx="1202225" cy="523220"/>
          </a:xfrm>
          <a:prstGeom prst="rect">
            <a:avLst/>
          </a:prstGeom>
          <a:noFill/>
        </p:spPr>
        <p:txBody>
          <a:bodyPr wrap="square" rtlCol="0">
            <a:spAutoFit/>
          </a:bodyPr>
          <a:lstStyle/>
          <a:p>
            <a:pPr algn="ctr"/>
            <a:r>
              <a:rPr lang="en-GB" sz="1400" b="1" dirty="0"/>
              <a:t>Soft </a:t>
            </a:r>
          </a:p>
          <a:p>
            <a:pPr algn="ctr"/>
            <a:r>
              <a:rPr lang="en-GB" sz="1400" b="1" dirty="0"/>
              <a:t>contact lens</a:t>
            </a:r>
          </a:p>
        </p:txBody>
      </p:sp>
      <p:sp>
        <p:nvSpPr>
          <p:cNvPr id="14" name="TextBox 13"/>
          <p:cNvSpPr txBox="1"/>
          <p:nvPr/>
        </p:nvSpPr>
        <p:spPr>
          <a:xfrm>
            <a:off x="7712360" y="2284899"/>
            <a:ext cx="1334112" cy="523220"/>
          </a:xfrm>
          <a:prstGeom prst="rect">
            <a:avLst/>
          </a:prstGeom>
          <a:noFill/>
        </p:spPr>
        <p:txBody>
          <a:bodyPr wrap="square" rtlCol="0">
            <a:spAutoFit/>
          </a:bodyPr>
          <a:lstStyle/>
          <a:p>
            <a:pPr algn="ctr"/>
            <a:r>
              <a:rPr lang="en-GB" sz="1400" b="1" dirty="0"/>
              <a:t>Inserting a soft  contact lens</a:t>
            </a:r>
          </a:p>
        </p:txBody>
      </p:sp>
      <p:sp>
        <p:nvSpPr>
          <p:cNvPr id="15" name="Rectangle 14"/>
          <p:cNvSpPr/>
          <p:nvPr/>
        </p:nvSpPr>
        <p:spPr>
          <a:xfrm>
            <a:off x="2622101" y="3140968"/>
            <a:ext cx="6325862" cy="1631216"/>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US" sz="2000" b="1" dirty="0">
                <a:solidFill>
                  <a:schemeClr val="accent6">
                    <a:lumMod val="75000"/>
                  </a:schemeClr>
                </a:solidFill>
              </a:rPr>
              <a:t>Laser surgery </a:t>
            </a:r>
            <a:r>
              <a:rPr lang="en-US" sz="2000" dirty="0">
                <a:solidFill>
                  <a:schemeClr val="tx1"/>
                </a:solidFill>
              </a:rPr>
              <a:t>– the other layer of the cornea is peeled back and lasers are used</a:t>
            </a:r>
            <a:r>
              <a:rPr lang="en-US" sz="2000" b="1" dirty="0">
                <a:solidFill>
                  <a:schemeClr val="accent6">
                    <a:lumMod val="75000"/>
                  </a:schemeClr>
                </a:solidFill>
              </a:rPr>
              <a:t> </a:t>
            </a:r>
            <a:r>
              <a:rPr lang="en-US" sz="2000" dirty="0"/>
              <a:t>to change the shape of the cornea so that the light rays will refract and form an image on the retina. </a:t>
            </a:r>
            <a:r>
              <a:rPr lang="en-US" sz="2000" b="1" dirty="0">
                <a:solidFill>
                  <a:schemeClr val="accent6">
                    <a:lumMod val="75000"/>
                  </a:schemeClr>
                </a:solidFill>
              </a:rPr>
              <a:t>Advantages</a:t>
            </a:r>
            <a:r>
              <a:rPr lang="en-US" sz="2000" dirty="0"/>
              <a:t> – permanent solution to correct vision. </a:t>
            </a:r>
            <a:r>
              <a:rPr lang="en-US" sz="2000" b="1" dirty="0">
                <a:solidFill>
                  <a:schemeClr val="accent6">
                    <a:lumMod val="75000"/>
                  </a:schemeClr>
                </a:solidFill>
              </a:rPr>
              <a:t>Disadvantages</a:t>
            </a:r>
            <a:r>
              <a:rPr lang="en-US" sz="2000" dirty="0"/>
              <a:t> – a surgical procedure, </a:t>
            </a:r>
            <a:r>
              <a:rPr lang="en-GB" sz="2000" dirty="0"/>
              <a:t>can cause infections.</a:t>
            </a:r>
          </a:p>
        </p:txBody>
      </p:sp>
      <p:pic>
        <p:nvPicPr>
          <p:cNvPr id="16" name="Picture 15"/>
          <p:cNvPicPr>
            <a:picLocks noChangeAspect="1"/>
          </p:cNvPicPr>
          <p:nvPr/>
        </p:nvPicPr>
        <p:blipFill>
          <a:blip r:embed="rId5" cstate="print"/>
          <a:stretch>
            <a:fillRect/>
          </a:stretch>
        </p:blipFill>
        <p:spPr>
          <a:xfrm>
            <a:off x="176178" y="3077199"/>
            <a:ext cx="2241051" cy="1761277"/>
          </a:xfrm>
          <a:prstGeom prst="rect">
            <a:avLst/>
          </a:prstGeom>
        </p:spPr>
      </p:pic>
      <p:sp>
        <p:nvSpPr>
          <p:cNvPr id="17" name="Rectangle 16"/>
          <p:cNvSpPr/>
          <p:nvPr/>
        </p:nvSpPr>
        <p:spPr>
          <a:xfrm>
            <a:off x="101630" y="4847976"/>
            <a:ext cx="6539717" cy="1631216"/>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2000" b="1" dirty="0">
                <a:solidFill>
                  <a:schemeClr val="accent6">
                    <a:lumMod val="75000"/>
                  </a:schemeClr>
                </a:solidFill>
              </a:rPr>
              <a:t>Lens replacement </a:t>
            </a:r>
            <a:r>
              <a:rPr lang="en-GB" sz="2000" dirty="0"/>
              <a:t>– surgery refers to a medical procedure where an artificial acrylic or silicone lens is implanted into the eye to correct problems with vision. </a:t>
            </a:r>
            <a:r>
              <a:rPr lang="en-US" sz="2000" b="1" dirty="0">
                <a:solidFill>
                  <a:schemeClr val="accent6">
                    <a:lumMod val="75000"/>
                  </a:schemeClr>
                </a:solidFill>
              </a:rPr>
              <a:t>Advantages</a:t>
            </a:r>
            <a:r>
              <a:rPr lang="en-US" sz="2000" dirty="0"/>
              <a:t> – permanent solution to correct vision. </a:t>
            </a:r>
            <a:r>
              <a:rPr lang="en-US" sz="2000" b="1" dirty="0">
                <a:solidFill>
                  <a:schemeClr val="accent6">
                    <a:lumMod val="75000"/>
                  </a:schemeClr>
                </a:solidFill>
              </a:rPr>
              <a:t>Disadvantages</a:t>
            </a:r>
            <a:r>
              <a:rPr lang="en-US" sz="2000" dirty="0"/>
              <a:t> – a surgical procedure, </a:t>
            </a:r>
            <a:r>
              <a:rPr lang="en-GB" sz="2000" dirty="0"/>
              <a:t>can cause infections.</a:t>
            </a:r>
          </a:p>
        </p:txBody>
      </p:sp>
      <p:pic>
        <p:nvPicPr>
          <p:cNvPr id="18" name="Picture 17"/>
          <p:cNvPicPr>
            <a:picLocks noChangeAspect="1"/>
          </p:cNvPicPr>
          <p:nvPr/>
        </p:nvPicPr>
        <p:blipFill>
          <a:blip r:embed="rId6" cstate="print"/>
          <a:stretch>
            <a:fillRect/>
          </a:stretch>
        </p:blipFill>
        <p:spPr>
          <a:xfrm>
            <a:off x="6817238" y="4875356"/>
            <a:ext cx="2138448" cy="1603836"/>
          </a:xfrm>
          <a:prstGeom prst="rect">
            <a:avLst/>
          </a:prstGeom>
        </p:spPr>
      </p:pic>
    </p:spTree>
    <p:extLst>
      <p:ext uri="{BB962C8B-B14F-4D97-AF65-F5344CB8AC3E}">
        <p14:creationId xmlns:p14="http://schemas.microsoft.com/office/powerpoint/2010/main" val="31877042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5724128" cy="2708434"/>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r>
              <a:rPr lang="en-GB" sz="3600" b="1" dirty="0">
                <a:solidFill>
                  <a:schemeClr val="tx1">
                    <a:lumMod val="50000"/>
                    <a:lumOff val="50000"/>
                  </a:schemeClr>
                </a:solidFill>
              </a:rPr>
              <a:t>The Central Nervous system</a:t>
            </a:r>
          </a:p>
          <a:p>
            <a:r>
              <a:rPr lang="en-US" sz="2600" b="1" dirty="0">
                <a:solidFill>
                  <a:schemeClr val="bg1">
                    <a:lumMod val="50000"/>
                  </a:schemeClr>
                </a:solidFill>
              </a:rPr>
              <a:t> Part 4</a:t>
            </a:r>
            <a:endParaRPr lang="en-GB" sz="2800" dirty="0">
              <a:solidFill>
                <a:schemeClr val="tx1">
                  <a:lumMod val="50000"/>
                  <a:lumOff val="50000"/>
                </a:schemeClr>
              </a:solidFill>
            </a:endParaRPr>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11960" y="886544"/>
            <a:ext cx="4914900" cy="5638800"/>
          </a:xfrm>
          <a:prstGeom prst="rect">
            <a:avLst/>
          </a:prstGeom>
        </p:spPr>
      </p:pic>
      <p:sp>
        <p:nvSpPr>
          <p:cNvPr id="6" name="Rectangle 5"/>
          <p:cNvSpPr/>
          <p:nvPr/>
        </p:nvSpPr>
        <p:spPr>
          <a:xfrm>
            <a:off x="0" y="3789040"/>
            <a:ext cx="3240360" cy="969496"/>
          </a:xfrm>
          <a:prstGeom prst="rect">
            <a:avLst/>
          </a:prstGeom>
        </p:spPr>
        <p:txBody>
          <a:bodyPr wrap="square">
            <a:spAutoFit/>
          </a:bodyPr>
          <a:lstStyle/>
          <a:p>
            <a:pPr marL="685800" lvl="1" indent="-342900">
              <a:buFont typeface="Arial" charset="0"/>
              <a:buChar char="•"/>
            </a:pPr>
            <a:r>
              <a:rPr lang="en-US" sz="1900" b="1" dirty="0">
                <a:solidFill>
                  <a:schemeClr val="bg1">
                    <a:lumMod val="50000"/>
                  </a:schemeClr>
                </a:solidFill>
              </a:rPr>
              <a:t>Eye – structure, functions and defects (Biology ONLY)</a:t>
            </a:r>
          </a:p>
        </p:txBody>
      </p:sp>
    </p:spTree>
    <p:extLst>
      <p:ext uri="{BB962C8B-B14F-4D97-AF65-F5344CB8AC3E}">
        <p14:creationId xmlns:p14="http://schemas.microsoft.com/office/powerpoint/2010/main" val="154475261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1234" y="690480"/>
            <a:ext cx="9155233" cy="2000548"/>
          </a:xfrm>
          <a:prstGeom prst="rect">
            <a:avLst/>
          </a:prstGeom>
          <a:noFill/>
        </p:spPr>
        <p:txBody>
          <a:bodyPr wrap="square" rtlCol="0">
            <a:spAutoFit/>
          </a:bodyPr>
          <a:lstStyle/>
          <a:p>
            <a:pPr marL="457200" indent="-457200">
              <a:buFont typeface="+mj-lt"/>
              <a:buAutoNum type="arabicPeriod"/>
            </a:pPr>
            <a:endParaRPr lang="en-GB" sz="400" dirty="0"/>
          </a:p>
          <a:p>
            <a:pPr marL="457200" indent="-457200">
              <a:buFont typeface="+mj-lt"/>
              <a:buAutoNum type="arabicPeriod"/>
            </a:pPr>
            <a:r>
              <a:rPr lang="en-GB" sz="2400" dirty="0"/>
              <a:t>Label parts A – I on the diagram below:</a:t>
            </a:r>
          </a:p>
          <a:p>
            <a:pPr marL="457200" indent="-457200">
              <a:buFont typeface="+mj-lt"/>
              <a:buAutoNum type="arabicPeriod"/>
            </a:pPr>
            <a:endParaRPr lang="en-GB" sz="2400" dirty="0"/>
          </a:p>
          <a:p>
            <a:pPr marL="457200" indent="-457200">
              <a:buFont typeface="+mj-lt"/>
              <a:buAutoNum type="arabicPeriod"/>
            </a:pPr>
            <a:endParaRPr lang="en-GB" sz="2400" dirty="0"/>
          </a:p>
          <a:p>
            <a:pPr marL="457200" indent="-457200">
              <a:buFont typeface="+mj-lt"/>
              <a:buAutoNum type="arabicPeriod"/>
            </a:pPr>
            <a:endParaRPr lang="en-GB" sz="2400" dirty="0"/>
          </a:p>
          <a:p>
            <a:pPr marL="457200" indent="-457200">
              <a:buFont typeface="+mj-lt"/>
              <a:buAutoNum type="arabicPeriod"/>
            </a:pPr>
            <a:endParaRPr lang="en-GB" sz="2400" dirty="0"/>
          </a:p>
        </p:txBody>
      </p:sp>
      <p:sp>
        <p:nvSpPr>
          <p:cNvPr id="8" name="Title 1"/>
          <p:cNvSpPr txBox="1">
            <a:spLocks/>
          </p:cNvSpPr>
          <p:nvPr/>
        </p:nvSpPr>
        <p:spPr>
          <a:xfrm>
            <a:off x="1619672" y="1"/>
            <a:ext cx="7507952"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rtl="0">
              <a:spcBef>
                <a:spcPct val="0"/>
              </a:spcBef>
            </a:pPr>
            <a:r>
              <a:rPr lang="en-GB" sz="2400" b="1" kern="0" dirty="0">
                <a:solidFill>
                  <a:schemeClr val="accent6"/>
                </a:solidFill>
                <a:latin typeface="+mn-lt"/>
              </a:rPr>
              <a:t>The </a:t>
            </a:r>
            <a:r>
              <a:rPr lang="en-GB" sz="2400" b="1" kern="0" dirty="0">
                <a:solidFill>
                  <a:schemeClr val="accent6"/>
                </a:solidFill>
              </a:rPr>
              <a:t>central</a:t>
            </a:r>
            <a:r>
              <a:rPr lang="en-GB" sz="2400" b="1" kern="0" dirty="0">
                <a:solidFill>
                  <a:schemeClr val="accent6"/>
                </a:solidFill>
                <a:latin typeface="+mn-lt"/>
              </a:rPr>
              <a:t> nervous system </a:t>
            </a:r>
            <a:r>
              <a:rPr lang="en-US" sz="2400" b="1" kern="0" dirty="0">
                <a:solidFill>
                  <a:schemeClr val="accent6"/>
                </a:solidFill>
                <a:latin typeface="+mn-lt"/>
              </a:rPr>
              <a:t>Part 4 - </a:t>
            </a:r>
            <a:r>
              <a:rPr lang="en-US" sz="2400" b="1" kern="0" dirty="0">
                <a:latin typeface="+mn-lt"/>
              </a:rPr>
              <a:t>Question IT</a:t>
            </a:r>
          </a:p>
        </p:txBody>
      </p:sp>
      <p:pic>
        <p:nvPicPr>
          <p:cNvPr id="2" name="Picture 1"/>
          <p:cNvPicPr>
            <a:picLocks noChangeAspect="1"/>
          </p:cNvPicPr>
          <p:nvPr/>
        </p:nvPicPr>
        <p:blipFill>
          <a:blip r:embed="rId2" cstate="print"/>
          <a:stretch>
            <a:fillRect/>
          </a:stretch>
        </p:blipFill>
        <p:spPr>
          <a:xfrm>
            <a:off x="396447" y="1124744"/>
            <a:ext cx="7998358" cy="4680520"/>
          </a:xfrm>
          <a:prstGeom prst="rect">
            <a:avLst/>
          </a:prstGeom>
        </p:spPr>
      </p:pic>
    </p:spTree>
    <p:extLst>
      <p:ext uri="{BB962C8B-B14F-4D97-AF65-F5344CB8AC3E}">
        <p14:creationId xmlns:p14="http://schemas.microsoft.com/office/powerpoint/2010/main" val="150760872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1475656" y="1"/>
            <a:ext cx="7651968"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rtl="0">
              <a:spcBef>
                <a:spcPct val="0"/>
              </a:spcBef>
            </a:pPr>
            <a:r>
              <a:rPr lang="en-GB" sz="2400" b="1" kern="0" dirty="0">
                <a:solidFill>
                  <a:schemeClr val="accent6"/>
                </a:solidFill>
                <a:latin typeface="+mn-lt"/>
              </a:rPr>
              <a:t>The </a:t>
            </a:r>
            <a:r>
              <a:rPr lang="en-GB" sz="2400" b="1" kern="0" dirty="0">
                <a:solidFill>
                  <a:schemeClr val="accent6"/>
                </a:solidFill>
              </a:rPr>
              <a:t>central</a:t>
            </a:r>
            <a:r>
              <a:rPr lang="en-GB" sz="2400" b="1" kern="0" dirty="0">
                <a:solidFill>
                  <a:schemeClr val="accent6"/>
                </a:solidFill>
                <a:latin typeface="+mn-lt"/>
              </a:rPr>
              <a:t> nervous system </a:t>
            </a:r>
            <a:r>
              <a:rPr lang="en-US" sz="2400" b="1" kern="0" dirty="0">
                <a:solidFill>
                  <a:schemeClr val="accent6"/>
                </a:solidFill>
                <a:latin typeface="+mn-lt"/>
              </a:rPr>
              <a:t>Part 4 - </a:t>
            </a:r>
            <a:r>
              <a:rPr lang="en-US" sz="2400" b="1" kern="0" dirty="0">
                <a:latin typeface="+mn-lt"/>
              </a:rPr>
              <a:t>Question IT</a:t>
            </a:r>
          </a:p>
        </p:txBody>
      </p:sp>
      <p:sp>
        <p:nvSpPr>
          <p:cNvPr id="5" name="TextBox 4"/>
          <p:cNvSpPr txBox="1"/>
          <p:nvPr/>
        </p:nvSpPr>
        <p:spPr>
          <a:xfrm>
            <a:off x="179512" y="690480"/>
            <a:ext cx="8964487" cy="2369880"/>
          </a:xfrm>
          <a:prstGeom prst="rect">
            <a:avLst/>
          </a:prstGeom>
          <a:noFill/>
        </p:spPr>
        <p:txBody>
          <a:bodyPr wrap="square" rtlCol="0">
            <a:spAutoFit/>
          </a:bodyPr>
          <a:lstStyle/>
          <a:p>
            <a:r>
              <a:rPr lang="en-GB" sz="2400" dirty="0"/>
              <a:t>2. Write the name of each part of the eye in the table below:</a:t>
            </a:r>
          </a:p>
          <a:p>
            <a:endParaRPr lang="en-GB" sz="2400" dirty="0"/>
          </a:p>
          <a:p>
            <a:pPr marL="457200" indent="-457200">
              <a:buFont typeface="+mj-lt"/>
              <a:buAutoNum type="arabicPeriod"/>
            </a:pPr>
            <a:endParaRPr lang="en-GB" sz="400" dirty="0"/>
          </a:p>
          <a:p>
            <a:pPr marL="457200" indent="-457200">
              <a:buFont typeface="+mj-lt"/>
              <a:buAutoNum type="arabicPeriod"/>
            </a:pPr>
            <a:endParaRPr lang="en-GB" sz="2400" dirty="0"/>
          </a:p>
          <a:p>
            <a:pPr marL="457200" indent="-457200">
              <a:buFont typeface="+mj-lt"/>
              <a:buAutoNum type="arabicPeriod"/>
            </a:pPr>
            <a:endParaRPr lang="en-GB" sz="2400" dirty="0"/>
          </a:p>
          <a:p>
            <a:pPr marL="457200" indent="-457200">
              <a:buFont typeface="+mj-lt"/>
              <a:buAutoNum type="arabicPeriod"/>
            </a:pPr>
            <a:endParaRPr lang="en-GB" sz="2400" dirty="0"/>
          </a:p>
          <a:p>
            <a:pPr marL="457200" indent="-457200">
              <a:buFont typeface="+mj-lt"/>
              <a:buAutoNum type="arabicPeriod"/>
            </a:pPr>
            <a:endParaRPr lang="en-GB" sz="2400" dirty="0"/>
          </a:p>
        </p:txBody>
      </p:sp>
      <p:graphicFrame>
        <p:nvGraphicFramePr>
          <p:cNvPr id="6" name="Table 5"/>
          <p:cNvGraphicFramePr>
            <a:graphicFrameLocks noGrp="1"/>
          </p:cNvGraphicFramePr>
          <p:nvPr>
            <p:extLst>
              <p:ext uri="{D42A27DB-BD31-4B8C-83A1-F6EECF244321}">
                <p14:modId xmlns:p14="http://schemas.microsoft.com/office/powerpoint/2010/main" val="2601005673"/>
              </p:ext>
            </p:extLst>
          </p:nvPr>
        </p:nvGraphicFramePr>
        <p:xfrm>
          <a:off x="179512" y="1124744"/>
          <a:ext cx="8856984" cy="5334000"/>
        </p:xfrm>
        <a:graphic>
          <a:graphicData uri="http://schemas.openxmlformats.org/drawingml/2006/table">
            <a:tbl>
              <a:tblPr firstRow="1" bandRow="1">
                <a:tableStyleId>{912C8C85-51F0-491E-9774-3900AFEF0FD7}</a:tableStyleId>
              </a:tblPr>
              <a:tblGrid>
                <a:gridCol w="1800200">
                  <a:extLst>
                    <a:ext uri="{9D8B030D-6E8A-4147-A177-3AD203B41FA5}">
                      <a16:colId xmlns:a16="http://schemas.microsoft.com/office/drawing/2014/main" val="20000"/>
                    </a:ext>
                  </a:extLst>
                </a:gridCol>
                <a:gridCol w="7056784">
                  <a:extLst>
                    <a:ext uri="{9D8B030D-6E8A-4147-A177-3AD203B41FA5}">
                      <a16:colId xmlns:a16="http://schemas.microsoft.com/office/drawing/2014/main" val="20001"/>
                    </a:ext>
                  </a:extLst>
                </a:gridCol>
              </a:tblGrid>
              <a:tr h="370840">
                <a:tc>
                  <a:txBody>
                    <a:bodyPr/>
                    <a:lstStyle/>
                    <a:p>
                      <a:r>
                        <a:rPr lang="en-GB" sz="2000" dirty="0"/>
                        <a:t>Part</a:t>
                      </a:r>
                      <a:r>
                        <a:rPr lang="en-GB" sz="2000" baseline="0" dirty="0"/>
                        <a:t> of the eye </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2000" dirty="0"/>
                        <a:t>Description</a:t>
                      </a:r>
                      <a:r>
                        <a:rPr lang="en-GB" sz="2000" baseline="0" dirty="0"/>
                        <a:t> and function</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endParaRPr lang="en-US" sz="2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Transparent layer at the front of the eye. It refracts light into the eye.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endParaRPr lang="en-US" sz="2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The coloured part</a:t>
                      </a:r>
                      <a:r>
                        <a:rPr lang="en-GB" sz="1800" baseline="0" dirty="0"/>
                        <a:t> of the eye; contains muscles that control the amount of light entering the eye.</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370840">
                <a:tc>
                  <a:txBody>
                    <a:bodyPr/>
                    <a:lstStyle/>
                    <a:p>
                      <a:endParaRPr lang="en-GB" sz="2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The hole in the middle of the iris that lets light in. Its diameter is controlled by the iris.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endParaRPr lang="en-US" sz="2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A transparent, biconvex structure in the eye that refracts light onto the retina.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endParaRPr lang="en-US" sz="2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Thin layer of tissue at the back</a:t>
                      </a:r>
                      <a:r>
                        <a:rPr lang="en-GB" sz="1800" baseline="0" dirty="0"/>
                        <a:t> of the eye that contains receptor cells for light and colour. </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endParaRPr lang="en-US" sz="2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Tough white supporting</a:t>
                      </a:r>
                      <a:r>
                        <a:rPr lang="en-GB" sz="1800" baseline="0" dirty="0"/>
                        <a:t> wall of the eye. </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endParaRPr lang="en-US" sz="2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Muscles that are connected to the lens by the suspensory</a:t>
                      </a:r>
                      <a:r>
                        <a:rPr lang="en-GB" sz="1800" baseline="0" dirty="0"/>
                        <a:t> ligaments; they change the shape of the lens.</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0840">
                <a:tc>
                  <a:txBody>
                    <a:bodyPr/>
                    <a:lstStyle/>
                    <a:p>
                      <a:endParaRPr lang="en-GB" sz="24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These</a:t>
                      </a:r>
                      <a:r>
                        <a:rPr lang="en-GB" sz="1800" baseline="0" dirty="0"/>
                        <a:t> connect the lens to the ciliary muscles.</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endParaRPr lang="en-US" sz="2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Carries impulses</a:t>
                      </a:r>
                      <a:r>
                        <a:rPr lang="en-GB" sz="1800" baseline="0" dirty="0"/>
                        <a:t> fro the retina to the brain.</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22035735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1331640" y="1"/>
            <a:ext cx="7795984"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rtl="0">
              <a:spcBef>
                <a:spcPct val="0"/>
              </a:spcBef>
            </a:pPr>
            <a:r>
              <a:rPr lang="en-GB" sz="2400" b="1" kern="0" dirty="0">
                <a:solidFill>
                  <a:schemeClr val="accent6"/>
                </a:solidFill>
                <a:latin typeface="+mn-lt"/>
              </a:rPr>
              <a:t>The </a:t>
            </a:r>
            <a:r>
              <a:rPr lang="en-GB" sz="2400" b="1" kern="0" dirty="0">
                <a:solidFill>
                  <a:schemeClr val="accent6"/>
                </a:solidFill>
              </a:rPr>
              <a:t>central</a:t>
            </a:r>
            <a:r>
              <a:rPr lang="en-GB" sz="2400" b="1" kern="0" dirty="0">
                <a:solidFill>
                  <a:schemeClr val="accent6"/>
                </a:solidFill>
                <a:latin typeface="+mn-lt"/>
              </a:rPr>
              <a:t> nervous system </a:t>
            </a:r>
            <a:r>
              <a:rPr lang="en-US" sz="2400" b="1" kern="0" dirty="0">
                <a:solidFill>
                  <a:schemeClr val="accent6"/>
                </a:solidFill>
                <a:latin typeface="+mn-lt"/>
              </a:rPr>
              <a:t>Part 4 - </a:t>
            </a:r>
            <a:r>
              <a:rPr lang="en-US" sz="2400" b="1" kern="0" dirty="0">
                <a:latin typeface="+mn-lt"/>
              </a:rPr>
              <a:t>Question IT</a:t>
            </a:r>
          </a:p>
        </p:txBody>
      </p:sp>
      <p:sp>
        <p:nvSpPr>
          <p:cNvPr id="5" name="TextBox 4"/>
          <p:cNvSpPr txBox="1"/>
          <p:nvPr/>
        </p:nvSpPr>
        <p:spPr>
          <a:xfrm>
            <a:off x="179512" y="690480"/>
            <a:ext cx="8964487" cy="6801862"/>
          </a:xfrm>
          <a:prstGeom prst="rect">
            <a:avLst/>
          </a:prstGeom>
          <a:noFill/>
        </p:spPr>
        <p:txBody>
          <a:bodyPr wrap="square" rtlCol="0">
            <a:spAutoFit/>
          </a:bodyPr>
          <a:lstStyle/>
          <a:p>
            <a:pPr>
              <a:lnSpc>
                <a:spcPct val="150000"/>
              </a:lnSpc>
            </a:pPr>
            <a:r>
              <a:rPr lang="en-GB" sz="2400" dirty="0"/>
              <a:t>3. What is accommodation?</a:t>
            </a:r>
          </a:p>
          <a:p>
            <a:pPr>
              <a:lnSpc>
                <a:spcPct val="150000"/>
              </a:lnSpc>
            </a:pPr>
            <a:r>
              <a:rPr lang="en-GB" sz="2400" dirty="0"/>
              <a:t>4. How does the eye focus on distant objects?</a:t>
            </a:r>
          </a:p>
          <a:p>
            <a:pPr>
              <a:lnSpc>
                <a:spcPct val="150000"/>
              </a:lnSpc>
            </a:pPr>
            <a:r>
              <a:rPr lang="en-GB" sz="2400" dirty="0"/>
              <a:t>5. How does the eye focus on near objects?</a:t>
            </a:r>
          </a:p>
          <a:p>
            <a:pPr>
              <a:lnSpc>
                <a:spcPct val="150000"/>
              </a:lnSpc>
            </a:pPr>
            <a:r>
              <a:rPr lang="en-GB" sz="2400" dirty="0"/>
              <a:t>6. What is myopia? How can it be corrected?</a:t>
            </a:r>
          </a:p>
          <a:p>
            <a:pPr>
              <a:lnSpc>
                <a:spcPct val="150000"/>
              </a:lnSpc>
            </a:pPr>
            <a:r>
              <a:rPr lang="en-GB" sz="2400" dirty="0"/>
              <a:t>7. What is hyperopia? How can it be corrected?</a:t>
            </a:r>
          </a:p>
          <a:p>
            <a:pPr>
              <a:lnSpc>
                <a:spcPct val="150000"/>
              </a:lnSpc>
            </a:pPr>
            <a:r>
              <a:rPr lang="en-GB" sz="2400" dirty="0"/>
              <a:t>8. What is a cataract? How can it be treated?</a:t>
            </a:r>
          </a:p>
          <a:p>
            <a:pPr>
              <a:lnSpc>
                <a:spcPct val="150000"/>
              </a:lnSpc>
            </a:pPr>
            <a:r>
              <a:rPr lang="en-GB" sz="2400" dirty="0"/>
              <a:t>9. What is the most common form of colour blindness?</a:t>
            </a:r>
          </a:p>
          <a:p>
            <a:pPr>
              <a:lnSpc>
                <a:spcPct val="150000"/>
              </a:lnSpc>
            </a:pPr>
            <a:r>
              <a:rPr lang="en-GB" sz="2400" dirty="0"/>
              <a:t>10. What causes colour blindness?</a:t>
            </a:r>
          </a:p>
          <a:p>
            <a:endParaRPr lang="en-GB" sz="2400" dirty="0"/>
          </a:p>
          <a:p>
            <a:endParaRPr lang="en-GB" sz="2400" dirty="0"/>
          </a:p>
          <a:p>
            <a:pPr marL="457200" indent="-457200">
              <a:buFont typeface="+mj-lt"/>
              <a:buAutoNum type="arabicPeriod"/>
            </a:pPr>
            <a:endParaRPr lang="en-GB" sz="400" dirty="0"/>
          </a:p>
          <a:p>
            <a:pPr marL="457200" indent="-457200">
              <a:buFont typeface="+mj-lt"/>
              <a:buAutoNum type="arabicPeriod"/>
            </a:pPr>
            <a:endParaRPr lang="en-GB" sz="2400" dirty="0"/>
          </a:p>
          <a:p>
            <a:pPr marL="457200" indent="-457200">
              <a:buFont typeface="+mj-lt"/>
              <a:buAutoNum type="arabicPeriod"/>
            </a:pPr>
            <a:endParaRPr lang="en-GB" sz="2400" dirty="0"/>
          </a:p>
          <a:p>
            <a:pPr marL="457200" indent="-457200">
              <a:buFont typeface="+mj-lt"/>
              <a:buAutoNum type="arabicPeriod"/>
            </a:pPr>
            <a:endParaRPr lang="en-GB" sz="2400" dirty="0"/>
          </a:p>
          <a:p>
            <a:pPr marL="457200" indent="-457200">
              <a:buFont typeface="+mj-lt"/>
              <a:buAutoNum type="arabicPeriod"/>
            </a:pPr>
            <a:endParaRPr lang="en-GB" sz="2400" dirty="0"/>
          </a:p>
        </p:txBody>
      </p:sp>
    </p:spTree>
    <p:extLst>
      <p:ext uri="{BB962C8B-B14F-4D97-AF65-F5344CB8AC3E}">
        <p14:creationId xmlns:p14="http://schemas.microsoft.com/office/powerpoint/2010/main" val="128417402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3231654"/>
          </a:xfrm>
          <a:prstGeom prst="rect">
            <a:avLst/>
          </a:prstGeom>
          <a:noFill/>
        </p:spPr>
        <p:txBody>
          <a:bodyPr wrap="square" rtlCol="0">
            <a:spAutoFit/>
          </a:bodyPr>
          <a:lstStyle/>
          <a:p>
            <a:r>
              <a:rPr lang="en-GB" sz="6000" b="1" dirty="0">
                <a:latin typeface="+mj-lt"/>
                <a:ea typeface="Beirut" charset="-78"/>
                <a:cs typeface="Beirut" charset="-78"/>
              </a:rPr>
              <a:t>AnswerIT!</a:t>
            </a:r>
          </a:p>
          <a:p>
            <a:endParaRPr lang="en-GB" sz="6000" b="1" dirty="0">
              <a:latin typeface="+mj-lt"/>
              <a:ea typeface="Beirut" charset="-78"/>
              <a:cs typeface="Beirut" charset="-78"/>
            </a:endParaRPr>
          </a:p>
          <a:p>
            <a:endParaRPr lang="en-GB" sz="1400" dirty="0"/>
          </a:p>
          <a:p>
            <a:endParaRPr lang="en-GB" sz="1400" dirty="0"/>
          </a:p>
          <a:p>
            <a:endParaRPr lang="en-GB" sz="1400" dirty="0"/>
          </a:p>
          <a:p>
            <a:endParaRPr lang="en-GB" sz="1400" dirty="0"/>
          </a:p>
          <a:p>
            <a:endParaRPr lang="en-GB" sz="1400" dirty="0"/>
          </a:p>
          <a:p>
            <a:endParaRPr lang="en-GB" sz="1400"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
        <p:nvSpPr>
          <p:cNvPr id="5" name="Rectangle 4"/>
          <p:cNvSpPr/>
          <p:nvPr/>
        </p:nvSpPr>
        <p:spPr>
          <a:xfrm>
            <a:off x="107504" y="1916832"/>
            <a:ext cx="4572000" cy="2400657"/>
          </a:xfrm>
          <a:prstGeom prst="rect">
            <a:avLst/>
          </a:prstGeom>
        </p:spPr>
        <p:txBody>
          <a:bodyPr>
            <a:spAutoFit/>
          </a:bodyPr>
          <a:lstStyle/>
          <a:p>
            <a:r>
              <a:rPr lang="en-GB" sz="3600" b="1" dirty="0">
                <a:solidFill>
                  <a:schemeClr val="tx1">
                    <a:lumMod val="50000"/>
                    <a:lumOff val="50000"/>
                  </a:schemeClr>
                </a:solidFill>
              </a:rPr>
              <a:t>The Central Nervous system</a:t>
            </a:r>
          </a:p>
          <a:p>
            <a:r>
              <a:rPr lang="en-US" sz="2600" b="1" dirty="0">
                <a:solidFill>
                  <a:schemeClr val="bg1">
                    <a:lumMod val="50000"/>
                  </a:schemeClr>
                </a:solidFill>
              </a:rPr>
              <a:t> Part 4</a:t>
            </a:r>
          </a:p>
          <a:p>
            <a:endParaRPr lang="en-US" sz="2600" b="1" dirty="0">
              <a:solidFill>
                <a:schemeClr val="bg1">
                  <a:lumMod val="50000"/>
                </a:schemeClr>
              </a:solidFill>
            </a:endParaRPr>
          </a:p>
          <a:p>
            <a:endParaRPr lang="en-US" sz="2600" b="1" dirty="0">
              <a:solidFill>
                <a:schemeClr val="bg1">
                  <a:lumMod val="50000"/>
                </a:schemeClr>
              </a:solidFill>
            </a:endParaRPr>
          </a:p>
        </p:txBody>
      </p:sp>
      <p:sp>
        <p:nvSpPr>
          <p:cNvPr id="8" name="Rectangle 7"/>
          <p:cNvSpPr/>
          <p:nvPr/>
        </p:nvSpPr>
        <p:spPr>
          <a:xfrm>
            <a:off x="0" y="3573016"/>
            <a:ext cx="3240360" cy="969496"/>
          </a:xfrm>
          <a:prstGeom prst="rect">
            <a:avLst/>
          </a:prstGeom>
        </p:spPr>
        <p:txBody>
          <a:bodyPr wrap="square">
            <a:spAutoFit/>
          </a:bodyPr>
          <a:lstStyle/>
          <a:p>
            <a:pPr marL="685800" lvl="1" indent="-342900">
              <a:buFont typeface="Arial" charset="0"/>
              <a:buChar char="•"/>
            </a:pPr>
            <a:r>
              <a:rPr lang="en-US" sz="1900" b="1" dirty="0">
                <a:solidFill>
                  <a:schemeClr val="bg1">
                    <a:lumMod val="50000"/>
                  </a:schemeClr>
                </a:solidFill>
              </a:rPr>
              <a:t>Eye – structure, functions and defects (Biology ONLY)</a:t>
            </a:r>
          </a:p>
        </p:txBody>
      </p:sp>
    </p:spTree>
    <p:extLst>
      <p:ext uri="{BB962C8B-B14F-4D97-AF65-F5344CB8AC3E}">
        <p14:creationId xmlns:p14="http://schemas.microsoft.com/office/powerpoint/2010/main" val="58747904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a:xfrm>
            <a:off x="2339752" y="1"/>
            <a:ext cx="6787872"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rtl="0">
              <a:spcBef>
                <a:spcPct val="0"/>
              </a:spcBef>
            </a:pPr>
            <a:r>
              <a:rPr lang="en-GB" sz="2400" b="1" kern="0" dirty="0">
                <a:solidFill>
                  <a:schemeClr val="accent6"/>
                </a:solidFill>
                <a:latin typeface="+mn-lt"/>
              </a:rPr>
              <a:t>The </a:t>
            </a:r>
            <a:r>
              <a:rPr lang="en-GB" sz="2400" b="1" kern="0" dirty="0">
                <a:solidFill>
                  <a:schemeClr val="accent6"/>
                </a:solidFill>
              </a:rPr>
              <a:t>central</a:t>
            </a:r>
            <a:r>
              <a:rPr lang="en-GB" sz="2400" b="1" kern="0" dirty="0">
                <a:solidFill>
                  <a:schemeClr val="accent6"/>
                </a:solidFill>
                <a:latin typeface="+mn-lt"/>
              </a:rPr>
              <a:t> nervous system </a:t>
            </a:r>
            <a:r>
              <a:rPr lang="en-US" sz="2400" b="1" kern="0" dirty="0">
                <a:solidFill>
                  <a:schemeClr val="accent6"/>
                </a:solidFill>
                <a:latin typeface="+mn-lt"/>
              </a:rPr>
              <a:t>Part 4 - </a:t>
            </a:r>
            <a:r>
              <a:rPr lang="en-US" sz="2400" b="1" kern="0" dirty="0">
                <a:latin typeface="+mn-lt"/>
              </a:rPr>
              <a:t>AnswerIT</a:t>
            </a:r>
          </a:p>
        </p:txBody>
      </p:sp>
      <p:sp>
        <p:nvSpPr>
          <p:cNvPr id="4" name="TextBox 3"/>
          <p:cNvSpPr txBox="1"/>
          <p:nvPr/>
        </p:nvSpPr>
        <p:spPr>
          <a:xfrm>
            <a:off x="-11234" y="690480"/>
            <a:ext cx="9155233" cy="2000548"/>
          </a:xfrm>
          <a:prstGeom prst="rect">
            <a:avLst/>
          </a:prstGeom>
          <a:noFill/>
        </p:spPr>
        <p:txBody>
          <a:bodyPr wrap="square" rtlCol="0">
            <a:spAutoFit/>
          </a:bodyPr>
          <a:lstStyle/>
          <a:p>
            <a:r>
              <a:rPr lang="en-GB" sz="2400" dirty="0"/>
              <a:t>1. Label parts A – I on the diagram below:</a:t>
            </a:r>
          </a:p>
          <a:p>
            <a:pPr marL="457200" indent="-457200">
              <a:buFont typeface="+mj-lt"/>
              <a:buAutoNum type="arabicPeriod"/>
            </a:pPr>
            <a:endParaRPr lang="en-GB" sz="2400" dirty="0"/>
          </a:p>
          <a:p>
            <a:pPr marL="457200" indent="-457200">
              <a:buFont typeface="+mj-lt"/>
              <a:buAutoNum type="arabicPeriod"/>
            </a:pPr>
            <a:endParaRPr lang="en-GB" sz="2400" dirty="0"/>
          </a:p>
          <a:p>
            <a:pPr marL="457200" indent="-457200">
              <a:buFont typeface="+mj-lt"/>
              <a:buAutoNum type="arabicPeriod"/>
            </a:pPr>
            <a:endParaRPr lang="en-GB" sz="2400" dirty="0"/>
          </a:p>
          <a:p>
            <a:pPr marL="457200" indent="-457200">
              <a:buFont typeface="+mj-lt"/>
              <a:buAutoNum type="arabicPeriod"/>
            </a:pPr>
            <a:endParaRPr lang="en-GB" sz="2400" dirty="0"/>
          </a:p>
        </p:txBody>
      </p:sp>
      <p:pic>
        <p:nvPicPr>
          <p:cNvPr id="3" name="Picture 2"/>
          <p:cNvPicPr>
            <a:picLocks noChangeAspect="1"/>
          </p:cNvPicPr>
          <p:nvPr/>
        </p:nvPicPr>
        <p:blipFill>
          <a:blip r:embed="rId2" cstate="print"/>
          <a:stretch>
            <a:fillRect/>
          </a:stretch>
        </p:blipFill>
        <p:spPr>
          <a:xfrm>
            <a:off x="285750" y="920750"/>
            <a:ext cx="8572500" cy="5016500"/>
          </a:xfrm>
          <a:prstGeom prst="rect">
            <a:avLst/>
          </a:prstGeom>
        </p:spPr>
      </p:pic>
    </p:spTree>
    <p:extLst>
      <p:ext uri="{BB962C8B-B14F-4D97-AF65-F5344CB8AC3E}">
        <p14:creationId xmlns:p14="http://schemas.microsoft.com/office/powerpoint/2010/main" val="141677765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a:xfrm>
            <a:off x="1259632" y="1"/>
            <a:ext cx="7867992"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rtl="0">
              <a:spcBef>
                <a:spcPct val="0"/>
              </a:spcBef>
            </a:pPr>
            <a:r>
              <a:rPr lang="en-GB" sz="2400" b="1" kern="0" dirty="0">
                <a:solidFill>
                  <a:schemeClr val="accent6"/>
                </a:solidFill>
                <a:latin typeface="+mn-lt"/>
              </a:rPr>
              <a:t>The </a:t>
            </a:r>
            <a:r>
              <a:rPr lang="en-GB" sz="2400" b="1" kern="0" dirty="0">
                <a:solidFill>
                  <a:schemeClr val="accent6"/>
                </a:solidFill>
              </a:rPr>
              <a:t>central</a:t>
            </a:r>
            <a:r>
              <a:rPr lang="en-GB" sz="2400" b="1" kern="0" dirty="0">
                <a:solidFill>
                  <a:schemeClr val="accent6"/>
                </a:solidFill>
                <a:latin typeface="+mn-lt"/>
              </a:rPr>
              <a:t> nervous system </a:t>
            </a:r>
            <a:r>
              <a:rPr lang="en-US" sz="2400" b="1" kern="0" dirty="0">
                <a:solidFill>
                  <a:schemeClr val="accent6"/>
                </a:solidFill>
                <a:latin typeface="+mn-lt"/>
              </a:rPr>
              <a:t>Part 4 - </a:t>
            </a:r>
            <a:r>
              <a:rPr lang="en-US" sz="2400" b="1" kern="0" dirty="0">
                <a:latin typeface="+mn-lt"/>
              </a:rPr>
              <a:t>AnswerIT</a:t>
            </a:r>
          </a:p>
        </p:txBody>
      </p:sp>
      <p:sp>
        <p:nvSpPr>
          <p:cNvPr id="5" name="TextBox 4"/>
          <p:cNvSpPr txBox="1"/>
          <p:nvPr/>
        </p:nvSpPr>
        <p:spPr>
          <a:xfrm>
            <a:off x="188804" y="700736"/>
            <a:ext cx="8964487" cy="2369880"/>
          </a:xfrm>
          <a:prstGeom prst="rect">
            <a:avLst/>
          </a:prstGeom>
          <a:noFill/>
        </p:spPr>
        <p:txBody>
          <a:bodyPr wrap="square" rtlCol="0">
            <a:spAutoFit/>
          </a:bodyPr>
          <a:lstStyle/>
          <a:p>
            <a:r>
              <a:rPr lang="en-GB" sz="2400" dirty="0"/>
              <a:t>2. Write the name of each part of the eye in the table below:</a:t>
            </a:r>
          </a:p>
          <a:p>
            <a:endParaRPr lang="en-GB" sz="2400" dirty="0"/>
          </a:p>
          <a:p>
            <a:pPr marL="457200" indent="-457200">
              <a:buFont typeface="+mj-lt"/>
              <a:buAutoNum type="arabicPeriod"/>
            </a:pPr>
            <a:endParaRPr lang="en-GB" sz="400" dirty="0"/>
          </a:p>
          <a:p>
            <a:pPr marL="457200" indent="-457200">
              <a:buFont typeface="+mj-lt"/>
              <a:buAutoNum type="arabicPeriod"/>
            </a:pPr>
            <a:endParaRPr lang="en-GB" sz="2400" dirty="0"/>
          </a:p>
          <a:p>
            <a:pPr marL="457200" indent="-457200">
              <a:buFont typeface="+mj-lt"/>
              <a:buAutoNum type="arabicPeriod"/>
            </a:pPr>
            <a:endParaRPr lang="en-GB" sz="2400" dirty="0"/>
          </a:p>
          <a:p>
            <a:pPr marL="457200" indent="-457200">
              <a:buFont typeface="+mj-lt"/>
              <a:buAutoNum type="arabicPeriod"/>
            </a:pPr>
            <a:endParaRPr lang="en-GB" sz="2400" dirty="0"/>
          </a:p>
          <a:p>
            <a:pPr marL="457200" indent="-457200">
              <a:buFont typeface="+mj-lt"/>
              <a:buAutoNum type="arabicPeriod"/>
            </a:pPr>
            <a:endParaRPr lang="en-GB" sz="2400" dirty="0"/>
          </a:p>
        </p:txBody>
      </p:sp>
      <p:graphicFrame>
        <p:nvGraphicFramePr>
          <p:cNvPr id="10" name="Table 9"/>
          <p:cNvGraphicFramePr>
            <a:graphicFrameLocks noGrp="1"/>
          </p:cNvGraphicFramePr>
          <p:nvPr>
            <p:extLst>
              <p:ext uri="{D42A27DB-BD31-4B8C-83A1-F6EECF244321}">
                <p14:modId xmlns:p14="http://schemas.microsoft.com/office/powerpoint/2010/main" val="3385005714"/>
              </p:ext>
            </p:extLst>
          </p:nvPr>
        </p:nvGraphicFramePr>
        <p:xfrm>
          <a:off x="188804" y="1174646"/>
          <a:ext cx="8856984" cy="5349240"/>
        </p:xfrm>
        <a:graphic>
          <a:graphicData uri="http://schemas.openxmlformats.org/drawingml/2006/table">
            <a:tbl>
              <a:tblPr firstRow="1" bandRow="1">
                <a:tableStyleId>{912C8C85-51F0-491E-9774-3900AFEF0FD7}</a:tableStyleId>
              </a:tblPr>
              <a:tblGrid>
                <a:gridCol w="2655004">
                  <a:extLst>
                    <a:ext uri="{9D8B030D-6E8A-4147-A177-3AD203B41FA5}">
                      <a16:colId xmlns:a16="http://schemas.microsoft.com/office/drawing/2014/main" val="20000"/>
                    </a:ext>
                  </a:extLst>
                </a:gridCol>
                <a:gridCol w="6201980">
                  <a:extLst>
                    <a:ext uri="{9D8B030D-6E8A-4147-A177-3AD203B41FA5}">
                      <a16:colId xmlns:a16="http://schemas.microsoft.com/office/drawing/2014/main" val="20001"/>
                    </a:ext>
                  </a:extLst>
                </a:gridCol>
              </a:tblGrid>
              <a:tr h="370840">
                <a:tc>
                  <a:txBody>
                    <a:bodyPr/>
                    <a:lstStyle/>
                    <a:p>
                      <a:r>
                        <a:rPr lang="en-GB" sz="2000" dirty="0"/>
                        <a:t>Part</a:t>
                      </a:r>
                      <a:r>
                        <a:rPr lang="en-GB" sz="2000" baseline="0" dirty="0"/>
                        <a:t> of the eye </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2000" dirty="0"/>
                        <a:t>Description</a:t>
                      </a:r>
                      <a:r>
                        <a:rPr lang="en-GB" sz="2000" baseline="0" dirty="0"/>
                        <a:t> and function</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1800" b="1" dirty="0">
                          <a:solidFill>
                            <a:srgbClr val="00B050"/>
                          </a:solidFill>
                          <a:latin typeface="+mn-lt"/>
                        </a:rPr>
                        <a:t>cornea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Transparent layer at the front of the eye. It refracts light into the eye.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1800" b="1" dirty="0">
                          <a:solidFill>
                            <a:srgbClr val="00B050"/>
                          </a:solidFill>
                          <a:latin typeface="+mn-lt"/>
                        </a:rPr>
                        <a:t>iris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The coloured part</a:t>
                      </a:r>
                      <a:r>
                        <a:rPr lang="en-GB" sz="1800" baseline="0" dirty="0"/>
                        <a:t> of the eye; contains muscles that control the amount of light entering the eye.</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370840">
                <a:tc>
                  <a:txBody>
                    <a:bodyPr/>
                    <a:lstStyle/>
                    <a:p>
                      <a:r>
                        <a:rPr lang="en-GB" sz="1800" b="1" dirty="0">
                          <a:solidFill>
                            <a:srgbClr val="00B050"/>
                          </a:solidFill>
                          <a:latin typeface="+mn-lt"/>
                        </a:rPr>
                        <a:t>pupil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The hole in the middle of the iris that lets light in. Its diameter is controlled by the iris.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1800" b="1" dirty="0">
                          <a:solidFill>
                            <a:srgbClr val="00B050"/>
                          </a:solidFill>
                          <a:latin typeface="+mn-lt"/>
                        </a:rPr>
                        <a:t>lens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A transparent, biconvex structure in the eye that refracts light onto the retina.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1800" b="1" dirty="0">
                          <a:solidFill>
                            <a:srgbClr val="00B050"/>
                          </a:solidFill>
                          <a:latin typeface="+mn-lt"/>
                        </a:rPr>
                        <a:t>retina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Thin layer of tissue at the back</a:t>
                      </a:r>
                      <a:r>
                        <a:rPr lang="en-GB" sz="1800" baseline="0" dirty="0"/>
                        <a:t> of the eye that contains receptor cells for light and colour. </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1800" b="1" dirty="0">
                          <a:solidFill>
                            <a:srgbClr val="00B050"/>
                          </a:solidFill>
                          <a:latin typeface="+mn-lt"/>
                        </a:rPr>
                        <a:t>sclera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Tough white supporting</a:t>
                      </a:r>
                      <a:r>
                        <a:rPr lang="en-GB" sz="1800" baseline="0" dirty="0"/>
                        <a:t> wall of the eye. </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1800" b="1" dirty="0">
                          <a:solidFill>
                            <a:srgbClr val="00B050"/>
                          </a:solidFill>
                          <a:latin typeface="+mn-lt"/>
                        </a:rPr>
                        <a:t>ciliary muscles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Muscles that are connected to the lens by the suspensory</a:t>
                      </a:r>
                      <a:r>
                        <a:rPr lang="en-GB" sz="1800" baseline="0" dirty="0"/>
                        <a:t> ligaments; they change the shape of the lens.</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0840">
                <a:tc>
                  <a:txBody>
                    <a:bodyPr/>
                    <a:lstStyle/>
                    <a:p>
                      <a:r>
                        <a:rPr lang="en-US" sz="1800" b="1" dirty="0">
                          <a:solidFill>
                            <a:srgbClr val="00B050"/>
                          </a:solidFill>
                          <a:latin typeface="+mn-lt"/>
                        </a:rPr>
                        <a:t>suspensory ligaments</a:t>
                      </a:r>
                      <a:endParaRPr lang="en-GB" sz="1800" b="1" dirty="0">
                        <a:solidFill>
                          <a:srgbClr val="00B050"/>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These</a:t>
                      </a:r>
                      <a:r>
                        <a:rPr lang="en-GB" sz="1800" baseline="0" dirty="0"/>
                        <a:t> connect the lens to the ciliary muscles.</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1800" b="1" dirty="0">
                          <a:solidFill>
                            <a:srgbClr val="00B050"/>
                          </a:solidFill>
                          <a:latin typeface="+mn-lt"/>
                        </a:rPr>
                        <a:t>optic nerve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Carries impulses</a:t>
                      </a:r>
                      <a:r>
                        <a:rPr lang="en-GB" sz="1800" baseline="0" dirty="0"/>
                        <a:t> fro the retina to the brain.</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48335284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a:xfrm>
            <a:off x="1475656" y="1"/>
            <a:ext cx="7651968"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rtl="0">
              <a:spcBef>
                <a:spcPct val="0"/>
              </a:spcBef>
            </a:pPr>
            <a:r>
              <a:rPr lang="en-GB" sz="2400" b="1" kern="0" dirty="0">
                <a:solidFill>
                  <a:schemeClr val="accent6"/>
                </a:solidFill>
                <a:latin typeface="+mn-lt"/>
              </a:rPr>
              <a:t>The </a:t>
            </a:r>
            <a:r>
              <a:rPr lang="en-GB" sz="2400" b="1" kern="0" dirty="0">
                <a:solidFill>
                  <a:schemeClr val="accent6"/>
                </a:solidFill>
              </a:rPr>
              <a:t>central</a:t>
            </a:r>
            <a:r>
              <a:rPr lang="en-GB" sz="2400" b="1" kern="0" dirty="0">
                <a:solidFill>
                  <a:schemeClr val="accent6"/>
                </a:solidFill>
                <a:latin typeface="+mn-lt"/>
              </a:rPr>
              <a:t> nervous system </a:t>
            </a:r>
            <a:r>
              <a:rPr lang="en-US" sz="2400" b="1" kern="0" dirty="0">
                <a:solidFill>
                  <a:schemeClr val="accent6"/>
                </a:solidFill>
                <a:latin typeface="+mn-lt"/>
              </a:rPr>
              <a:t>Part 4 - </a:t>
            </a:r>
            <a:r>
              <a:rPr lang="en-US" sz="2400" b="1" kern="0" dirty="0">
                <a:latin typeface="+mn-lt"/>
              </a:rPr>
              <a:t>AnswerIT</a:t>
            </a:r>
          </a:p>
        </p:txBody>
      </p:sp>
      <p:sp>
        <p:nvSpPr>
          <p:cNvPr id="6" name="TextBox 5"/>
          <p:cNvSpPr txBox="1"/>
          <p:nvPr/>
        </p:nvSpPr>
        <p:spPr>
          <a:xfrm>
            <a:off x="179512" y="690480"/>
            <a:ext cx="8964487" cy="7632859"/>
          </a:xfrm>
          <a:prstGeom prst="rect">
            <a:avLst/>
          </a:prstGeom>
          <a:noFill/>
        </p:spPr>
        <p:txBody>
          <a:bodyPr wrap="square" rtlCol="0">
            <a:spAutoFit/>
          </a:bodyPr>
          <a:lstStyle/>
          <a:p>
            <a:r>
              <a:rPr lang="en-GB" sz="2000" dirty="0"/>
              <a:t>3. What is accommodation? </a:t>
            </a:r>
            <a:r>
              <a:rPr lang="en-GB" sz="2000" b="1" dirty="0">
                <a:solidFill>
                  <a:srgbClr val="00B050"/>
                </a:solidFill>
              </a:rPr>
              <a:t>The process of changing the shape of the lens to focus on near or distant objects</a:t>
            </a:r>
          </a:p>
          <a:p>
            <a:r>
              <a:rPr lang="en-GB" sz="2000" dirty="0"/>
              <a:t>4. How does the eye focus on distant objects? </a:t>
            </a:r>
            <a:r>
              <a:rPr lang="en-GB" sz="2000" b="1" dirty="0">
                <a:solidFill>
                  <a:srgbClr val="00B050"/>
                </a:solidFill>
              </a:rPr>
              <a:t>The ciliary muscles relax, the suspensory ligaments are pulled tight, the lens is then pulled thin and only slightly refracts light rays.</a:t>
            </a:r>
            <a:endParaRPr lang="en-GB" sz="2000" dirty="0"/>
          </a:p>
          <a:p>
            <a:r>
              <a:rPr lang="en-GB" sz="2000" dirty="0"/>
              <a:t>5. How does the eye focus on near objects? </a:t>
            </a:r>
            <a:r>
              <a:rPr lang="en-GB" sz="2000" b="1" dirty="0">
                <a:solidFill>
                  <a:srgbClr val="00B050"/>
                </a:solidFill>
              </a:rPr>
              <a:t>The ciliary muscles contract, the suspensory ligaments loosen, the lens is then thicker and refracts light rays strongly</a:t>
            </a:r>
            <a:endParaRPr lang="en-GB" sz="2000" dirty="0"/>
          </a:p>
          <a:p>
            <a:r>
              <a:rPr lang="en-GB" sz="2000" dirty="0"/>
              <a:t>6. What is myopia? How can it be corrected? </a:t>
            </a:r>
            <a:r>
              <a:rPr lang="en-GB" sz="2000" b="1" dirty="0">
                <a:solidFill>
                  <a:srgbClr val="00B050"/>
                </a:solidFill>
              </a:rPr>
              <a:t>Short-sightedness, it can be corrected with concave lenses.</a:t>
            </a:r>
          </a:p>
          <a:p>
            <a:r>
              <a:rPr lang="en-GB" sz="2000" dirty="0"/>
              <a:t>7. What is hyperopia? How can it be corrected? </a:t>
            </a:r>
            <a:r>
              <a:rPr lang="en-GB" sz="2000" b="1" dirty="0">
                <a:solidFill>
                  <a:srgbClr val="00B050"/>
                </a:solidFill>
              </a:rPr>
              <a:t>Long-sightedness, it can be corrected with convex lenses.</a:t>
            </a:r>
          </a:p>
          <a:p>
            <a:pPr>
              <a:lnSpc>
                <a:spcPct val="150000"/>
              </a:lnSpc>
            </a:pPr>
            <a:r>
              <a:rPr lang="en-GB" sz="2000" dirty="0"/>
              <a:t>8. What is a cataract? How can it be treated? </a:t>
            </a:r>
            <a:r>
              <a:rPr lang="en-GB" sz="2000" b="1" dirty="0">
                <a:solidFill>
                  <a:srgbClr val="00B050"/>
                </a:solidFill>
              </a:rPr>
              <a:t>A cloudy patch on the lens. Treated by replacement with an artificial lens.</a:t>
            </a:r>
          </a:p>
          <a:p>
            <a:pPr>
              <a:lnSpc>
                <a:spcPct val="150000"/>
              </a:lnSpc>
            </a:pPr>
            <a:r>
              <a:rPr lang="en-GB" sz="2000" dirty="0"/>
              <a:t>9. What is the most common form of colour blindness? </a:t>
            </a:r>
            <a:r>
              <a:rPr lang="en-GB" sz="2000" b="1" dirty="0">
                <a:solidFill>
                  <a:srgbClr val="00B050"/>
                </a:solidFill>
              </a:rPr>
              <a:t>Red green</a:t>
            </a:r>
          </a:p>
          <a:p>
            <a:pPr>
              <a:lnSpc>
                <a:spcPct val="150000"/>
              </a:lnSpc>
            </a:pPr>
            <a:r>
              <a:rPr lang="en-GB" sz="2000" dirty="0"/>
              <a:t>10. What causes colour blindness? </a:t>
            </a:r>
            <a:r>
              <a:rPr lang="en-GB" sz="2000" b="1" dirty="0">
                <a:solidFill>
                  <a:srgbClr val="00B050"/>
                </a:solidFill>
              </a:rPr>
              <a:t>Cones not functioning normally- it is an inherited condition which cannot be cured.</a:t>
            </a:r>
          </a:p>
          <a:p>
            <a:endParaRPr lang="en-GB" sz="2000" dirty="0"/>
          </a:p>
          <a:p>
            <a:pPr marL="457200" indent="-457200">
              <a:buFont typeface="+mj-lt"/>
              <a:buAutoNum type="arabicPeriod"/>
            </a:pPr>
            <a:endParaRPr lang="en-GB" sz="2000" dirty="0"/>
          </a:p>
          <a:p>
            <a:pPr marL="457200" indent="-457200">
              <a:buFont typeface="+mj-lt"/>
              <a:buAutoNum type="arabicPeriod"/>
            </a:pPr>
            <a:endParaRPr lang="en-GB" sz="2000" dirty="0"/>
          </a:p>
          <a:p>
            <a:pPr marL="457200" indent="-457200">
              <a:buFont typeface="+mj-lt"/>
              <a:buAutoNum type="arabicPeriod"/>
            </a:pPr>
            <a:endParaRPr lang="en-GB" sz="2000" dirty="0"/>
          </a:p>
          <a:p>
            <a:pPr marL="457200" indent="-457200">
              <a:buFont typeface="+mj-lt"/>
              <a:buAutoNum type="arabicPeriod"/>
            </a:pPr>
            <a:endParaRPr lang="en-GB" sz="2000" dirty="0"/>
          </a:p>
          <a:p>
            <a:pPr marL="457200" indent="-457200">
              <a:buFont typeface="+mj-lt"/>
              <a:buAutoNum type="arabicPeriod"/>
            </a:pPr>
            <a:endParaRPr lang="en-GB" sz="2000" dirty="0"/>
          </a:p>
        </p:txBody>
      </p:sp>
    </p:spTree>
    <p:extLst>
      <p:ext uri="{BB962C8B-B14F-4D97-AF65-F5344CB8AC3E}">
        <p14:creationId xmlns:p14="http://schemas.microsoft.com/office/powerpoint/2010/main" val="1928062540"/>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3" id="{4489A17B-A778-43E8-8CAD-39AF0ABD1C3C}" vid="{5B90DF28-B678-4AF8-820C-D210C98786D7}"/>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16205</TotalTime>
  <Words>7572</Words>
  <Application>Microsoft Macintosh PowerPoint</Application>
  <PresentationFormat>On-screen Show (4:3)</PresentationFormat>
  <Paragraphs>675</Paragraphs>
  <Slides>60</Slides>
  <Notes>37</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60</vt:i4>
      </vt:variant>
    </vt:vector>
  </HeadingPairs>
  <TitlesOfParts>
    <vt:vector size="71" baseType="lpstr">
      <vt:lpstr>Arial</vt:lpstr>
      <vt:lpstr>Beirut</vt:lpstr>
      <vt:lpstr>Calibri</vt:lpstr>
      <vt:lpstr>Calibri Light</vt:lpstr>
      <vt:lpstr>Comic Sans MS</vt:lpstr>
      <vt:lpstr>Lato Medium</vt:lpstr>
      <vt:lpstr>News Gothic MT</vt:lpstr>
      <vt:lpstr>Times New Roman</vt:lpstr>
      <vt:lpstr>Wingdings</vt:lpstr>
      <vt:lpstr>1_Office Theme</vt:lpstr>
      <vt:lpstr>Custom Design</vt:lpstr>
      <vt:lpstr>PowerPoint Presentation</vt:lpstr>
      <vt:lpstr>Overview   Cells and control</vt:lpstr>
      <vt:lpstr>PowerPoint Presentation</vt:lpstr>
      <vt:lpstr>Cells and control part 1 - Mitosis and the cell cycle</vt:lpstr>
      <vt:lpstr>Cells and control part 1 - Mitosis and the cell cycle</vt:lpstr>
      <vt:lpstr>Cells and control part 1 - Mitosis and the cell cycle</vt:lpstr>
      <vt:lpstr>Cells and control part 1- Cancer</vt:lpstr>
      <vt:lpstr>Cells and control part 1 -Growth</vt:lpstr>
      <vt:lpstr>Cells and control part 1 - growth</vt:lpstr>
      <vt:lpstr>Cells and control part 1 - Cell differentiation</vt:lpstr>
      <vt:lpstr>Cells and control part 1 –Stem cells</vt:lpstr>
      <vt:lpstr>Cells and control part 1- Stem Cells (plants)</vt:lpstr>
      <vt:lpstr>PowerPoint Presentation</vt:lpstr>
      <vt:lpstr> 1. What is mitosis? 2. What are the three main stages of the cell cycle? 3. List the 4 stages involved in mitosis, starting with prophase. 4. Why is mitosis important to the organism? 5. How many daughter cells are formed as a result of mitosis? 6. How many chromosomes are present in a human diploid cell? 7. What is cancer? 8. What is the definition of growth? 9. Does cell elongation occur in animal or plant growth? 10. What is cell differentiation? 11. If a baby was described as being on the 50th percentile for head circumference– what does that mean? 12. What is a stem cell? 13. How is a human embryonic stem cell different to an adult stem cell? 14. Where is a meristem found? 15. What is a meristem? 16. Name a benefit and a risk to using stem cells in medicine. </vt:lpstr>
      <vt:lpstr>Cells and control part 1 - Question IT</vt:lpstr>
      <vt:lpstr>PowerPoint Presentation</vt:lpstr>
      <vt:lpstr> 1. What is mitosis? A type of cell division 2. What are the three stages of the cell cycle? Growth, DNA synthesis and mitosis. 3. List the stages involved in mitosis, starting with prophase. Prophase, metaphase, anaphase, telophase 4. Why is mitosis important to the organism?  For growth  Repair or replacement of damaged cells Asexual reproduction in some animals 5. How many daughter cells are formed as a result of mitosis? 2 6. How many chromosomes are present in a human diploid cell? 46 7. What is cancer? Uncontrolled cell division as a result of changes in cells. 8. What is the definition of growth? Increase in size or number of cells. </vt:lpstr>
      <vt:lpstr>Cells and control part 1 – AnswerIT</vt:lpstr>
      <vt:lpstr>Cells and control part 1 – AnswerIT</vt:lpstr>
      <vt:lpstr>Cells and control part 1 – AnswerIT</vt:lpstr>
      <vt:lpstr>PowerPoint Presentation</vt:lpstr>
      <vt:lpstr>The central nervous system Part 2 - The brain (biology only)</vt:lpstr>
      <vt:lpstr>The central nervous system Part 2 - The brain (HT biology only)</vt:lpstr>
      <vt:lpstr>The central nervous system Part 2 - The brain  (HT biology only)</vt:lpstr>
      <vt:lpstr>The central nervous system Part 2 - The brain  (HT biology only)</vt:lpstr>
      <vt:lpstr>The central nervous system Part 2 - The brain (biology only)</vt:lpstr>
      <vt:lpstr>PowerPoint Presentation</vt:lpstr>
      <vt:lpstr>PowerPoint Presentation</vt:lpstr>
      <vt:lpstr>PowerPoint Presentation</vt:lpstr>
      <vt:lpstr>PowerPoint Presentation</vt:lpstr>
      <vt:lpstr>PowerPoint Presentation</vt:lpstr>
      <vt:lpstr>The central nervous system Part 3 - Structure and function</vt:lpstr>
      <vt:lpstr>The central nervous system Part 3 - Structure and function</vt:lpstr>
      <vt:lpstr>The central nervous system Part 3 - Structure and function</vt:lpstr>
      <vt:lpstr>The central nervous system Part 3 - Structure and function</vt:lpstr>
      <vt:lpstr>The central nervous system Part 3 - Structure and function</vt:lpstr>
      <vt:lpstr>PowerPoint Presentation</vt:lpstr>
      <vt:lpstr>PowerPoint Presentation</vt:lpstr>
      <vt:lpstr>The central nervous system Part 3 - Structure and function</vt:lpstr>
      <vt:lpstr>PowerPoint Presentation</vt:lpstr>
      <vt:lpstr>PowerPoint Presentation</vt:lpstr>
      <vt:lpstr>PowerPoint Presentation</vt:lpstr>
      <vt:lpstr>The central nervous system Part 3 - Structure and function</vt:lpstr>
      <vt:lpstr>PowerPoint Presentation</vt:lpstr>
      <vt:lpstr>The central nervous system Part 4 - The eye (biology only)</vt:lpstr>
      <vt:lpstr>The central nervous system Part 4 - The eye (biology only)</vt:lpstr>
      <vt:lpstr>The central nervous system Part 4 - The eye (biology only)</vt:lpstr>
      <vt:lpstr>The central nervous system Part 4 - The eye (biology only)</vt:lpstr>
      <vt:lpstr>The central nervous system Part 4 - The eye (biology only)</vt:lpstr>
      <vt:lpstr>PowerPoint Presentation</vt:lpstr>
      <vt:lpstr>The central nervous system Part 4 - The eye (biology only)</vt:lpstr>
      <vt:lpstr>The central nervous system Part 4 - The eye (biology only)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16.0011</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zarina shaffi</dc:creator>
  <cp:lastModifiedBy>Amanda Fleck</cp:lastModifiedBy>
  <cp:revision>444</cp:revision>
  <cp:lastPrinted>2017-05-23T14:15:43Z</cp:lastPrinted>
  <dcterms:created xsi:type="dcterms:W3CDTF">2016-03-05T09:38:04Z</dcterms:created>
  <dcterms:modified xsi:type="dcterms:W3CDTF">2018-04-15T20:27:18Z</dcterms:modified>
</cp:coreProperties>
</file>