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72" r:id="rId3"/>
    <p:sldId id="257" r:id="rId4"/>
    <p:sldId id="260" r:id="rId5"/>
    <p:sldId id="268" r:id="rId6"/>
    <p:sldId id="269" r:id="rId7"/>
    <p:sldId id="258" r:id="rId8"/>
    <p:sldId id="266" r:id="rId9"/>
    <p:sldId id="263" r:id="rId10"/>
    <p:sldId id="261" r:id="rId11"/>
    <p:sldId id="265" r:id="rId12"/>
    <p:sldId id="270"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0" d="100"/>
          <a:sy n="80" d="100"/>
        </p:scale>
        <p:origin x="120" y="6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7818B3-D81F-4A0A-9CBB-B355EC45148F}" type="datetimeFigureOut">
              <a:rPr lang="en-GB" smtClean="0"/>
              <a:t>29/04/2020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4FB01C-BEDF-4177-9CCD-0E48DC8C93B7}" type="slidenum">
              <a:rPr lang="en-GB" smtClean="0"/>
              <a:t>‹#›</a:t>
            </a:fld>
            <a:endParaRPr lang="en-GB"/>
          </a:p>
        </p:txBody>
      </p:sp>
    </p:spTree>
    <p:extLst>
      <p:ext uri="{BB962C8B-B14F-4D97-AF65-F5344CB8AC3E}">
        <p14:creationId xmlns:p14="http://schemas.microsoft.com/office/powerpoint/2010/main" val="2226727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569D16A3-1D48-49A4-9844-B1DD05D0D48D}" type="slidenum">
              <a:rPr lang="en-GB" smtClean="0"/>
              <a:t>‹#›</a:t>
            </a:fld>
            <a:endParaRPr lang="en-GB"/>
          </a:p>
        </p:txBody>
      </p:sp>
    </p:spTree>
    <p:extLst>
      <p:ext uri="{BB962C8B-B14F-4D97-AF65-F5344CB8AC3E}">
        <p14:creationId xmlns:p14="http://schemas.microsoft.com/office/powerpoint/2010/main" val="855588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210410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p>
            <a:fld id="{98FAA8F0-73A0-45AB-9D27-50CD130DD2DC}" type="datetimeFigureOut">
              <a:rPr lang="en-GB" smtClean="0"/>
              <a:t>29/04/2020</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569D16A3-1D48-49A4-9844-B1DD05D0D48D}" type="slidenum">
              <a:rPr lang="en-GB" smtClean="0"/>
              <a:t>‹#›</a:t>
            </a:fld>
            <a:endParaRPr lang="en-GB"/>
          </a:p>
        </p:txBody>
      </p:sp>
    </p:spTree>
    <p:extLst>
      <p:ext uri="{BB962C8B-B14F-4D97-AF65-F5344CB8AC3E}">
        <p14:creationId xmlns:p14="http://schemas.microsoft.com/office/powerpoint/2010/main" val="2561474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FAA8F0-73A0-45AB-9D27-50CD130DD2D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3547052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FAA8F0-73A0-45AB-9D27-50CD130DD2DC}"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1821170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FAA8F0-73A0-45AB-9D27-50CD130DD2DC}"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4046119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FAA8F0-73A0-45AB-9D27-50CD130DD2DC}"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2809196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8FAA8F0-73A0-45AB-9D27-50CD130DD2D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3739991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8FAA8F0-73A0-45AB-9D27-50CD130DD2DC}" type="datetimeFigureOut">
              <a:rPr lang="en-GB" smtClean="0"/>
              <a:t>29/04/2020</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2884520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95653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4259586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98FAA8F0-73A0-45AB-9D27-50CD130DD2DC}" type="datetimeFigureOut">
              <a:rPr lang="en-GB" smtClean="0"/>
              <a:t>29/04/2020</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569D16A3-1D48-49A4-9844-B1DD05D0D48D}" type="slidenum">
              <a:rPr lang="en-GB" smtClean="0"/>
              <a:t>‹#›</a:t>
            </a:fld>
            <a:endParaRPr lang="en-GB"/>
          </a:p>
        </p:txBody>
      </p:sp>
    </p:spTree>
    <p:extLst>
      <p:ext uri="{BB962C8B-B14F-4D97-AF65-F5344CB8AC3E}">
        <p14:creationId xmlns:p14="http://schemas.microsoft.com/office/powerpoint/2010/main" val="4084510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2ahUKEwiX5NGGu6TgAhXeAWMBHVlhBeAQjRx6BAgBEAU&amp;url=http%3A%2F%2Fwww.photoarts.com%2Fgallery%2Fjudithturner%2Ffoster1.html&amp;psig=AOvVaw2hjwJq0EhWy4kDG8sT5D8a&amp;ust=1549451544262637" TargetMode="External"/><Relationship Id="rId13"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hyperlink" Target="https://www.google.co.uk/url?sa=i&amp;rct=j&amp;q=&amp;esrc=s&amp;source=images&amp;cd=&amp;cad=rja&amp;uact=8&amp;ved=2ahUKEwjywpOdu6TgAhWG1uAKHbVyDVcQjRx6BAgBEAU&amp;url=https%3A%2F%2Fwww.tate.org.uk%2Fart%2Fartists%2Fpatrick-caulfield-873&amp;psig=AOvVaw3-3DUMAd8zi6Ey8feg1g64&amp;ust=1549451588851112" TargetMode="External"/><Relationship Id="rId2" Type="http://schemas.openxmlformats.org/officeDocument/2006/relationships/hyperlink" Target="https://www.google.co.uk/url?sa=i&amp;rct=j&amp;q=&amp;esrc=s&amp;source=images&amp;cd=&amp;cad=rja&amp;uact=8&amp;ved=2ahUKEwiZnM_iuqTgAhWsyYUKHWsCAIMQjRx6BAgBEAU&amp;url=https%3A%2F%2Fwww.kqed.org%2Farts%2F10406015%2Fsonya-noskowiak-a-groundbreaking-but-forgotten-photographer&amp;psig=AOvVaw2ycoGN6RV2_gsss9cneaXQ&amp;ust=1549451492674196"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source=images&amp;cd=&amp;cad=rja&amp;uact=8&amp;ved=2ahUKEwjlyvP8uqTgAhUV4OAKHd0UCRAQjRx6BAgBEAU&amp;url=http%3A%2F%2Fwww.marfacontemporary.org%2Fhome%2Fexhibits%2Fartists%2Fjudith-turner%2F&amp;psig=AOvVaw2hjwJq0EhWy4kDG8sT5D8a&amp;ust=1549451544262637" TargetMode="External"/><Relationship Id="rId11" Type="http://schemas.openxmlformats.org/officeDocument/2006/relationships/image" Target="../media/image10.jpeg"/><Relationship Id="rId5" Type="http://schemas.openxmlformats.org/officeDocument/2006/relationships/image" Target="../media/image7.jpeg"/><Relationship Id="rId10" Type="http://schemas.openxmlformats.org/officeDocument/2006/relationships/hyperlink" Target="https://www.google.co.uk/url?sa=i&amp;rct=j&amp;q=&amp;esrc=s&amp;source=images&amp;cd=&amp;cad=rja&amp;uact=8&amp;ved=2ahUKEwj_ksWTu6TgAhUvBGMBHcflBjAQjRx6BAgBEAU&amp;url=https%3A%2F%2Fwww.christies.com%2Flotfinder%2FLot%2Fpatrick-caulfield-ra-1936-2005-sun-lounge-5502339-details.aspx&amp;psig=AOvVaw3-3DUMAd8zi6Ey8feg1g64&amp;ust=1549451588851112" TargetMode="External"/><Relationship Id="rId4" Type="http://schemas.openxmlformats.org/officeDocument/2006/relationships/hyperlink" Target="https://www.google.co.uk/url?sa=i&amp;rct=j&amp;q=&amp;esrc=s&amp;source=images&amp;cd=&amp;cad=rja&amp;uact=8&amp;ved=2ahUKEwiv6rHxuqTgAhWvxYUKHWGMAOwQjRx6BAgBEAU&amp;url=https%3A%2F%2Fwww.kqed.org%2Farts%2F10406015%2Fsonya-noskowiak-a-groundbreaking-but-forgotten-photographer&amp;psig=AOvVaw2ycoGN6RV2_gsss9cneaXQ&amp;ust=1549451492674196" TargetMode="External"/><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uk/url?sa=i&amp;rct=j&amp;q=&amp;esrc=s&amp;source=images&amp;cd=&amp;cad=rja&amp;uact=8&amp;ved=0ahUKEwjLvsa89djKAhWGthoKHZEaCMIQjRwIBw&amp;url=http://imageobjecttext.com/2012/09/22/veils-of-abstraction/&amp;bvm=bv.113034660,d.d2s&amp;psig=AFQjCNGCyvmYDCORiG8rJlJyGV_5lc4Dng&amp;ust=1454496926148941" TargetMode="External"/><Relationship Id="rId1" Type="http://schemas.openxmlformats.org/officeDocument/2006/relationships/slideLayout" Target="../slideLayouts/slideLayout6.xml"/><Relationship Id="rId5" Type="http://schemas.openxmlformats.org/officeDocument/2006/relationships/image" Target="../media/image22.jpeg"/><Relationship Id="rId4" Type="http://schemas.openxmlformats.org/officeDocument/2006/relationships/hyperlink" Target="http://www.google.co.uk/url?sa=i&amp;rct=j&amp;q=&amp;esrc=s&amp;source=images&amp;cd=&amp;cad=rja&amp;uact=8&amp;ved=0ahUKEwixkPa49tjKAhVDVRoKHeWHD2EQjRwIBw&amp;url=http://www.telegraph.co.uk/culture/art/3561020/Gerhard-Richter-behind-the-pictures.html&amp;psig=AFQjCNGCyvmYDCORiG8rJlJyGV_5lc4Dng&amp;ust=1454496926148941"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google.co.uk/url?sa=i&amp;rct=j&amp;q=&amp;esrc=s&amp;source=images&amp;cd=&amp;cad=rja&amp;uact=8&amp;ved=0ahUKEwixkPa49tjKAhVDVRoKHeWHD2EQjRwIBw&amp;url=http://imgbuddy.com/gerhard-richter-photography.asp&amp;psig=AFQjCNGCyvmYDCORiG8rJlJyGV_5lc4Dng&amp;ust=1454496926148941" TargetMode="Externa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7.jpg"/><Relationship Id="rId7" Type="http://schemas.openxmlformats.org/officeDocument/2006/relationships/image" Target="../media/image31.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g"/><Relationship Id="rId5" Type="http://schemas.openxmlformats.org/officeDocument/2006/relationships/image" Target="../media/image29.jpeg"/><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2.xml"/><Relationship Id="rId5" Type="http://schemas.openxmlformats.org/officeDocument/2006/relationships/image" Target="../media/image39.jpg"/><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2.jpeg"/><Relationship Id="rId2" Type="http://schemas.openxmlformats.org/officeDocument/2006/relationships/hyperlink" Target="https://www.google.co.uk/url?sa=i&amp;rct=j&amp;q=&amp;esrc=s&amp;source=images&amp;cd=&amp;cad=rja&amp;uact=8&amp;ved=0ahUKEwjghqypgODRAhUHDsAKHYEVBjUQjRwIBw&amp;url=https://uk.pinterest.com/pin/316026098822436849/&amp;bvm=bv.145063293,d.ZGg&amp;psig=AFQjCNHPAx25c_FcnZfQHRsBhHQyRnA-AA&amp;ust=1485526691204996" TargetMode="Externa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iV97DGgODRAhViL8AKHbeXDMoQjRwIBw&amp;url=https://www.pinterest.com/ralanhines/paul-strand/&amp;bvm=bv.145063293,d.ZGg&amp;psig=AFQjCNGbkH_Ro_Vi-SbZtSs2Gv5JoRgLPg&amp;ust=1485526738390534" TargetMode="External"/><Relationship Id="rId5" Type="http://schemas.openxmlformats.org/officeDocument/2006/relationships/image" Target="../media/image41.jpeg"/><Relationship Id="rId4" Type="http://schemas.openxmlformats.org/officeDocument/2006/relationships/hyperlink" Target="https://www.google.co.uk/url?sa=i&amp;rct=j&amp;q=&amp;esrc=s&amp;source=images&amp;cd=&amp;cad=rja&amp;uact=8&amp;ved=0ahUKEwj_1uy_gODRAhWpBcAKHfioAxkQjRwIBw&amp;url=https://www.pinterest.com/pin/9077636721384070/&amp;bvm=bv.145063293,d.ZGg&amp;psig=AFQjCNGn9So6tPTytlvErVoDQk8qbmyzhg&amp;ust=1485526740951555"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2ahUKEwjkiPKGv6TgAhUD0xoKHfbnAf8QjRx6BAgBEAU&amp;url=https%3A%2F%2Fphotographyandvision.com%2F2017%2F12%2F04%2Fmondays-inspiration-laszlo-moholy-nagy%2F&amp;psig=AOvVaw3bTMyv_QxLi9uWkx8HCokT&amp;ust=1549452642023658" TargetMode="External"/><Relationship Id="rId13" Type="http://schemas.openxmlformats.org/officeDocument/2006/relationships/image" Target="../media/image41.jpeg"/><Relationship Id="rId3" Type="http://schemas.openxmlformats.org/officeDocument/2006/relationships/image" Target="../media/image43.jpeg"/><Relationship Id="rId7" Type="http://schemas.openxmlformats.org/officeDocument/2006/relationships/image" Target="../media/image45.jpeg"/><Relationship Id="rId12" Type="http://schemas.openxmlformats.org/officeDocument/2006/relationships/hyperlink" Target="https://www.google.co.uk/url?sa=i&amp;rct=j&amp;q=&amp;esrc=s&amp;source=images&amp;cd=&amp;cad=rja&amp;uact=8&amp;ved=0ahUKEwj_1uy_gODRAhWpBcAKHfioAxkQjRwIBw&amp;url=https://www.pinterest.com/pin/9077636721384070/&amp;bvm=bv.145063293,d.ZGg&amp;psig=AFQjCNGn9So6tPTytlvErVoDQk8qbmyzhg&amp;ust=1485526740951555" TargetMode="External"/><Relationship Id="rId2" Type="http://schemas.openxmlformats.org/officeDocument/2006/relationships/hyperlink" Target="https://www.google.co.uk/url?sa=i&amp;rct=j&amp;q=&amp;esrc=s&amp;source=images&amp;cd=&amp;cad=rja&amp;uact=8&amp;ved=2ahUKEwi359rQvqTgAhUQyoUKHRGVDe8QjRx6BAgBEAU&amp;url=https%3A%2F%2Fwww.picturecorrect.com%2Ftips%2Fwindow-light-in-portrait-photography%2F&amp;psig=AOvVaw38Gu9GyLUKlZPQdXwRniLi&amp;ust=1549452518809596" TargetMode="External"/><Relationship Id="rId1" Type="http://schemas.openxmlformats.org/officeDocument/2006/relationships/slideLayout" Target="../slideLayouts/slideLayout2.xml"/><Relationship Id="rId6" Type="http://schemas.openxmlformats.org/officeDocument/2006/relationships/hyperlink" Target="http://www.google.co.uk/url?sa=i&amp;rct=j&amp;q=&amp;esrc=s&amp;source=images&amp;cd=&amp;cad=rja&amp;uact=8&amp;ved=2ahUKEwi3xdTxvqTgAhW4AGMBHeoMAuwQjRx6BAgBEAU&amp;url=http%3A%2F%2Fwww.google.co.uk%2Furl%3Fsa%3Di%26rct%3Dj%26q%3D%26esrc%3Ds%26source%3Dimages%26cd%3D%26ved%3D%26url%3Dhttp%253A%252F%252Fphotographmag.com%252Freviews%252Ffred-herzog-modern-color-at-laurence-miller-gallery%252F%26psig%3DAOvVaw2cZWUsxxBpjJpeTLjdxcUi%26ust%3D1549452562224464&amp;psig=AOvVaw2cZWUsxxBpjJpeTLjdxcUi&amp;ust=1549452562224464" TargetMode="External"/><Relationship Id="rId11" Type="http://schemas.openxmlformats.org/officeDocument/2006/relationships/image" Target="../media/image47.jpeg"/><Relationship Id="rId5" Type="http://schemas.openxmlformats.org/officeDocument/2006/relationships/image" Target="../media/image44.jpeg"/><Relationship Id="rId10" Type="http://schemas.openxmlformats.org/officeDocument/2006/relationships/hyperlink" Target="https://www.google.co.uk/url?sa=i&amp;rct=j&amp;q=&amp;esrc=s&amp;source=images&amp;cd=&amp;cad=rja&amp;uact=8&amp;ved=2ahUKEwi0v6iUv6TgAhUEUhoKHSqRCx8QjRx6BAgBEAU&amp;url=https%3A%2F%2Fwww.youtube.com%2Fwatch%3Fv%3D-FkgbM3wqYM&amp;psig=AOvVaw3bTMyv_QxLi9uWkx8HCokT&amp;ust=1549452642023658" TargetMode="External"/><Relationship Id="rId4" Type="http://schemas.openxmlformats.org/officeDocument/2006/relationships/hyperlink" Target="http://www.google.co.uk/url?sa=i&amp;rct=j&amp;q=&amp;esrc=s&amp;source=images&amp;cd=&amp;cad=rja&amp;uact=8&amp;ved=2ahUKEwiapLPivqTgAhWGmBQKHdeTDukQjRx6BAgBEAU&amp;url=http%3A%2F%2Fwww.lesdoucheslagalerie.com%2Fen%2Fartistes%2Fpresentation%2F2212%2Ffred-herzog&amp;psig=AOvVaw2cZWUsxxBpjJpeTLjdxcUi&amp;ust=1549452562224464" TargetMode="External"/><Relationship Id="rId9" Type="http://schemas.openxmlformats.org/officeDocument/2006/relationships/image" Target="../media/image46.jpeg"/></Relationships>
</file>

<file path=ppt/slides/_rels/slide1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2.xml"/><Relationship Id="rId5" Type="http://schemas.openxmlformats.org/officeDocument/2006/relationships/image" Target="../media/image51.jpg"/><Relationship Id="rId4" Type="http://schemas.openxmlformats.org/officeDocument/2006/relationships/image" Target="../media/image50.jpeg"/></Relationships>
</file>

<file path=ppt/slides/_rels/slide13.xml.rels><?xml version="1.0" encoding="UTF-8" standalone="yes"?>
<Relationships xmlns="http://schemas.openxmlformats.org/package/2006/relationships"><Relationship Id="rId3" Type="http://schemas.openxmlformats.org/officeDocument/2006/relationships/image" Target="../media/image53.jpg"/><Relationship Id="rId7" Type="http://schemas.openxmlformats.org/officeDocument/2006/relationships/image" Target="../media/image57.jpeg"/><Relationship Id="rId2" Type="http://schemas.openxmlformats.org/officeDocument/2006/relationships/image" Target="../media/image52.jpg"/><Relationship Id="rId1" Type="http://schemas.openxmlformats.org/officeDocument/2006/relationships/slideLayout" Target="../slideLayouts/slideLayout2.xml"/><Relationship Id="rId6" Type="http://schemas.openxmlformats.org/officeDocument/2006/relationships/image" Target="../media/image56.jpg"/><Relationship Id="rId5" Type="http://schemas.openxmlformats.org/officeDocument/2006/relationships/image" Target="../media/image55.jpg"/><Relationship Id="rId4" Type="http://schemas.openxmlformats.org/officeDocument/2006/relationships/image" Target="../media/image5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 material  </a:t>
            </a:r>
            <a:endParaRPr lang="en-GB" dirty="0"/>
          </a:p>
        </p:txBody>
      </p:sp>
      <p:sp>
        <p:nvSpPr>
          <p:cNvPr id="4" name="Subtitle 3"/>
          <p:cNvSpPr>
            <a:spLocks noGrp="1"/>
          </p:cNvSpPr>
          <p:nvPr>
            <p:ph type="subTitle" idx="1"/>
          </p:nvPr>
        </p:nvSpPr>
        <p:spPr/>
        <p:txBody>
          <a:bodyPr/>
          <a:lstStyle/>
          <a:p>
            <a:r>
              <a:rPr lang="en-GB" dirty="0" smtClean="0"/>
              <a:t>MAKE SURE YOU LIVE SPACE IN YOUR BOOK FOR YOUR DEVELOPED IDEA SHOOT</a:t>
            </a:r>
            <a:r>
              <a:rPr lang="en-GB" smtClean="0"/>
              <a:t>! </a:t>
            </a:r>
            <a:endParaRPr lang="en-GB" dirty="0"/>
          </a:p>
        </p:txBody>
      </p:sp>
    </p:spTree>
    <p:extLst>
      <p:ext uri="{BB962C8B-B14F-4D97-AF65-F5344CB8AC3E}">
        <p14:creationId xmlns:p14="http://schemas.microsoft.com/office/powerpoint/2010/main" val="1051858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474878" y="534837"/>
            <a:ext cx="3717122" cy="551227"/>
          </a:xfrm>
        </p:spPr>
        <p:txBody>
          <a:bodyPr/>
          <a:lstStyle/>
          <a:p>
            <a:r>
              <a:rPr lang="en-GB" dirty="0" smtClean="0"/>
              <a:t>Research layout </a:t>
            </a:r>
            <a:endParaRPr lang="en-GB"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9785" t="13092" r="15264" b="11553"/>
          <a:stretch/>
        </p:blipFill>
        <p:spPr>
          <a:xfrm>
            <a:off x="0" y="448574"/>
            <a:ext cx="8239983" cy="5857335"/>
          </a:xfrm>
        </p:spPr>
      </p:pic>
      <p:sp>
        <p:nvSpPr>
          <p:cNvPr id="6" name="Text Placeholder 5"/>
          <p:cNvSpPr>
            <a:spLocks noGrp="1"/>
          </p:cNvSpPr>
          <p:nvPr>
            <p:ph type="body" sz="half" idx="2"/>
          </p:nvPr>
        </p:nvSpPr>
        <p:spPr>
          <a:xfrm>
            <a:off x="8474878" y="1189582"/>
            <a:ext cx="3200400" cy="3291840"/>
          </a:xfrm>
        </p:spPr>
        <p:txBody>
          <a:bodyPr/>
          <a:lstStyle/>
          <a:p>
            <a:r>
              <a:rPr lang="en-GB" dirty="0" smtClean="0"/>
              <a:t>If you run out of space in your book  you will need to create a research page using PowerPoint.  </a:t>
            </a:r>
            <a:endParaRPr lang="en-GB" dirty="0" smtClean="0"/>
          </a:p>
          <a:p>
            <a:endParaRPr lang="en-GB" dirty="0"/>
          </a:p>
          <a:p>
            <a:endParaRPr lang="en-GB" dirty="0" smtClean="0"/>
          </a:p>
        </p:txBody>
      </p:sp>
      <p:sp>
        <p:nvSpPr>
          <p:cNvPr id="7" name="Subtitle 2"/>
          <p:cNvSpPr txBox="1">
            <a:spLocks/>
          </p:cNvSpPr>
          <p:nvPr/>
        </p:nvSpPr>
        <p:spPr>
          <a:xfrm>
            <a:off x="8396786" y="2161778"/>
            <a:ext cx="3538540" cy="4419496"/>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r>
              <a:rPr lang="en-GB" dirty="0" smtClean="0"/>
              <a:t>Choose a photographer that most inspires you. It doesn’t have to be from the </a:t>
            </a:r>
            <a:r>
              <a:rPr lang="en-GB" dirty="0" err="1" smtClean="0"/>
              <a:t>powerpoint</a:t>
            </a:r>
            <a:r>
              <a:rPr lang="en-GB" dirty="0" smtClean="0"/>
              <a:t>. Feel free to do some of your own research. </a:t>
            </a:r>
            <a:r>
              <a:rPr lang="en-GB" b="1" u="sng" dirty="0" smtClean="0"/>
              <a:t>Remember it must relate to what you have said on you developed ideas page</a:t>
            </a:r>
            <a:r>
              <a:rPr lang="en-GB" dirty="0" smtClean="0"/>
              <a:t>. Think carefully about what you can photograph before you begin. Think carefully about the resources that you have available to you! </a:t>
            </a:r>
          </a:p>
        </p:txBody>
      </p:sp>
    </p:spTree>
    <p:extLst>
      <p:ext uri="{BB962C8B-B14F-4D97-AF65-F5344CB8AC3E}">
        <p14:creationId xmlns:p14="http://schemas.microsoft.com/office/powerpoint/2010/main" val="3179911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11918" y="362309"/>
            <a:ext cx="6400800" cy="2676312"/>
          </a:xfrm>
        </p:spPr>
        <p:txBody>
          <a:bodyPr>
            <a:normAutofit/>
          </a:bodyPr>
          <a:lstStyle/>
          <a:p>
            <a:pPr marL="457200" indent="-457200">
              <a:buAutoNum type="arabicPeriod"/>
            </a:pPr>
            <a:r>
              <a:rPr lang="en-US" sz="2400" dirty="0" smtClean="0"/>
              <a:t>Sonya Noskowiak</a:t>
            </a:r>
          </a:p>
          <a:p>
            <a:pPr marL="457200" indent="-457200">
              <a:buAutoNum type="arabicPeriod"/>
            </a:pPr>
            <a:r>
              <a:rPr lang="en-US" sz="2400" dirty="0" smtClean="0"/>
              <a:t>Judith Turner</a:t>
            </a:r>
          </a:p>
          <a:p>
            <a:pPr marL="457200" indent="-457200">
              <a:buAutoNum type="arabicPeriod"/>
            </a:pPr>
            <a:r>
              <a:rPr lang="en-US" sz="2400" dirty="0" smtClean="0"/>
              <a:t>Patrick Caulfield</a:t>
            </a:r>
          </a:p>
          <a:p>
            <a:pPr marL="457200" indent="-457200">
              <a:buAutoNum type="arabicPeriod"/>
            </a:pPr>
            <a:r>
              <a:rPr lang="en-US" sz="2400" dirty="0" smtClean="0"/>
              <a:t>Lucy Shires </a:t>
            </a:r>
          </a:p>
          <a:p>
            <a:pPr marL="457200" indent="-457200">
              <a:buAutoNum type="arabicPeriod"/>
            </a:pPr>
            <a:endParaRPr lang="en-US" sz="2400" dirty="0"/>
          </a:p>
        </p:txBody>
      </p:sp>
      <p:pic>
        <p:nvPicPr>
          <p:cNvPr id="1026" name="Picture 2" descr="Image result for Sonya Noskowiak textur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10663" y="4627823"/>
            <a:ext cx="2952750" cy="21803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onya Noskowiak textur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90295" y="362309"/>
            <a:ext cx="2793486" cy="338834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Judith Turner">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26682" y="483080"/>
            <a:ext cx="4566927" cy="333688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Judith Turner">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68805" y="3939306"/>
            <a:ext cx="3424804" cy="251027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Patrick Caulfield">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06686" y="2332948"/>
            <a:ext cx="1377351" cy="195658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Patrick Caulfield">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678805" y="3563328"/>
            <a:ext cx="2710524" cy="3087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2683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Jane Bown retrospective: David Hockney (1966)"/>
          <p:cNvSpPr>
            <a:spLocks noChangeAspect="1" noChangeArrowheads="1"/>
          </p:cNvSpPr>
          <p:nvPr/>
        </p:nvSpPr>
        <p:spPr bwMode="auto">
          <a:xfrm>
            <a:off x="1587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Jane Bown retrospective: David Hockney (1966)"/>
          <p:cNvSpPr>
            <a:spLocks noChangeAspect="1" noChangeArrowheads="1"/>
          </p:cNvSpPr>
          <p:nvPr/>
        </p:nvSpPr>
        <p:spPr bwMode="auto">
          <a:xfrm>
            <a:off x="1739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5" descr="https://i.guim.co.uk/img/static/sys-images/Observer/Pix/pictures/2009/10/14/1255538273957/The-Queen-celebrating-her-017.jpg?w=1920&amp;q=55&amp;auto=format&amp;usm=12&amp;fit=max&amp;s=10e72aeebfe30ce7755e56d693c79ee1"/>
          <p:cNvSpPr>
            <a:spLocks noChangeAspect="1" noChangeArrowheads="1"/>
          </p:cNvSpPr>
          <p:nvPr/>
        </p:nvSpPr>
        <p:spPr bwMode="auto">
          <a:xfrm>
            <a:off x="1892300" y="16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347" y="168275"/>
            <a:ext cx="1773188" cy="218612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3335" y="1058037"/>
            <a:ext cx="1492838" cy="1703471"/>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3763" y="76803"/>
            <a:ext cx="3027294" cy="3707780"/>
          </a:xfrm>
          <a:prstGeom prst="rect">
            <a:avLst/>
          </a:prstGeom>
        </p:spPr>
      </p:pic>
      <p:sp>
        <p:nvSpPr>
          <p:cNvPr id="8" name="Rectangle 7"/>
          <p:cNvSpPr/>
          <p:nvPr/>
        </p:nvSpPr>
        <p:spPr>
          <a:xfrm>
            <a:off x="2003455" y="251530"/>
            <a:ext cx="2043611" cy="584775"/>
          </a:xfrm>
          <a:prstGeom prst="rect">
            <a:avLst/>
          </a:prstGeom>
        </p:spPr>
        <p:txBody>
          <a:bodyPr wrap="square">
            <a:spAutoFit/>
          </a:bodyPr>
          <a:lstStyle/>
          <a:p>
            <a:r>
              <a:rPr lang="en-GB" dirty="0">
                <a:solidFill>
                  <a:srgbClr val="FF0000"/>
                </a:solidFill>
              </a:rPr>
              <a:t>John </a:t>
            </a:r>
            <a:r>
              <a:rPr lang="en-GB" dirty="0" err="1">
                <a:solidFill>
                  <a:srgbClr val="FF0000"/>
                </a:solidFill>
              </a:rPr>
              <a:t>Stezaker</a:t>
            </a:r>
            <a:endParaRPr lang="en-GB" dirty="0">
              <a:solidFill>
                <a:srgbClr val="FF0000"/>
              </a:solidFill>
            </a:endParaRPr>
          </a:p>
          <a:p>
            <a:r>
              <a:rPr lang="en-GB" sz="1400" dirty="0">
                <a:solidFill>
                  <a:srgbClr val="000000"/>
                </a:solidFill>
              </a:rPr>
              <a:t>Conceptual artist</a:t>
            </a:r>
          </a:p>
        </p:txBody>
      </p:sp>
      <p:sp>
        <p:nvSpPr>
          <p:cNvPr id="9" name="Rectangle 8"/>
          <p:cNvSpPr/>
          <p:nvPr/>
        </p:nvSpPr>
        <p:spPr>
          <a:xfrm>
            <a:off x="7349776" y="197597"/>
            <a:ext cx="4572000" cy="1015663"/>
          </a:xfrm>
          <a:prstGeom prst="rect">
            <a:avLst/>
          </a:prstGeom>
        </p:spPr>
        <p:txBody>
          <a:bodyPr>
            <a:spAutoFit/>
          </a:bodyPr>
          <a:lstStyle/>
          <a:p>
            <a:r>
              <a:rPr lang="en-GB" b="1" dirty="0">
                <a:solidFill>
                  <a:srgbClr val="FF0000"/>
                </a:solidFill>
              </a:rPr>
              <a:t>Nigel Henderson</a:t>
            </a:r>
          </a:p>
          <a:p>
            <a:r>
              <a:rPr lang="en-GB" sz="1400" dirty="0">
                <a:solidFill>
                  <a:srgbClr val="000000"/>
                </a:solidFill>
              </a:rPr>
              <a:t>Artist</a:t>
            </a:r>
          </a:p>
          <a:p>
            <a:r>
              <a:rPr lang="en-GB" sz="1400" dirty="0">
                <a:solidFill>
                  <a:srgbClr val="000000"/>
                </a:solidFill>
              </a:rPr>
              <a:t>Nigel Henderson was an English documentary artist, and photographer.</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35776" y="1261336"/>
            <a:ext cx="2024859" cy="2003811"/>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75594" y="2226686"/>
            <a:ext cx="2391060" cy="2371135"/>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22836" y="3678040"/>
            <a:ext cx="2500147" cy="2462710"/>
          </a:xfrm>
          <a:prstGeom prst="rect">
            <a:avLst/>
          </a:prstGeom>
        </p:spPr>
      </p:pic>
      <p:sp>
        <p:nvSpPr>
          <p:cNvPr id="14" name="Rectangle 13"/>
          <p:cNvSpPr/>
          <p:nvPr/>
        </p:nvSpPr>
        <p:spPr>
          <a:xfrm>
            <a:off x="150680" y="3926268"/>
            <a:ext cx="5569501" cy="523220"/>
          </a:xfrm>
          <a:prstGeom prst="rect">
            <a:avLst/>
          </a:prstGeom>
        </p:spPr>
        <p:txBody>
          <a:bodyPr wrap="square">
            <a:spAutoFit/>
          </a:bodyPr>
          <a:lstStyle/>
          <a:p>
            <a:r>
              <a:rPr lang="en-GB" sz="1600" b="1" dirty="0" err="1">
                <a:solidFill>
                  <a:srgbClr val="FF0000"/>
                </a:solidFill>
              </a:rPr>
              <a:t>Abelardo</a:t>
            </a:r>
            <a:r>
              <a:rPr lang="en-GB" sz="1600" b="1" dirty="0">
                <a:solidFill>
                  <a:srgbClr val="FF0000"/>
                </a:solidFill>
              </a:rPr>
              <a:t> Morell </a:t>
            </a:r>
            <a:r>
              <a:rPr lang="en-GB" sz="1200" dirty="0">
                <a:solidFill>
                  <a:srgbClr val="000000"/>
                </a:solidFill>
              </a:rPr>
              <a:t>is a Boston-based photographer represented by </a:t>
            </a:r>
            <a:r>
              <a:rPr lang="en-GB" sz="1200" dirty="0" err="1">
                <a:solidFill>
                  <a:srgbClr val="000000"/>
                </a:solidFill>
              </a:rPr>
              <a:t>Edwynn</a:t>
            </a:r>
            <a:r>
              <a:rPr lang="en-GB" sz="1200" dirty="0">
                <a:solidFill>
                  <a:srgbClr val="000000"/>
                </a:solidFill>
              </a:rPr>
              <a:t> </a:t>
            </a:r>
            <a:r>
              <a:rPr lang="en-GB" sz="1200" dirty="0" err="1">
                <a:solidFill>
                  <a:srgbClr val="000000"/>
                </a:solidFill>
              </a:rPr>
              <a:t>Houk</a:t>
            </a:r>
            <a:r>
              <a:rPr lang="en-GB" sz="1200" dirty="0">
                <a:solidFill>
                  <a:srgbClr val="000000"/>
                </a:solidFill>
              </a:rPr>
              <a:t> Gallery in New York City</a:t>
            </a:r>
            <a:endParaRPr lang="en-GB" sz="1200" dirty="0"/>
          </a:p>
        </p:txBody>
      </p:sp>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6696" y="4679013"/>
            <a:ext cx="2455497" cy="1917525"/>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12892" y="4545007"/>
            <a:ext cx="2656446" cy="2107447"/>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720182" y="4796287"/>
            <a:ext cx="2470622" cy="1856167"/>
          </a:xfrm>
          <a:prstGeom prst="rect">
            <a:avLst/>
          </a:prstGeom>
        </p:spPr>
      </p:pic>
    </p:spTree>
    <p:extLst>
      <p:ext uri="{BB962C8B-B14F-4D97-AF65-F5344CB8AC3E}">
        <p14:creationId xmlns:p14="http://schemas.microsoft.com/office/powerpoint/2010/main" val="4211858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528" y="6131911"/>
            <a:ext cx="10955720" cy="947353"/>
          </a:xfrm>
        </p:spPr>
        <p:txBody>
          <a:bodyPr>
            <a:normAutofit fontScale="90000"/>
          </a:bodyPr>
          <a:lstStyle/>
          <a:p>
            <a:r>
              <a:rPr lang="en-GB" dirty="0">
                <a:solidFill>
                  <a:schemeClr val="tx1"/>
                </a:solidFill>
              </a:rPr>
              <a:t>Gerhard Richter- overpainted photographs </a:t>
            </a:r>
            <a:r>
              <a:rPr lang="en-GB" dirty="0">
                <a:solidFill>
                  <a:srgbClr val="E55DD5"/>
                </a:solidFill>
              </a:rPr>
              <a:t/>
            </a:r>
            <a:br>
              <a:rPr lang="en-GB" dirty="0">
                <a:solidFill>
                  <a:srgbClr val="E55DD5"/>
                </a:solidFill>
              </a:rPr>
            </a:br>
            <a:endParaRPr lang="en-GB" dirty="0"/>
          </a:p>
        </p:txBody>
      </p:sp>
      <p:sp>
        <p:nvSpPr>
          <p:cNvPr id="3" name="Content Placeholder 2"/>
          <p:cNvSpPr>
            <a:spLocks noGrp="1"/>
          </p:cNvSpPr>
          <p:nvPr>
            <p:ph sz="quarter" idx="4294967295"/>
          </p:nvPr>
        </p:nvSpPr>
        <p:spPr>
          <a:xfrm>
            <a:off x="184635" y="2938786"/>
            <a:ext cx="5964238" cy="2940050"/>
          </a:xfrm>
        </p:spPr>
        <p:txBody>
          <a:bodyPr>
            <a:normAutofit lnSpcReduction="10000"/>
          </a:bodyPr>
          <a:lstStyle/>
          <a:p>
            <a:pPr marL="0" indent="0">
              <a:buNone/>
            </a:pPr>
            <a:r>
              <a:rPr lang="en-GB" sz="1600" dirty="0" smtClean="0"/>
              <a:t>Fragmentation</a:t>
            </a:r>
            <a:endParaRPr lang="en-GB" sz="1600" dirty="0"/>
          </a:p>
          <a:p>
            <a:pPr marL="0" indent="0">
              <a:buNone/>
            </a:pPr>
            <a:r>
              <a:rPr lang="en-GB" sz="1600" dirty="0"/>
              <a:t>Small format</a:t>
            </a:r>
          </a:p>
          <a:p>
            <a:pPr marL="0" indent="0">
              <a:buNone/>
            </a:pPr>
            <a:r>
              <a:rPr lang="en-GB" sz="1600" dirty="0"/>
              <a:t/>
            </a:r>
            <a:br>
              <a:rPr lang="en-GB" sz="1600" dirty="0"/>
            </a:br>
            <a:r>
              <a:rPr lang="en-GB" sz="1600" dirty="0"/>
              <a:t>Working with his own photographs printed as 10 x 15 cm quick prints as anyone would get from a commercially developed roll of film, he uses left over paint from a day's work scraped from canvasses and applies it to the photographs via pallete knives and doctor's blades. The application is done in an instant, the works are completed with spontaneity and with irreversible gestures. Those judged unsuccessful are immediately destroyed. This exercise, for lack of a better term, has produced over one thousand images from which 400 are reproduced. </a:t>
            </a:r>
          </a:p>
        </p:txBody>
      </p:sp>
      <p:pic>
        <p:nvPicPr>
          <p:cNvPr id="14338" name="Picture 2" descr="http://imageobjecttext.files.wordpress.com/2012/09/richter-untitled-4-3-03-200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4238" y="723384"/>
            <a:ext cx="5653277" cy="365075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i.telegraph.co.uk/multimedia/archive/01131/arts-graphics-2008_1131878a.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528" y="233686"/>
            <a:ext cx="3810000"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3689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41.media.tumblr.com/tumblr_kxl8pfwNaH1qzp1n5o1_50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754" y="215974"/>
            <a:ext cx="42862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www.todayandtomorrow.net/wp-content/uploads/2010/03/Gerhard-Richter_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5924" y="138336"/>
            <a:ext cx="4176464" cy="2806062"/>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http://www.todayandtomorrow.net/wp-content/uploads/2010/03/Gerhard-Richter_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3999" y="3040172"/>
            <a:ext cx="5361365" cy="3602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3227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701" y="113696"/>
            <a:ext cx="10058400" cy="783451"/>
          </a:xfrm>
        </p:spPr>
        <p:txBody>
          <a:bodyPr>
            <a:normAutofit fontScale="90000"/>
          </a:bodyPr>
          <a:lstStyle/>
          <a:p>
            <a:r>
              <a:rPr lang="en-GB" dirty="0"/>
              <a:t>2</a:t>
            </a:r>
            <a:r>
              <a:rPr lang="en-GB" dirty="0" smtClean="0"/>
              <a:t>. Unexpected Perspectives </a:t>
            </a:r>
            <a:endParaRPr lang="en-GB" dirty="0"/>
          </a:p>
        </p:txBody>
      </p:sp>
      <p:sp>
        <p:nvSpPr>
          <p:cNvPr id="3" name="Content Placeholder 2"/>
          <p:cNvSpPr>
            <a:spLocks noGrp="1"/>
          </p:cNvSpPr>
          <p:nvPr>
            <p:ph sz="quarter" idx="1"/>
          </p:nvPr>
        </p:nvSpPr>
        <p:spPr>
          <a:xfrm>
            <a:off x="172701" y="1139691"/>
            <a:ext cx="3367177" cy="1577629"/>
          </a:xfrm>
        </p:spPr>
        <p:txBody>
          <a:bodyPr>
            <a:normAutofit/>
          </a:bodyPr>
          <a:lstStyle/>
          <a:p>
            <a:r>
              <a:rPr lang="en-GB" sz="1600" dirty="0"/>
              <a:t>Ed </a:t>
            </a:r>
            <a:r>
              <a:rPr lang="en-GB" sz="1600" dirty="0" err="1"/>
              <a:t>Ruscha</a:t>
            </a:r>
            <a:endParaRPr lang="en-GB" sz="1600" dirty="0"/>
          </a:p>
          <a:p>
            <a:r>
              <a:rPr lang="en-GB" sz="1600" dirty="0"/>
              <a:t>Alexandra </a:t>
            </a:r>
            <a:r>
              <a:rPr lang="en-GB" sz="1600" dirty="0" err="1"/>
              <a:t>Rodchenko</a:t>
            </a:r>
            <a:r>
              <a:rPr lang="en-GB" sz="1600" dirty="0"/>
              <a:t> </a:t>
            </a:r>
          </a:p>
          <a:p>
            <a:r>
              <a:rPr lang="en-GB" sz="1600" dirty="0"/>
              <a:t>Bill Brandt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328" y="2388538"/>
            <a:ext cx="2347351" cy="234888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8396" y="897147"/>
            <a:ext cx="3206200" cy="319313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95549" y="3314184"/>
            <a:ext cx="3471104" cy="2545477"/>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5284" y="4276381"/>
            <a:ext cx="2510348" cy="2005140"/>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65237" y="4586922"/>
            <a:ext cx="2774030" cy="2169291"/>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31101" y="919540"/>
            <a:ext cx="1788836" cy="2027348"/>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43114" y="136089"/>
            <a:ext cx="2135312" cy="2490314"/>
          </a:xfrm>
          <a:prstGeom prst="rect">
            <a:avLst/>
          </a:prstGeom>
        </p:spPr>
      </p:pic>
    </p:spTree>
    <p:extLst>
      <p:ext uri="{BB962C8B-B14F-4D97-AF65-F5344CB8AC3E}">
        <p14:creationId xmlns:p14="http://schemas.microsoft.com/office/powerpoint/2010/main" val="42530035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48" y="698740"/>
            <a:ext cx="10058400" cy="301925"/>
          </a:xfrm>
        </p:spPr>
        <p:txBody>
          <a:bodyPr>
            <a:normAutofit fontScale="90000"/>
          </a:bodyPr>
          <a:lstStyle/>
          <a:p>
            <a:r>
              <a:rPr lang="en-GB" dirty="0"/>
              <a:t>Ashvini Ray</a:t>
            </a:r>
            <a:br>
              <a:rPr lang="en-GB" dirty="0"/>
            </a:b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82" y="849702"/>
            <a:ext cx="3272341" cy="327234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45207" y="218095"/>
            <a:ext cx="4055054" cy="3041291"/>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3440" t="7223" r="7108" b="19053"/>
          <a:stretch/>
        </p:blipFill>
        <p:spPr>
          <a:xfrm>
            <a:off x="3621351" y="1512555"/>
            <a:ext cx="4192627" cy="4031373"/>
          </a:xfrm>
          <a:prstGeom prst="rect">
            <a:avLst/>
          </a:prstGeom>
        </p:spPr>
      </p:pic>
      <p:sp>
        <p:nvSpPr>
          <p:cNvPr id="8" name="Rectangle 7"/>
          <p:cNvSpPr/>
          <p:nvPr/>
        </p:nvSpPr>
        <p:spPr>
          <a:xfrm>
            <a:off x="155448" y="5543928"/>
            <a:ext cx="6096000" cy="1200329"/>
          </a:xfrm>
          <a:prstGeom prst="rect">
            <a:avLst/>
          </a:prstGeom>
        </p:spPr>
        <p:txBody>
          <a:bodyPr>
            <a:spAutoFit/>
          </a:bodyPr>
          <a:lstStyle/>
          <a:p>
            <a:r>
              <a:rPr lang="en-GB" dirty="0"/>
              <a:t>Zooming in on </a:t>
            </a:r>
            <a:r>
              <a:rPr lang="en-GB" dirty="0" smtClean="0"/>
              <a:t>hands and feet </a:t>
            </a:r>
            <a:r>
              <a:rPr lang="en-GB" dirty="0"/>
              <a:t>to take </a:t>
            </a:r>
            <a:r>
              <a:rPr lang="en-GB" dirty="0" smtClean="0"/>
              <a:t>close-ups, </a:t>
            </a:r>
            <a:r>
              <a:rPr lang="en-GB" dirty="0"/>
              <a:t>the Australian-born artist constructs stunning black-and-white photographs that address the beauty in the little things.</a:t>
            </a:r>
          </a:p>
        </p:txBody>
      </p:sp>
    </p:spTree>
    <p:extLst>
      <p:ext uri="{BB962C8B-B14F-4D97-AF65-F5344CB8AC3E}">
        <p14:creationId xmlns:p14="http://schemas.microsoft.com/office/powerpoint/2010/main" val="40239611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811" y="243092"/>
            <a:ext cx="10058400" cy="619549"/>
          </a:xfrm>
        </p:spPr>
        <p:txBody>
          <a:bodyPr>
            <a:normAutofit fontScale="90000"/>
          </a:bodyPr>
          <a:lstStyle/>
          <a:p>
            <a:r>
              <a:rPr lang="en-GB" dirty="0" smtClean="0"/>
              <a:t>Judith </a:t>
            </a:r>
            <a:r>
              <a:rPr lang="en-GB" dirty="0" err="1" smtClean="0"/>
              <a:t>TUrner</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614" y="2842977"/>
            <a:ext cx="4150360" cy="3048000"/>
          </a:xfr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14796" y="219560"/>
            <a:ext cx="3583036" cy="553815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67180" y="4818344"/>
            <a:ext cx="2571294" cy="1878749"/>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59049" y="2052167"/>
            <a:ext cx="3302742" cy="2664212"/>
          </a:xfrm>
          <a:prstGeom prst="rect">
            <a:avLst/>
          </a:prstGeom>
        </p:spPr>
      </p:pic>
      <p:sp>
        <p:nvSpPr>
          <p:cNvPr id="10" name="Rectangle 1"/>
          <p:cNvSpPr>
            <a:spLocks noChangeArrowheads="1"/>
          </p:cNvSpPr>
          <p:nvPr/>
        </p:nvSpPr>
        <p:spPr bwMode="auto">
          <a:xfrm>
            <a:off x="6197192" y="1167063"/>
            <a:ext cx="107355" cy="827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408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6F6F6F"/>
                </a:solidFill>
                <a:effectLst/>
                <a:latin typeface="inherit"/>
              </a:rPr>
              <a:t>Judith Turner resides in New York City where she began taking photographs in 1972. She has had solo exhibitions in the United States, Europe, South America, Israel and Japan. </a:t>
            </a:r>
          </a:p>
        </p:txBody>
      </p:sp>
    </p:spTree>
    <p:extLst>
      <p:ext uri="{BB962C8B-B14F-4D97-AF65-F5344CB8AC3E}">
        <p14:creationId xmlns:p14="http://schemas.microsoft.com/office/powerpoint/2010/main" val="6822436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298" y="157137"/>
            <a:ext cx="7467600" cy="990176"/>
          </a:xfrm>
        </p:spPr>
        <p:txBody>
          <a:bodyPr>
            <a:noAutofit/>
          </a:bodyPr>
          <a:lstStyle/>
          <a:p>
            <a:r>
              <a:rPr lang="en-GB" sz="4400" dirty="0"/>
              <a:t>Paul Strand </a:t>
            </a:r>
            <a:r>
              <a:rPr lang="en-GB" sz="2800" dirty="0"/>
              <a:t/>
            </a:r>
            <a:br>
              <a:rPr lang="en-GB" sz="2800" dirty="0"/>
            </a:br>
            <a:endParaRPr lang="en-GB" sz="2800" dirty="0"/>
          </a:p>
        </p:txBody>
      </p:sp>
      <p:pic>
        <p:nvPicPr>
          <p:cNvPr id="4098" name="Picture 2" descr="Image result for paul strand building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9211" y="1884596"/>
            <a:ext cx="3672408" cy="48965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45298" y="819627"/>
            <a:ext cx="8532440" cy="923330"/>
          </a:xfrm>
          <a:prstGeom prst="rect">
            <a:avLst/>
          </a:prstGeom>
        </p:spPr>
        <p:txBody>
          <a:bodyPr wrap="square">
            <a:spAutoFit/>
          </a:bodyPr>
          <a:lstStyle/>
          <a:p>
            <a:r>
              <a:rPr lang="en-US" dirty="0"/>
              <a:t>Paul Strand was an American photographer and filmmaker who, along with fellow modernist photographers like Alfred Stieglitz and Edward Weston, helped establish photography as an art form in the 20th century</a:t>
            </a:r>
            <a:endParaRPr lang="en-GB" dirty="0"/>
          </a:p>
        </p:txBody>
      </p:sp>
      <p:pic>
        <p:nvPicPr>
          <p:cNvPr id="4100" name="Picture 4" descr="Image result for paul strand shadow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069" y="1884596"/>
            <a:ext cx="3428875" cy="489599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paul strand building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3480" y="1896530"/>
            <a:ext cx="3864195" cy="4884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30865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895" y="222879"/>
            <a:ext cx="4267200" cy="715962"/>
          </a:xfrm>
        </p:spPr>
        <p:txBody>
          <a:bodyPr>
            <a:normAutofit fontScale="90000"/>
          </a:bodyPr>
          <a:lstStyle/>
          <a:p>
            <a:pPr algn="l"/>
            <a:r>
              <a:rPr lang="en-US" dirty="0" smtClean="0"/>
              <a:t>3. Shadows </a:t>
            </a:r>
            <a:endParaRPr lang="en-US" dirty="0"/>
          </a:p>
        </p:txBody>
      </p:sp>
      <p:sp>
        <p:nvSpPr>
          <p:cNvPr id="3" name="Content Placeholder 2"/>
          <p:cNvSpPr>
            <a:spLocks noGrp="1"/>
          </p:cNvSpPr>
          <p:nvPr>
            <p:ph idx="1"/>
          </p:nvPr>
        </p:nvSpPr>
        <p:spPr>
          <a:xfrm>
            <a:off x="41695" y="938841"/>
            <a:ext cx="3657600" cy="1828800"/>
          </a:xfrm>
        </p:spPr>
        <p:txBody>
          <a:bodyPr>
            <a:normAutofit/>
          </a:bodyPr>
          <a:lstStyle/>
          <a:p>
            <a:pPr>
              <a:buFont typeface="+mj-lt"/>
              <a:buAutoNum type="arabicPeriod"/>
            </a:pPr>
            <a:r>
              <a:rPr lang="en-US" sz="1800" dirty="0"/>
              <a:t>Ellswell Kelly </a:t>
            </a:r>
          </a:p>
          <a:p>
            <a:pPr>
              <a:buFont typeface="+mj-lt"/>
              <a:buAutoNum type="arabicPeriod"/>
            </a:pPr>
            <a:r>
              <a:rPr lang="en-US" sz="1800" dirty="0"/>
              <a:t>Fred Herzog </a:t>
            </a:r>
          </a:p>
          <a:p>
            <a:pPr>
              <a:buFont typeface="+mj-lt"/>
              <a:buAutoNum type="arabicPeriod"/>
            </a:pPr>
            <a:r>
              <a:rPr lang="en-US" sz="1800" dirty="0"/>
              <a:t>Laszlo </a:t>
            </a:r>
            <a:r>
              <a:rPr lang="en-US" sz="1800" dirty="0" smtClean="0"/>
              <a:t>Moholy-Nagy</a:t>
            </a:r>
          </a:p>
          <a:p>
            <a:pPr>
              <a:buFont typeface="+mj-lt"/>
              <a:buAutoNum type="arabicPeriod"/>
            </a:pPr>
            <a:r>
              <a:rPr lang="en-US" sz="1800" dirty="0" smtClean="0"/>
              <a:t>Paul Strand </a:t>
            </a:r>
            <a:endParaRPr lang="en-US" sz="1800" dirty="0"/>
          </a:p>
        </p:txBody>
      </p:sp>
      <p:pic>
        <p:nvPicPr>
          <p:cNvPr id="5124" name="Picture 4" descr="Related imag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8235" y="117894"/>
            <a:ext cx="2248892" cy="337333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Fred Herzo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42969" y="4109918"/>
            <a:ext cx="4014158" cy="263053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Fred Herzog">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00844" y="535869"/>
            <a:ext cx="2181939" cy="332486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Related image">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78039" y="117894"/>
            <a:ext cx="3210079" cy="2503097"/>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Related image">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057579" y="2725976"/>
            <a:ext cx="4286902" cy="24121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paul strand shadows">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66398" y="2767641"/>
            <a:ext cx="2739143" cy="3911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0070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1483"/>
            <a:ext cx="10058400" cy="1609344"/>
          </a:xfrm>
        </p:spPr>
        <p:txBody>
          <a:bodyPr/>
          <a:lstStyle/>
          <a:p>
            <a:r>
              <a:rPr lang="en-GB" b="1" dirty="0"/>
              <a:t>Andre </a:t>
            </a:r>
            <a:r>
              <a:rPr lang="en-GB" b="1" dirty="0" err="1"/>
              <a:t>Kertesz</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69118" y="2828011"/>
            <a:ext cx="4800600" cy="38481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630" y="939053"/>
            <a:ext cx="3788277" cy="312227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71012" y="483189"/>
            <a:ext cx="2397412" cy="336884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71098" y="2064084"/>
            <a:ext cx="2328816" cy="3994484"/>
          </a:xfrm>
          <a:prstGeom prst="rect">
            <a:avLst/>
          </a:prstGeom>
        </p:spPr>
      </p:pic>
    </p:spTree>
    <p:extLst>
      <p:ext uri="{BB962C8B-B14F-4D97-AF65-F5344CB8AC3E}">
        <p14:creationId xmlns:p14="http://schemas.microsoft.com/office/powerpoint/2010/main" val="3773744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607" y="134019"/>
            <a:ext cx="3510992" cy="2633244"/>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9712" y="272168"/>
            <a:ext cx="2037952" cy="30554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607" y="3449727"/>
            <a:ext cx="4919972" cy="3257021"/>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6706" y="130537"/>
            <a:ext cx="4762500" cy="363855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66084" y="3981551"/>
            <a:ext cx="2526632" cy="2526632"/>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6842" y="3950874"/>
            <a:ext cx="3835964" cy="2557309"/>
          </a:xfrm>
          <a:prstGeom prst="rect">
            <a:avLst/>
          </a:prstGeom>
        </p:spPr>
      </p:pic>
    </p:spTree>
    <p:extLst>
      <p:ext uri="{BB962C8B-B14F-4D97-AF65-F5344CB8AC3E}">
        <p14:creationId xmlns:p14="http://schemas.microsoft.com/office/powerpoint/2010/main" val="531719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158</TotalTime>
  <Words>375</Words>
  <Application>Microsoft Office PowerPoint</Application>
  <PresentationFormat>Widescreen</PresentationFormat>
  <Paragraphs>35</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Calibri</vt:lpstr>
      <vt:lpstr>inherit</vt:lpstr>
      <vt:lpstr>Rockwell</vt:lpstr>
      <vt:lpstr>Rockwell Condensed</vt:lpstr>
      <vt:lpstr>Wingdings</vt:lpstr>
      <vt:lpstr>Wood Type</vt:lpstr>
      <vt:lpstr>Research material  </vt:lpstr>
      <vt:lpstr>Research layout </vt:lpstr>
      <vt:lpstr>PowerPoint Presentation</vt:lpstr>
      <vt:lpstr>PowerPoint Presentation</vt:lpstr>
      <vt:lpstr>Gerhard Richter- overpainted photographs  </vt:lpstr>
      <vt:lpstr>PowerPoint Presentation</vt:lpstr>
      <vt:lpstr>2. Unexpected Perspectives </vt:lpstr>
      <vt:lpstr>Ashvini Ray </vt:lpstr>
      <vt:lpstr>Judith TUrner</vt:lpstr>
      <vt:lpstr>Paul Strand  </vt:lpstr>
      <vt:lpstr>3. Shadows </vt:lpstr>
      <vt:lpstr>Andre Kertesz</vt:lpstr>
      <vt:lpstr>PowerPoint Presentation</vt:lpstr>
    </vt:vector>
  </TitlesOfParts>
  <Company>BSFG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Independent unit</dc:title>
  <dc:creator>Janette Pyke</dc:creator>
  <cp:lastModifiedBy>Janette Pyke</cp:lastModifiedBy>
  <cp:revision>28</cp:revision>
  <dcterms:created xsi:type="dcterms:W3CDTF">2019-05-20T12:46:48Z</dcterms:created>
  <dcterms:modified xsi:type="dcterms:W3CDTF">2020-04-29T19:20:04Z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14Gurung@brentford.hounslow.sch.uk</vt:lpwstr>
  </property>
  <property fmtid="{D5CDD505-2E9C-101B-9397-08002B2CF9AE}" pid="5" name="MSIP_Label_eae28bff-71c8-45f0-930c-ed5f9784e5a4_SetDate">
    <vt:lpwstr>2019-05-20T13:54:03.1561260Z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02fd4f94-55b4-4b60-89dc-d41f12ea0e6a</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