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5"/>
  </p:handoutMasterIdLst>
  <p:sldIdLst>
    <p:sldId id="278" r:id="rId2"/>
    <p:sldId id="263" r:id="rId3"/>
    <p:sldId id="279" r:id="rId4"/>
    <p:sldId id="264" r:id="rId5"/>
    <p:sldId id="271" r:id="rId6"/>
    <p:sldId id="270" r:id="rId7"/>
    <p:sldId id="280" r:id="rId8"/>
    <p:sldId id="281" r:id="rId9"/>
    <p:sldId id="268" r:id="rId10"/>
    <p:sldId id="273" r:id="rId11"/>
    <p:sldId id="275" r:id="rId12"/>
    <p:sldId id="282" r:id="rId13"/>
    <p:sldId id="277" r:id="rId14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CC"/>
    <a:srgbClr val="C0D34D"/>
    <a:srgbClr val="A2B52D"/>
    <a:srgbClr val="A9AD00"/>
    <a:srgbClr val="C7CC00"/>
    <a:srgbClr val="283D8D"/>
    <a:srgbClr val="768BD8"/>
    <a:srgbClr val="4C67CC"/>
    <a:srgbClr val="56379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8D6EF9D4-843D-4795-842D-633E89DA19A2}" type="datetimeFigureOut">
              <a:rPr lang="en-GB" smtClean="0"/>
              <a:t>26/03/2015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6332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6332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FF5F1E5F-923E-4E35-A0BE-82D469290D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875882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4C81D-CBC9-413E-B671-C2CC5314A3E6}" type="datetimeFigureOut">
              <a:rPr lang="en-GB" smtClean="0"/>
              <a:t>26/03/2015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D188D-56BD-4C5C-A89C-CA1F511758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13793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4C81D-CBC9-413E-B671-C2CC5314A3E6}" type="datetimeFigureOut">
              <a:rPr lang="en-GB" smtClean="0"/>
              <a:t>26/03/2015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D188D-56BD-4C5C-A89C-CA1F511758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04634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4C81D-CBC9-413E-B671-C2CC5314A3E6}" type="datetimeFigureOut">
              <a:rPr lang="en-GB" smtClean="0"/>
              <a:t>26/03/2015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D188D-56BD-4C5C-A89C-CA1F511758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01903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4C81D-CBC9-413E-B671-C2CC5314A3E6}" type="datetimeFigureOut">
              <a:rPr lang="en-GB" smtClean="0"/>
              <a:t>26/03/2015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D188D-56BD-4C5C-A89C-CA1F511758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64945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4C81D-CBC9-413E-B671-C2CC5314A3E6}" type="datetimeFigureOut">
              <a:rPr lang="en-GB" smtClean="0"/>
              <a:t>26/03/2015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D188D-56BD-4C5C-A89C-CA1F511758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75912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4C81D-CBC9-413E-B671-C2CC5314A3E6}" type="datetimeFigureOut">
              <a:rPr lang="en-GB" smtClean="0"/>
              <a:t>26/03/2015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D188D-56BD-4C5C-A89C-CA1F511758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34369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4C81D-CBC9-413E-B671-C2CC5314A3E6}" type="datetimeFigureOut">
              <a:rPr lang="en-GB" smtClean="0"/>
              <a:t>26/03/2015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D188D-56BD-4C5C-A89C-CA1F511758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54748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4C81D-CBC9-413E-B671-C2CC5314A3E6}" type="datetimeFigureOut">
              <a:rPr lang="en-GB" smtClean="0"/>
              <a:t>26/03/2015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D188D-56BD-4C5C-A89C-CA1F511758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17793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4C81D-CBC9-413E-B671-C2CC5314A3E6}" type="datetimeFigureOut">
              <a:rPr lang="en-GB" smtClean="0"/>
              <a:t>26/03/2015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D188D-56BD-4C5C-A89C-CA1F511758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08847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4C81D-CBC9-413E-B671-C2CC5314A3E6}" type="datetimeFigureOut">
              <a:rPr lang="en-GB" smtClean="0"/>
              <a:t>26/03/2015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D188D-56BD-4C5C-A89C-CA1F511758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052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4C81D-CBC9-413E-B671-C2CC5314A3E6}" type="datetimeFigureOut">
              <a:rPr lang="en-GB" smtClean="0"/>
              <a:t>26/03/2015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D188D-56BD-4C5C-A89C-CA1F511758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36019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F4C81D-CBC9-413E-B671-C2CC5314A3E6}" type="datetimeFigureOut">
              <a:rPr lang="en-GB" smtClean="0"/>
              <a:t>26/03/2015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FD188D-56BD-4C5C-A89C-CA1F511758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06115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if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1756" y="332656"/>
            <a:ext cx="4286250" cy="4657725"/>
          </a:xfrm>
          <a:prstGeom prst="rect">
            <a:avLst/>
          </a:prstGeom>
        </p:spPr>
      </p:pic>
      <p:sp>
        <p:nvSpPr>
          <p:cNvPr id="8" name="Title 1"/>
          <p:cNvSpPr txBox="1">
            <a:spLocks/>
          </p:cNvSpPr>
          <p:nvPr/>
        </p:nvSpPr>
        <p:spPr>
          <a:xfrm>
            <a:off x="179512" y="260648"/>
            <a:ext cx="6264696" cy="187220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6900" b="1" smtClean="0">
                <a:ea typeface="Kozuka Gothic Pro H" pitchFamily="34" charset="-128"/>
              </a:rPr>
              <a:t>Brilliant </a:t>
            </a:r>
            <a:r>
              <a:rPr lang="en-GB" sz="6900" b="1" dirty="0" smtClean="0">
                <a:ea typeface="Kozuka Gothic Pro H" pitchFamily="34" charset="-128"/>
              </a:rPr>
              <a:t>Barnacles</a:t>
            </a:r>
          </a:p>
          <a:p>
            <a:pPr algn="l"/>
            <a:r>
              <a:rPr lang="en-GB" sz="1700" b="1" dirty="0" smtClean="0">
                <a:ea typeface="Kozuka Gothic Pro H" pitchFamily="34" charset="-128"/>
              </a:rPr>
              <a:t>  </a:t>
            </a:r>
            <a:r>
              <a:rPr lang="en-GB" b="1" dirty="0" smtClean="0">
                <a:ea typeface="Kozuka Gothic Pro M" pitchFamily="34" charset="-128"/>
              </a:rPr>
              <a:t/>
            </a:r>
            <a:br>
              <a:rPr lang="en-GB" b="1" dirty="0" smtClean="0">
                <a:ea typeface="Kozuka Gothic Pro M" pitchFamily="34" charset="-128"/>
              </a:rPr>
            </a:br>
            <a:r>
              <a:rPr lang="en-GB" sz="4700" b="1" dirty="0" smtClean="0">
                <a:ea typeface="Kozuka Gothic Pro B" pitchFamily="34" charset="-128"/>
              </a:rPr>
              <a:t>Evidence for evolutionary relationships</a:t>
            </a:r>
            <a:endParaRPr lang="en-GB" sz="4700" b="1" dirty="0">
              <a:ea typeface="Kozuka Gothic Pro R" pitchFamily="34" charset="-128"/>
            </a:endParaRPr>
          </a:p>
        </p:txBody>
      </p:sp>
      <p:pic>
        <p:nvPicPr>
          <p:cNvPr id="11" name="Picture 10" descr="Z:\Education\Linnean Learning logo\Leaf\LinLearn_LeafPattern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5690166"/>
            <a:ext cx="2876400" cy="91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3413" y="5499240"/>
            <a:ext cx="1793349" cy="1008000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5592808" y="6669360"/>
            <a:ext cx="354694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500" baseline="30000" dirty="0" smtClean="0"/>
              <a:t>Cover image </a:t>
            </a:r>
            <a:r>
              <a:rPr lang="en-GB" sz="1500" baseline="30000" dirty="0"/>
              <a:t>© </a:t>
            </a:r>
            <a:r>
              <a:rPr lang="en-GB" sz="1500" baseline="30000" dirty="0" smtClean="0"/>
              <a:t>The </a:t>
            </a:r>
            <a:r>
              <a:rPr lang="en-GB" sz="1500" baseline="30000" dirty="0" err="1" smtClean="0"/>
              <a:t>Linnean</a:t>
            </a:r>
            <a:r>
              <a:rPr lang="en-GB" sz="1500" baseline="30000" dirty="0" smtClean="0"/>
              <a:t> Society</a:t>
            </a:r>
            <a:endParaRPr lang="en-GB" sz="1500" baseline="30000" dirty="0"/>
          </a:p>
        </p:txBody>
      </p:sp>
      <p:sp>
        <p:nvSpPr>
          <p:cNvPr id="14" name="Subtitle 2"/>
          <p:cNvSpPr txBox="1">
            <a:spLocks/>
          </p:cNvSpPr>
          <p:nvPr/>
        </p:nvSpPr>
        <p:spPr>
          <a:xfrm>
            <a:off x="179512" y="3140968"/>
            <a:ext cx="8964488" cy="23042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3600" b="1" dirty="0" smtClean="0">
                <a:solidFill>
                  <a:schemeClr val="tx1"/>
                </a:solidFill>
                <a:ea typeface="Kozuka Gothic Pro M" pitchFamily="34" charset="-128"/>
              </a:rPr>
              <a:t>Lesson 2</a:t>
            </a:r>
          </a:p>
          <a:p>
            <a:pPr algn="l"/>
            <a:r>
              <a:rPr lang="en-GB" sz="3600" b="1" dirty="0">
                <a:solidFill>
                  <a:schemeClr val="tx1"/>
                </a:solidFill>
                <a:ea typeface="Kozuka Gothic Pro M" pitchFamily="34" charset="-128"/>
              </a:rPr>
              <a:t>Building the tree of life – </a:t>
            </a:r>
            <a:br>
              <a:rPr lang="en-GB" sz="3600" b="1" dirty="0">
                <a:solidFill>
                  <a:schemeClr val="tx1"/>
                </a:solidFill>
                <a:ea typeface="Kozuka Gothic Pro M" pitchFamily="34" charset="-128"/>
              </a:rPr>
            </a:br>
            <a:r>
              <a:rPr lang="en-GB" sz="3600" b="1" dirty="0" smtClean="0">
                <a:solidFill>
                  <a:schemeClr val="tx1"/>
                </a:solidFill>
                <a:ea typeface="Kozuka Gothic Pro M" pitchFamily="34" charset="-128"/>
              </a:rPr>
              <a:t>molecular </a:t>
            </a:r>
            <a:r>
              <a:rPr lang="en-GB" sz="3600" b="1" dirty="0">
                <a:solidFill>
                  <a:schemeClr val="tx1"/>
                </a:solidFill>
                <a:ea typeface="Kozuka Gothic Pro M" pitchFamily="34" charset="-128"/>
              </a:rPr>
              <a:t>evidence</a:t>
            </a:r>
          </a:p>
        </p:txBody>
      </p:sp>
    </p:spTree>
    <p:extLst>
      <p:ext uri="{BB962C8B-B14F-4D97-AF65-F5344CB8AC3E}">
        <p14:creationId xmlns:p14="http://schemas.microsoft.com/office/powerpoint/2010/main" val="2890931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4961681" y="5510529"/>
            <a:ext cx="2736304" cy="639347"/>
          </a:xfrm>
          <a:prstGeom prst="roundRect">
            <a:avLst/>
          </a:prstGeom>
          <a:solidFill>
            <a:srgbClr val="C0D3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  <a:solidFill>
            <a:srgbClr val="A2B52D"/>
          </a:solidFill>
        </p:spPr>
        <p:txBody>
          <a:bodyPr>
            <a:normAutofit/>
          </a:bodyPr>
          <a:lstStyle/>
          <a:p>
            <a:pPr algn="l"/>
            <a:r>
              <a:rPr lang="en-GB" sz="3200" b="1" dirty="0" smtClean="0">
                <a:solidFill>
                  <a:schemeClr val="bg1"/>
                </a:solidFill>
              </a:rPr>
              <a:t>  Linnaeus</a:t>
            </a:r>
            <a:r>
              <a:rPr lang="en-GB" sz="3200" b="1" dirty="0">
                <a:solidFill>
                  <a:schemeClr val="bg1"/>
                </a:solidFill>
              </a:rPr>
              <a:t>’ </a:t>
            </a:r>
            <a:r>
              <a:rPr lang="en-GB" sz="3200" b="1" dirty="0" smtClean="0">
                <a:solidFill>
                  <a:schemeClr val="bg1"/>
                </a:solidFill>
              </a:rPr>
              <a:t>hierarchical </a:t>
            </a:r>
            <a:r>
              <a:rPr lang="en-GB" sz="3200" b="1" dirty="0">
                <a:solidFill>
                  <a:schemeClr val="bg1"/>
                </a:solidFill>
              </a:rPr>
              <a:t>naming </a:t>
            </a:r>
            <a:r>
              <a:rPr lang="en-GB" sz="3200" b="1" dirty="0" smtClean="0">
                <a:solidFill>
                  <a:schemeClr val="bg1"/>
                </a:solidFill>
              </a:rPr>
              <a:t>system</a:t>
            </a:r>
            <a:br>
              <a:rPr lang="en-GB" sz="3200" b="1" dirty="0" smtClean="0">
                <a:solidFill>
                  <a:schemeClr val="bg1"/>
                </a:solidFill>
              </a:rPr>
            </a:br>
            <a:r>
              <a:rPr lang="en-GB" sz="3200" b="1" dirty="0">
                <a:solidFill>
                  <a:schemeClr val="bg1"/>
                </a:solidFill>
              </a:rPr>
              <a:t> </a:t>
            </a:r>
            <a:r>
              <a:rPr lang="en-GB" sz="3200" b="1" dirty="0" smtClean="0">
                <a:solidFill>
                  <a:schemeClr val="bg1"/>
                </a:solidFill>
              </a:rPr>
              <a:t> Binomial nomenclature</a:t>
            </a:r>
            <a:endParaRPr lang="en-GB" sz="3200" b="1" dirty="0">
              <a:solidFill>
                <a:schemeClr val="bg1"/>
              </a:solidFill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532415" y="1312169"/>
            <a:ext cx="8229600" cy="96470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500" dirty="0" smtClean="0"/>
              <a:t>The </a:t>
            </a:r>
            <a:r>
              <a:rPr lang="en-GB" sz="2500" dirty="0"/>
              <a:t>use of only two words (the </a:t>
            </a:r>
            <a:r>
              <a:rPr lang="en-GB" sz="2500" dirty="0" smtClean="0"/>
              <a:t>binomial) </a:t>
            </a:r>
            <a:r>
              <a:rPr lang="en-GB" sz="2500" dirty="0"/>
              <a:t>made it much easier to categorise and </a:t>
            </a:r>
            <a:r>
              <a:rPr lang="en-GB" sz="2500" dirty="0" smtClean="0"/>
              <a:t>compare different </a:t>
            </a:r>
            <a:r>
              <a:rPr lang="en-GB" sz="2500" dirty="0"/>
              <a:t>plants and </a:t>
            </a:r>
            <a:r>
              <a:rPr lang="en-GB" sz="2500" dirty="0" smtClean="0"/>
              <a:t>animals</a:t>
            </a:r>
            <a:endParaRPr lang="en-GB" sz="2500" dirty="0"/>
          </a:p>
        </p:txBody>
      </p:sp>
      <p:sp>
        <p:nvSpPr>
          <p:cNvPr id="3" name="TextBox 2"/>
          <p:cNvSpPr txBox="1"/>
          <p:nvPr/>
        </p:nvSpPr>
        <p:spPr>
          <a:xfrm>
            <a:off x="4186856" y="2492896"/>
            <a:ext cx="42905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Imagine, for instance, talking about a type of </a:t>
            </a:r>
            <a:r>
              <a:rPr lang="en-GB" sz="2000" dirty="0" smtClean="0"/>
              <a:t>geranium </a:t>
            </a:r>
            <a:r>
              <a:rPr lang="en-GB" sz="2000" dirty="0"/>
              <a:t>using the old name: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531917" y="3356992"/>
            <a:ext cx="3600400" cy="1200329"/>
          </a:xfrm>
          <a:prstGeom prst="rect">
            <a:avLst/>
          </a:prstGeom>
          <a:noFill/>
          <a:ln w="12700">
            <a:noFill/>
            <a:round/>
          </a:ln>
        </p:spPr>
        <p:txBody>
          <a:bodyPr wrap="square" rtlCol="0">
            <a:spAutoFit/>
          </a:bodyPr>
          <a:lstStyle/>
          <a:p>
            <a:pPr algn="ctr"/>
            <a:r>
              <a:rPr lang="en-GB" i="1" dirty="0">
                <a:solidFill>
                  <a:srgbClr val="C0D34D"/>
                </a:solidFill>
              </a:rPr>
              <a:t>Geranium </a:t>
            </a:r>
            <a:r>
              <a:rPr lang="en-GB" i="1" dirty="0" err="1">
                <a:solidFill>
                  <a:srgbClr val="C0D34D"/>
                </a:solidFill>
              </a:rPr>
              <a:t>pedunculis</a:t>
            </a:r>
            <a:r>
              <a:rPr lang="en-GB" i="1" dirty="0">
                <a:solidFill>
                  <a:srgbClr val="C0D34D"/>
                </a:solidFill>
              </a:rPr>
              <a:t> </a:t>
            </a:r>
            <a:r>
              <a:rPr lang="en-GB" i="1" dirty="0" err="1">
                <a:solidFill>
                  <a:srgbClr val="C0D34D"/>
                </a:solidFill>
              </a:rPr>
              <a:t>bifloris</a:t>
            </a:r>
            <a:r>
              <a:rPr lang="en-GB" i="1" dirty="0">
                <a:solidFill>
                  <a:srgbClr val="C0D34D"/>
                </a:solidFill>
              </a:rPr>
              <a:t>,</a:t>
            </a:r>
          </a:p>
          <a:p>
            <a:pPr algn="ctr"/>
            <a:r>
              <a:rPr lang="en-GB" i="1" dirty="0" err="1">
                <a:solidFill>
                  <a:srgbClr val="C0D34D"/>
                </a:solidFill>
              </a:rPr>
              <a:t>caule</a:t>
            </a:r>
            <a:r>
              <a:rPr lang="en-GB" i="1" dirty="0">
                <a:solidFill>
                  <a:srgbClr val="C0D34D"/>
                </a:solidFill>
              </a:rPr>
              <a:t> </a:t>
            </a:r>
            <a:r>
              <a:rPr lang="en-GB" i="1" dirty="0" err="1">
                <a:solidFill>
                  <a:srgbClr val="C0D34D"/>
                </a:solidFill>
              </a:rPr>
              <a:t>dichotomo</a:t>
            </a:r>
            <a:r>
              <a:rPr lang="en-GB" i="1" dirty="0">
                <a:solidFill>
                  <a:srgbClr val="C0D34D"/>
                </a:solidFill>
              </a:rPr>
              <a:t> </a:t>
            </a:r>
            <a:r>
              <a:rPr lang="en-GB" i="1" dirty="0" err="1">
                <a:solidFill>
                  <a:srgbClr val="C0D34D"/>
                </a:solidFill>
              </a:rPr>
              <a:t>erecto</a:t>
            </a:r>
            <a:r>
              <a:rPr lang="en-GB" i="1" dirty="0">
                <a:solidFill>
                  <a:srgbClr val="C0D34D"/>
                </a:solidFill>
              </a:rPr>
              <a:t>,</a:t>
            </a:r>
          </a:p>
          <a:p>
            <a:pPr algn="ctr"/>
            <a:r>
              <a:rPr lang="en-GB" i="1" dirty="0" err="1">
                <a:solidFill>
                  <a:srgbClr val="C0D34D"/>
                </a:solidFill>
              </a:rPr>
              <a:t>foliis</a:t>
            </a:r>
            <a:r>
              <a:rPr lang="en-GB" i="1" dirty="0">
                <a:solidFill>
                  <a:srgbClr val="C0D34D"/>
                </a:solidFill>
              </a:rPr>
              <a:t> </a:t>
            </a:r>
            <a:r>
              <a:rPr lang="en-GB" i="1" dirty="0" err="1">
                <a:solidFill>
                  <a:srgbClr val="C0D34D"/>
                </a:solidFill>
              </a:rPr>
              <a:t>quinquepartitis</a:t>
            </a:r>
            <a:r>
              <a:rPr lang="en-GB" i="1" dirty="0">
                <a:solidFill>
                  <a:srgbClr val="C0D34D"/>
                </a:solidFill>
              </a:rPr>
              <a:t> </a:t>
            </a:r>
            <a:r>
              <a:rPr lang="en-GB" i="1" dirty="0" err="1" smtClean="0">
                <a:solidFill>
                  <a:srgbClr val="C0D34D"/>
                </a:solidFill>
              </a:rPr>
              <a:t>incisis</a:t>
            </a:r>
            <a:r>
              <a:rPr lang="en-GB" i="1" dirty="0" smtClean="0">
                <a:solidFill>
                  <a:srgbClr val="C0D34D"/>
                </a:solidFill>
              </a:rPr>
              <a:t>; </a:t>
            </a:r>
          </a:p>
          <a:p>
            <a:pPr algn="ctr"/>
            <a:r>
              <a:rPr lang="en-GB" i="1" dirty="0" err="1" smtClean="0">
                <a:solidFill>
                  <a:srgbClr val="C0D34D"/>
                </a:solidFill>
              </a:rPr>
              <a:t>summis</a:t>
            </a:r>
            <a:r>
              <a:rPr lang="en-GB" i="1" dirty="0" smtClean="0">
                <a:solidFill>
                  <a:srgbClr val="C0D34D"/>
                </a:solidFill>
              </a:rPr>
              <a:t> </a:t>
            </a:r>
            <a:r>
              <a:rPr lang="en-GB" i="1" dirty="0" err="1">
                <a:solidFill>
                  <a:srgbClr val="C0D34D"/>
                </a:solidFill>
              </a:rPr>
              <a:t>sessilibus</a:t>
            </a:r>
            <a:endParaRPr lang="en-GB" dirty="0">
              <a:solidFill>
                <a:srgbClr val="C0D34D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014325" y="4942867"/>
            <a:ext cx="463558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The binomial </a:t>
            </a:r>
            <a:r>
              <a:rPr lang="en-GB" sz="2000" dirty="0" smtClean="0"/>
              <a:t>is </a:t>
            </a:r>
            <a:r>
              <a:rPr lang="en-GB" sz="2000" dirty="0"/>
              <a:t>much easier to use</a:t>
            </a:r>
            <a:r>
              <a:rPr lang="en-GB" sz="2000" dirty="0" smtClean="0"/>
              <a:t>:</a:t>
            </a:r>
            <a:endParaRPr lang="en-GB" sz="2000" dirty="0"/>
          </a:p>
        </p:txBody>
      </p:sp>
      <p:sp>
        <p:nvSpPr>
          <p:cNvPr id="7" name="TextBox 6"/>
          <p:cNvSpPr txBox="1"/>
          <p:nvPr/>
        </p:nvSpPr>
        <p:spPr>
          <a:xfrm>
            <a:off x="5141701" y="5645536"/>
            <a:ext cx="2376264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en-GB" b="1" i="1" dirty="0" smtClean="0">
                <a:solidFill>
                  <a:schemeClr val="bg1"/>
                </a:solidFill>
              </a:rPr>
              <a:t>Geranium </a:t>
            </a:r>
            <a:r>
              <a:rPr lang="en-GB" b="1" i="1" dirty="0" err="1" smtClean="0">
                <a:solidFill>
                  <a:schemeClr val="bg1"/>
                </a:solidFill>
              </a:rPr>
              <a:t>maculatum</a:t>
            </a:r>
            <a:endParaRPr lang="en-GB" b="1" i="1" dirty="0" smtClean="0">
              <a:solidFill>
                <a:schemeClr val="bg1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2276872"/>
            <a:ext cx="3188624" cy="4200512"/>
          </a:xfrm>
          <a:prstGeom prst="rect">
            <a:avLst/>
          </a:prstGeom>
          <a:ln w="12700">
            <a:noFill/>
          </a:ln>
        </p:spPr>
      </p:pic>
      <p:sp>
        <p:nvSpPr>
          <p:cNvPr id="10" name="Rounded Rectangle 9"/>
          <p:cNvSpPr/>
          <p:nvPr/>
        </p:nvSpPr>
        <p:spPr>
          <a:xfrm>
            <a:off x="4529633" y="3284984"/>
            <a:ext cx="3600400" cy="1440160"/>
          </a:xfrm>
          <a:prstGeom prst="roundRect">
            <a:avLst/>
          </a:prstGeom>
          <a:noFill/>
          <a:ln w="25400">
            <a:solidFill>
              <a:srgbClr val="C0D34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ounded Rectangle 10"/>
          <p:cNvSpPr/>
          <p:nvPr/>
        </p:nvSpPr>
        <p:spPr>
          <a:xfrm>
            <a:off x="467544" y="2276872"/>
            <a:ext cx="3312368" cy="4200512"/>
          </a:xfrm>
          <a:prstGeom prst="roundRect">
            <a:avLst/>
          </a:prstGeom>
          <a:noFill/>
          <a:ln w="25400">
            <a:solidFill>
              <a:srgbClr val="C0D34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13972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  <a:solidFill>
            <a:srgbClr val="A2B52D"/>
          </a:solidFill>
        </p:spPr>
        <p:txBody>
          <a:bodyPr>
            <a:normAutofit/>
          </a:bodyPr>
          <a:lstStyle/>
          <a:p>
            <a:pPr algn="l"/>
            <a:r>
              <a:rPr lang="en-GB" sz="3200" b="1" dirty="0" smtClean="0">
                <a:solidFill>
                  <a:schemeClr val="bg1"/>
                </a:solidFill>
              </a:rPr>
              <a:t>  Linnaeus</a:t>
            </a:r>
            <a:r>
              <a:rPr lang="en-GB" sz="3200" b="1" dirty="0">
                <a:solidFill>
                  <a:schemeClr val="bg1"/>
                </a:solidFill>
              </a:rPr>
              <a:t>’ hierarchical naming system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268760"/>
            <a:ext cx="1872208" cy="539251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563888" y="1424042"/>
            <a:ext cx="51125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For example, humans would be classified as follows: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4875569" y="2056804"/>
            <a:ext cx="2448272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Domain: </a:t>
            </a:r>
            <a:r>
              <a:rPr lang="en-GB" sz="2000" dirty="0" err="1" smtClean="0"/>
              <a:t>Eukaryota</a:t>
            </a:r>
            <a:endParaRPr lang="en-GB" sz="2000" dirty="0" smtClean="0"/>
          </a:p>
          <a:p>
            <a:endParaRPr lang="en-GB" sz="1200" dirty="0" smtClean="0"/>
          </a:p>
          <a:p>
            <a:r>
              <a:rPr lang="en-GB" sz="2000" dirty="0" smtClean="0"/>
              <a:t>Kingdom: Animalia</a:t>
            </a:r>
          </a:p>
          <a:p>
            <a:endParaRPr lang="en-GB" sz="1200" dirty="0" smtClean="0"/>
          </a:p>
          <a:p>
            <a:r>
              <a:rPr lang="en-GB" sz="2000" dirty="0" smtClean="0"/>
              <a:t>Phylum: Chordata</a:t>
            </a:r>
          </a:p>
          <a:p>
            <a:endParaRPr lang="en-GB" sz="1200" dirty="0" smtClean="0"/>
          </a:p>
          <a:p>
            <a:r>
              <a:rPr lang="en-GB" sz="2000" dirty="0" smtClean="0"/>
              <a:t>Class: Mammalia</a:t>
            </a:r>
          </a:p>
          <a:p>
            <a:endParaRPr lang="en-GB" sz="1200" dirty="0" smtClean="0"/>
          </a:p>
          <a:p>
            <a:r>
              <a:rPr lang="en-GB" sz="2000" dirty="0" smtClean="0"/>
              <a:t>Order: Primates</a:t>
            </a:r>
          </a:p>
          <a:p>
            <a:endParaRPr lang="en-GB" sz="1200" dirty="0" smtClean="0"/>
          </a:p>
          <a:p>
            <a:r>
              <a:rPr lang="en-GB" sz="2000" dirty="0" smtClean="0"/>
              <a:t>Family: </a:t>
            </a:r>
            <a:r>
              <a:rPr lang="en-GB" sz="2000" dirty="0" err="1" smtClean="0"/>
              <a:t>Hominidae</a:t>
            </a:r>
            <a:endParaRPr lang="en-GB" sz="2000" dirty="0" smtClean="0"/>
          </a:p>
          <a:p>
            <a:endParaRPr lang="en-GB" sz="1200" dirty="0" smtClean="0"/>
          </a:p>
          <a:p>
            <a:r>
              <a:rPr lang="en-GB" sz="2000" dirty="0" smtClean="0"/>
              <a:t>Genus: </a:t>
            </a:r>
            <a:r>
              <a:rPr lang="en-GB" sz="2000" i="1" dirty="0" smtClean="0"/>
              <a:t>Homo</a:t>
            </a:r>
          </a:p>
          <a:p>
            <a:endParaRPr lang="en-GB" sz="1200" dirty="0" smtClean="0"/>
          </a:p>
          <a:p>
            <a:r>
              <a:rPr lang="en-GB" sz="2000" dirty="0" smtClean="0"/>
              <a:t>Species: </a:t>
            </a:r>
            <a:r>
              <a:rPr lang="en-GB" sz="2000" i="1" dirty="0" smtClean="0"/>
              <a:t>sapiens</a:t>
            </a:r>
          </a:p>
        </p:txBody>
      </p:sp>
    </p:spTree>
    <p:extLst>
      <p:ext uri="{BB962C8B-B14F-4D97-AF65-F5344CB8AC3E}">
        <p14:creationId xmlns:p14="http://schemas.microsoft.com/office/powerpoint/2010/main" val="681517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  <a:solidFill>
            <a:srgbClr val="A2B52D"/>
          </a:solidFill>
        </p:spPr>
        <p:txBody>
          <a:bodyPr>
            <a:normAutofit/>
          </a:bodyPr>
          <a:lstStyle/>
          <a:p>
            <a:pPr algn="l"/>
            <a:r>
              <a:rPr lang="en-GB" sz="3200" b="1" dirty="0" smtClean="0">
                <a:solidFill>
                  <a:schemeClr val="bg1"/>
                </a:solidFill>
              </a:rPr>
              <a:t>  The </a:t>
            </a:r>
            <a:r>
              <a:rPr lang="en-GB" sz="3200" b="1" dirty="0">
                <a:solidFill>
                  <a:schemeClr val="bg1"/>
                </a:solidFill>
              </a:rPr>
              <a:t>five kingdoms of living things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1844824"/>
            <a:ext cx="9144000" cy="4070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28626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  <a:solidFill>
            <a:srgbClr val="A2B52D"/>
          </a:solidFill>
        </p:spPr>
        <p:txBody>
          <a:bodyPr>
            <a:normAutofit/>
          </a:bodyPr>
          <a:lstStyle/>
          <a:p>
            <a:pPr algn="l"/>
            <a:r>
              <a:rPr lang="en-GB" sz="3200" b="1" dirty="0" smtClean="0">
                <a:solidFill>
                  <a:schemeClr val="bg1"/>
                </a:solidFill>
              </a:rPr>
              <a:t>  The </a:t>
            </a:r>
            <a:r>
              <a:rPr lang="en-GB" sz="3200" b="1" dirty="0">
                <a:solidFill>
                  <a:schemeClr val="bg1"/>
                </a:solidFill>
              </a:rPr>
              <a:t>only illustration in </a:t>
            </a:r>
            <a:r>
              <a:rPr lang="en-GB" sz="3200" b="1" i="1" dirty="0" smtClean="0">
                <a:solidFill>
                  <a:schemeClr val="bg1"/>
                </a:solidFill>
              </a:rPr>
              <a:t>On the </a:t>
            </a:r>
            <a:r>
              <a:rPr lang="en-GB" sz="3200" b="1" i="1" dirty="0">
                <a:solidFill>
                  <a:schemeClr val="bg1"/>
                </a:solidFill>
              </a:rPr>
              <a:t>Origin of Species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59" y="1412776"/>
            <a:ext cx="7860235" cy="5172236"/>
          </a:xfrm>
          <a:prstGeom prst="rect">
            <a:avLst/>
          </a:prstGeom>
          <a:ln w="12700">
            <a:solidFill>
              <a:srgbClr val="C0D34D"/>
            </a:solidFill>
          </a:ln>
        </p:spPr>
      </p:pic>
    </p:spTree>
    <p:extLst>
      <p:ext uri="{BB962C8B-B14F-4D97-AF65-F5344CB8AC3E}">
        <p14:creationId xmlns:p14="http://schemas.microsoft.com/office/powerpoint/2010/main" val="6422117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  <a:solidFill>
            <a:srgbClr val="A2B52D"/>
          </a:solidFill>
        </p:spPr>
        <p:txBody>
          <a:bodyPr>
            <a:normAutofit/>
          </a:bodyPr>
          <a:lstStyle/>
          <a:p>
            <a:pPr algn="l"/>
            <a:r>
              <a:rPr lang="en-GB" sz="3200" b="1" dirty="0" smtClean="0">
                <a:solidFill>
                  <a:schemeClr val="bg1"/>
                </a:solidFill>
              </a:rPr>
              <a:t>  What </a:t>
            </a:r>
            <a:r>
              <a:rPr lang="en-GB" sz="3200" b="1" dirty="0">
                <a:solidFill>
                  <a:schemeClr val="bg1"/>
                </a:solidFill>
              </a:rPr>
              <a:t>Darwin said about his Tree of </a:t>
            </a:r>
            <a:r>
              <a:rPr lang="en-GB" sz="3200" b="1" dirty="0" smtClean="0">
                <a:solidFill>
                  <a:schemeClr val="bg1"/>
                </a:solidFill>
              </a:rPr>
              <a:t>Life</a:t>
            </a:r>
            <a:endParaRPr lang="en-GB" sz="3200" b="1" dirty="0">
              <a:solidFill>
                <a:schemeClr val="bg1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2647" y="1518272"/>
            <a:ext cx="3780744" cy="4973583"/>
          </a:xfrm>
          <a:prstGeom prst="rect">
            <a:avLst/>
          </a:prstGeom>
          <a:ln w="19050">
            <a:solidFill>
              <a:srgbClr val="C0D34D"/>
            </a:solidFill>
          </a:ln>
        </p:spPr>
      </p:pic>
      <p:sp>
        <p:nvSpPr>
          <p:cNvPr id="5" name="Rounded Rectangle 4"/>
          <p:cNvSpPr/>
          <p:nvPr/>
        </p:nvSpPr>
        <p:spPr>
          <a:xfrm>
            <a:off x="251520" y="1340768"/>
            <a:ext cx="5472608" cy="5328592"/>
          </a:xfrm>
          <a:prstGeom prst="roundRect">
            <a:avLst/>
          </a:prstGeom>
          <a:solidFill>
            <a:srgbClr val="C0D3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628800"/>
            <a:ext cx="5112568" cy="4824536"/>
          </a:xfrm>
        </p:spPr>
        <p:txBody>
          <a:bodyPr>
            <a:normAutofit fontScale="92500" lnSpcReduction="10000"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en-GB" sz="2400" dirty="0" smtClean="0"/>
              <a:t>“</a:t>
            </a:r>
            <a:r>
              <a:rPr lang="en-GB" sz="2400" dirty="0"/>
              <a:t>The affinities of all the beings of the same class have sometimes been represented by a </a:t>
            </a:r>
            <a:r>
              <a:rPr lang="en-GB" sz="2400" dirty="0" smtClean="0"/>
              <a:t>great tree</a:t>
            </a:r>
            <a:r>
              <a:rPr lang="en-GB" sz="2400" dirty="0"/>
              <a:t>. I believe this simile largely speaks the truth. The green and budding twigs may represent existing species...”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GB" sz="2400" dirty="0" smtClean="0"/>
              <a:t>“As </a:t>
            </a:r>
            <a:r>
              <a:rPr lang="en-GB" sz="2400" dirty="0"/>
              <a:t>buds give rise by growth to fresh buds and these if vigorous branch out and overtop on all sides many a feebler branch, so by generation, I believe, it has been with the great Tree of Life which fills with its dead and broken branches </a:t>
            </a:r>
            <a:r>
              <a:rPr lang="en-GB" sz="2400" dirty="0" smtClean="0"/>
              <a:t>the </a:t>
            </a:r>
            <a:r>
              <a:rPr lang="en-GB" sz="2400" dirty="0"/>
              <a:t>crust of the earth and covers the surface with its ever branching and beautiful ramifications”. </a:t>
            </a:r>
            <a:endParaRPr lang="en-GB" sz="2400" dirty="0" smtClean="0"/>
          </a:p>
          <a:p>
            <a:pPr marL="0" indent="0">
              <a:spcBef>
                <a:spcPts val="0"/>
              </a:spcBef>
              <a:buNone/>
            </a:pPr>
            <a:endParaRPr lang="en-GB" sz="1600" dirty="0" smtClean="0"/>
          </a:p>
          <a:p>
            <a:pPr marL="0" indent="0" algn="r">
              <a:spcBef>
                <a:spcPts val="0"/>
              </a:spcBef>
              <a:buNone/>
            </a:pPr>
            <a:r>
              <a:rPr lang="en-GB" sz="2400" dirty="0" smtClean="0"/>
              <a:t>Charles Darwin</a:t>
            </a:r>
          </a:p>
          <a:p>
            <a:pPr marL="0" indent="0" algn="r">
              <a:spcBef>
                <a:spcPts val="0"/>
              </a:spcBef>
              <a:buNone/>
            </a:pPr>
            <a:r>
              <a:rPr lang="en-GB" sz="2200" i="1" dirty="0" smtClean="0"/>
              <a:t>On the Origin of Species</a:t>
            </a:r>
            <a:r>
              <a:rPr lang="en-GB" sz="2200" dirty="0" smtClean="0"/>
              <a:t>, 1859</a:t>
            </a:r>
            <a:endParaRPr lang="en-GB" sz="2200" dirty="0"/>
          </a:p>
        </p:txBody>
      </p:sp>
    </p:spTree>
    <p:extLst>
      <p:ext uri="{BB962C8B-B14F-4D97-AF65-F5344CB8AC3E}">
        <p14:creationId xmlns:p14="http://schemas.microsoft.com/office/powerpoint/2010/main" val="26527195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  <a:solidFill>
            <a:srgbClr val="A2B52D"/>
          </a:solidFill>
        </p:spPr>
        <p:txBody>
          <a:bodyPr>
            <a:normAutofit/>
          </a:bodyPr>
          <a:lstStyle/>
          <a:p>
            <a:pPr algn="l"/>
            <a:r>
              <a:rPr lang="en-GB" sz="3200" b="1" dirty="0" smtClean="0">
                <a:solidFill>
                  <a:schemeClr val="bg1"/>
                </a:solidFill>
              </a:rPr>
              <a:t>  How did Darwin study barnacles?</a:t>
            </a:r>
            <a:endParaRPr lang="en-GB" sz="3200" b="1" dirty="0">
              <a:solidFill>
                <a:schemeClr val="bg1"/>
              </a:solidFill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251520" y="1484784"/>
            <a:ext cx="8640960" cy="4824536"/>
          </a:xfrm>
          <a:prstGeom prst="roundRect">
            <a:avLst/>
          </a:prstGeom>
          <a:solidFill>
            <a:srgbClr val="C0D3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57200" y="1700808"/>
            <a:ext cx="8363272" cy="4425355"/>
          </a:xfrm>
        </p:spPr>
        <p:txBody>
          <a:bodyPr>
            <a:noAutofit/>
          </a:bodyPr>
          <a:lstStyle/>
          <a:p>
            <a:r>
              <a:rPr lang="en-GB" sz="2300" dirty="0"/>
              <a:t>S</a:t>
            </a:r>
            <a:r>
              <a:rPr lang="en-GB" sz="2300" dirty="0" smtClean="0"/>
              <a:t>tudying specimens he had brought back from his time on </a:t>
            </a:r>
            <a:r>
              <a:rPr lang="en-GB" sz="2300" i="1" dirty="0"/>
              <a:t>HMS </a:t>
            </a:r>
            <a:r>
              <a:rPr lang="en-GB" sz="2300" i="1" dirty="0" smtClean="0"/>
              <a:t>Beagle</a:t>
            </a:r>
            <a:endParaRPr lang="en-GB" sz="2300" dirty="0" smtClean="0"/>
          </a:p>
          <a:p>
            <a:r>
              <a:rPr lang="en-GB" sz="2300" dirty="0"/>
              <a:t>O</a:t>
            </a:r>
            <a:r>
              <a:rPr lang="en-GB" sz="2300" dirty="0" smtClean="0"/>
              <a:t>btaining further specimens from his worldwide network of contacts</a:t>
            </a:r>
          </a:p>
          <a:p>
            <a:r>
              <a:rPr lang="en-GB" sz="2300" dirty="0" smtClean="0"/>
              <a:t>Using simple observation</a:t>
            </a:r>
          </a:p>
          <a:p>
            <a:r>
              <a:rPr lang="en-GB" sz="2300" dirty="0" smtClean="0"/>
              <a:t>Using a simple </a:t>
            </a:r>
            <a:r>
              <a:rPr lang="en-GB" sz="2300" dirty="0"/>
              <a:t>light microscope </a:t>
            </a:r>
            <a:r>
              <a:rPr lang="en-GB" sz="2300" dirty="0" smtClean="0"/>
              <a:t>to see barnacle anatomy in greater detail</a:t>
            </a:r>
          </a:p>
          <a:p>
            <a:r>
              <a:rPr lang="en-GB" sz="2300" dirty="0" smtClean="0"/>
              <a:t>Dissecting barnacles </a:t>
            </a:r>
            <a:r>
              <a:rPr lang="en-GB" sz="2300" dirty="0"/>
              <a:t>to </a:t>
            </a:r>
            <a:r>
              <a:rPr lang="en-GB" sz="2300" dirty="0" smtClean="0"/>
              <a:t>look at internal morphology – paying special </a:t>
            </a:r>
            <a:r>
              <a:rPr lang="en-GB" sz="2300" dirty="0"/>
              <a:t>attention to their reproductive systems and life </a:t>
            </a:r>
            <a:r>
              <a:rPr lang="en-GB" sz="2300" dirty="0" smtClean="0"/>
              <a:t>histories</a:t>
            </a:r>
            <a:endParaRPr lang="en-GB" sz="2300" dirty="0"/>
          </a:p>
          <a:p>
            <a:r>
              <a:rPr lang="en-GB" sz="2300" dirty="0" smtClean="0"/>
              <a:t>Hatching </a:t>
            </a:r>
            <a:r>
              <a:rPr lang="en-GB" sz="2300" dirty="0"/>
              <a:t>eggs and </a:t>
            </a:r>
            <a:r>
              <a:rPr lang="en-GB" sz="2300" dirty="0" smtClean="0"/>
              <a:t>watching </a:t>
            </a:r>
            <a:r>
              <a:rPr lang="en-GB" sz="2300" dirty="0"/>
              <a:t>as the </a:t>
            </a:r>
            <a:r>
              <a:rPr lang="en-GB" sz="2300" dirty="0" err="1" smtClean="0"/>
              <a:t>nauplii</a:t>
            </a:r>
            <a:r>
              <a:rPr lang="en-GB" sz="2300" dirty="0" smtClean="0"/>
              <a:t> emerged and developed, becoming </a:t>
            </a:r>
            <a:r>
              <a:rPr lang="en-GB" sz="2300" dirty="0" err="1" smtClean="0"/>
              <a:t>cyprids</a:t>
            </a:r>
            <a:r>
              <a:rPr lang="en-GB" sz="2300" dirty="0" smtClean="0"/>
              <a:t> before </a:t>
            </a:r>
            <a:r>
              <a:rPr lang="en-GB" sz="2300" dirty="0"/>
              <a:t>settling down to a sessile </a:t>
            </a:r>
            <a:r>
              <a:rPr lang="en-GB" sz="2300" dirty="0" smtClean="0"/>
              <a:t>life</a:t>
            </a:r>
            <a:endParaRPr lang="en-GB" sz="2300" dirty="0"/>
          </a:p>
        </p:txBody>
      </p:sp>
    </p:spTree>
    <p:extLst>
      <p:ext uri="{BB962C8B-B14F-4D97-AF65-F5344CB8AC3E}">
        <p14:creationId xmlns:p14="http://schemas.microsoft.com/office/powerpoint/2010/main" val="13973846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  <a:solidFill>
            <a:srgbClr val="A2B52D"/>
          </a:solidFill>
        </p:spPr>
        <p:txBody>
          <a:bodyPr>
            <a:normAutofit/>
          </a:bodyPr>
          <a:lstStyle/>
          <a:p>
            <a:pPr algn="l"/>
            <a:r>
              <a:rPr lang="en-GB" sz="3200" b="1" dirty="0" smtClean="0">
                <a:solidFill>
                  <a:schemeClr val="bg1"/>
                </a:solidFill>
              </a:rPr>
              <a:t>  Sources of evidence</a:t>
            </a:r>
            <a:endParaRPr lang="en-GB" sz="3200" b="1" dirty="0">
              <a:solidFill>
                <a:schemeClr val="bg1"/>
              </a:solidFill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467544" y="1772816"/>
            <a:ext cx="8208912" cy="4464496"/>
          </a:xfrm>
          <a:prstGeom prst="roundRect">
            <a:avLst/>
          </a:prstGeom>
          <a:solidFill>
            <a:srgbClr val="C0D3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1560" y="1988840"/>
            <a:ext cx="7848872" cy="3960440"/>
          </a:xfrm>
        </p:spPr>
        <p:txBody>
          <a:bodyPr>
            <a:noAutofit/>
          </a:bodyPr>
          <a:lstStyle/>
          <a:p>
            <a:r>
              <a:rPr lang="en-GB" sz="3300" dirty="0"/>
              <a:t>Fossils</a:t>
            </a:r>
          </a:p>
          <a:p>
            <a:r>
              <a:rPr lang="en-GB" sz="3300" dirty="0"/>
              <a:t>External morphology </a:t>
            </a:r>
            <a:r>
              <a:rPr lang="en-GB" sz="3300" dirty="0" smtClean="0"/>
              <a:t>e.g. </a:t>
            </a:r>
            <a:r>
              <a:rPr lang="en-GB" sz="3300" dirty="0"/>
              <a:t>number of plates</a:t>
            </a:r>
          </a:p>
          <a:p>
            <a:r>
              <a:rPr lang="en-GB" sz="3300" dirty="0"/>
              <a:t>Internal morphology </a:t>
            </a:r>
            <a:r>
              <a:rPr lang="en-GB" sz="3300" dirty="0" smtClean="0"/>
              <a:t>e.g. </a:t>
            </a:r>
            <a:r>
              <a:rPr lang="en-GB" sz="3300" dirty="0"/>
              <a:t>oviducts</a:t>
            </a:r>
          </a:p>
          <a:p>
            <a:r>
              <a:rPr lang="en-GB" sz="3300" dirty="0"/>
              <a:t>Life histories </a:t>
            </a:r>
            <a:r>
              <a:rPr lang="en-GB" sz="3300" dirty="0" smtClean="0"/>
              <a:t>e.g. </a:t>
            </a:r>
            <a:r>
              <a:rPr lang="en-GB" sz="3300" dirty="0"/>
              <a:t>larval </a:t>
            </a:r>
            <a:r>
              <a:rPr lang="en-GB" sz="3300" dirty="0" smtClean="0"/>
              <a:t>stages, </a:t>
            </a:r>
            <a:r>
              <a:rPr lang="en-GB" sz="3300" dirty="0"/>
              <a:t>number of plates as adult develops</a:t>
            </a:r>
          </a:p>
          <a:p>
            <a:r>
              <a:rPr lang="en-GB" sz="3300" dirty="0"/>
              <a:t>Distribution </a:t>
            </a:r>
            <a:r>
              <a:rPr lang="en-GB" sz="3300" dirty="0" smtClean="0"/>
              <a:t>e.g. </a:t>
            </a:r>
            <a:r>
              <a:rPr lang="en-GB" sz="3300" dirty="0"/>
              <a:t>location and type of </a:t>
            </a:r>
            <a:r>
              <a:rPr lang="en-GB" sz="3300" dirty="0" smtClean="0"/>
              <a:t>habitat</a:t>
            </a:r>
            <a:endParaRPr lang="en-GB" sz="3300" dirty="0"/>
          </a:p>
        </p:txBody>
      </p:sp>
    </p:spTree>
    <p:extLst>
      <p:ext uri="{BB962C8B-B14F-4D97-AF65-F5344CB8AC3E}">
        <p14:creationId xmlns:p14="http://schemas.microsoft.com/office/powerpoint/2010/main" val="2106075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  <a:solidFill>
            <a:srgbClr val="A2B52D"/>
          </a:solidFill>
        </p:spPr>
        <p:txBody>
          <a:bodyPr>
            <a:normAutofit/>
          </a:bodyPr>
          <a:lstStyle/>
          <a:p>
            <a:pPr algn="l"/>
            <a:r>
              <a:rPr lang="en-GB" sz="3200" b="1" dirty="0" smtClean="0">
                <a:solidFill>
                  <a:schemeClr val="bg1"/>
                </a:solidFill>
              </a:rPr>
              <a:t>  </a:t>
            </a:r>
            <a:r>
              <a:rPr lang="en-GB" sz="3200" b="1" dirty="0" err="1" smtClean="0">
                <a:solidFill>
                  <a:schemeClr val="bg1"/>
                </a:solidFill>
              </a:rPr>
              <a:t>Ghiselin’s</a:t>
            </a:r>
            <a:r>
              <a:rPr lang="en-GB" sz="3200" b="1" dirty="0" smtClean="0">
                <a:solidFill>
                  <a:schemeClr val="bg1"/>
                </a:solidFill>
              </a:rPr>
              <a:t> </a:t>
            </a:r>
            <a:r>
              <a:rPr lang="en-GB" sz="3200" b="1" dirty="0" smtClean="0">
                <a:solidFill>
                  <a:schemeClr val="bg1"/>
                </a:solidFill>
              </a:rPr>
              <a:t>illustration of Darwin’s </a:t>
            </a:r>
            <a:r>
              <a:rPr lang="en-GB" sz="3200" b="1" dirty="0">
                <a:solidFill>
                  <a:schemeClr val="bg1"/>
                </a:solidFill>
              </a:rPr>
              <a:t>work</a:t>
            </a:r>
          </a:p>
        </p:txBody>
      </p:sp>
      <p:pic>
        <p:nvPicPr>
          <p:cNvPr id="3" name="Content Placeholder 2" descr="C:\Users\Dr Boulter\Pictures\My Scans\scan004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0478" y="1412776"/>
            <a:ext cx="4974336" cy="4485132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379174" y="6057592"/>
            <a:ext cx="84969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Figure from </a:t>
            </a:r>
            <a:r>
              <a:rPr lang="en-GB" sz="1600" dirty="0" err="1"/>
              <a:t>Ghiselin</a:t>
            </a:r>
            <a:r>
              <a:rPr lang="en-GB" sz="1600" dirty="0"/>
              <a:t>, M.T.,  Phylogenetic Classification in Darwin’s Monograph on the Sub-Class </a:t>
            </a:r>
            <a:r>
              <a:rPr lang="en-GB" sz="1600" dirty="0" err="1"/>
              <a:t>Cirripedia</a:t>
            </a:r>
            <a:r>
              <a:rPr lang="en-GB" sz="1600" dirty="0"/>
              <a:t>, </a:t>
            </a:r>
            <a:r>
              <a:rPr lang="en-GB" sz="1600" i="1" dirty="0"/>
              <a:t>Systematic Biology</a:t>
            </a:r>
            <a:r>
              <a:rPr lang="en-GB" sz="1600" dirty="0"/>
              <a:t>, 1973, Vol 22, Issue 2, p 137, by permission of Oxford University Press</a:t>
            </a:r>
            <a:r>
              <a:rPr lang="en-GB" sz="1600" dirty="0" smtClean="0"/>
              <a:t>.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38589161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/>
        </p:nvSpPr>
        <p:spPr>
          <a:xfrm>
            <a:off x="506053" y="1628800"/>
            <a:ext cx="8098395" cy="4608512"/>
          </a:xfrm>
          <a:prstGeom prst="roundRect">
            <a:avLst/>
          </a:prstGeom>
          <a:solidFill>
            <a:srgbClr val="C0D3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576" y="2132856"/>
            <a:ext cx="7704856" cy="3960440"/>
          </a:xfrm>
        </p:spPr>
        <p:txBody>
          <a:bodyPr>
            <a:normAutofit/>
          </a:bodyPr>
          <a:lstStyle/>
          <a:p>
            <a:r>
              <a:rPr lang="en-GB" sz="4000" dirty="0" smtClean="0"/>
              <a:t>DNA and RNA sequences</a:t>
            </a:r>
          </a:p>
          <a:p>
            <a:r>
              <a:rPr lang="en-GB" sz="4000" dirty="0" smtClean="0"/>
              <a:t>Protein sequences</a:t>
            </a:r>
          </a:p>
          <a:p>
            <a:r>
              <a:rPr lang="en-GB" sz="4000" dirty="0" smtClean="0"/>
              <a:t>Mitochondrial DNA sequences</a:t>
            </a:r>
          </a:p>
          <a:p>
            <a:r>
              <a:rPr lang="en-GB" sz="4000" dirty="0" smtClean="0"/>
              <a:t>Electron microscopy of morphological features</a:t>
            </a:r>
            <a:endParaRPr lang="en-GB" sz="4000" dirty="0"/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3013" y="0"/>
            <a:ext cx="9144000" cy="1143000"/>
          </a:xfrm>
          <a:prstGeom prst="rect">
            <a:avLst/>
          </a:prstGeom>
          <a:solidFill>
            <a:srgbClr val="A2B52D"/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200" b="1" dirty="0" smtClean="0">
                <a:solidFill>
                  <a:schemeClr val="bg1"/>
                </a:solidFill>
              </a:rPr>
              <a:t>  What Darwin didn’t know:</a:t>
            </a:r>
          </a:p>
          <a:p>
            <a:pPr algn="l"/>
            <a:r>
              <a:rPr lang="en-GB" sz="3200" b="1" dirty="0">
                <a:solidFill>
                  <a:schemeClr val="bg1"/>
                </a:solidFill>
              </a:rPr>
              <a:t> </a:t>
            </a:r>
            <a:r>
              <a:rPr lang="en-GB" sz="3200" b="1" dirty="0" smtClean="0">
                <a:solidFill>
                  <a:schemeClr val="bg1"/>
                </a:solidFill>
              </a:rPr>
              <a:t> New evidence for building phylogenetic trees</a:t>
            </a:r>
            <a:endParaRPr lang="en-GB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19179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395536" y="1412776"/>
            <a:ext cx="8352928" cy="5040560"/>
          </a:xfrm>
          <a:prstGeom prst="roundRect">
            <a:avLst/>
          </a:prstGeom>
          <a:solidFill>
            <a:srgbClr val="C0D3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882" y="5094771"/>
            <a:ext cx="7789731" cy="1008112"/>
          </a:xfrm>
        </p:spPr>
        <p:txBody>
          <a:bodyPr>
            <a:normAutofit/>
          </a:bodyPr>
          <a:lstStyle/>
          <a:p>
            <a:r>
              <a:rPr lang="en-GB" sz="2800" dirty="0" smtClean="0"/>
              <a:t>There </a:t>
            </a:r>
            <a:r>
              <a:rPr lang="en-GB" sz="2800" dirty="0"/>
              <a:t>may have been horizontal gene transfer - this would not show in the gene sequence data</a:t>
            </a:r>
            <a:r>
              <a:rPr lang="en-GB" sz="2800" dirty="0" smtClean="0"/>
              <a:t>.</a:t>
            </a:r>
            <a:endParaRPr lang="en-GB" sz="2800" dirty="0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0" y="0"/>
            <a:ext cx="9144000" cy="1143000"/>
          </a:xfrm>
          <a:prstGeom prst="rect">
            <a:avLst/>
          </a:prstGeom>
          <a:solidFill>
            <a:srgbClr val="A2B52D"/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200" b="1" dirty="0" smtClean="0">
                <a:solidFill>
                  <a:schemeClr val="bg1"/>
                </a:solidFill>
              </a:rPr>
              <a:t>  Limitations of phylogenetic trees</a:t>
            </a:r>
            <a:endParaRPr lang="en-GB" sz="3200" b="1" dirty="0">
              <a:solidFill>
                <a:schemeClr val="bg1"/>
              </a:solidFill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526686" y="2080012"/>
            <a:ext cx="8221778" cy="23475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/>
              <a:t>The same morphological feature can evolve independently </a:t>
            </a:r>
            <a:r>
              <a:rPr lang="en-GB" sz="2800" dirty="0" smtClean="0"/>
              <a:t>– convergent evolution may have occurred</a:t>
            </a:r>
            <a:endParaRPr lang="en-GB" sz="2800" dirty="0"/>
          </a:p>
          <a:p>
            <a:r>
              <a:rPr lang="en-GB" sz="2800" dirty="0" smtClean="0"/>
              <a:t>Particular </a:t>
            </a:r>
            <a:r>
              <a:rPr lang="en-GB" sz="2800" dirty="0"/>
              <a:t>features, such as plates, can also be lost during evolution. 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82670" y="1556792"/>
            <a:ext cx="41404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 smtClean="0">
                <a:solidFill>
                  <a:schemeClr val="bg1"/>
                </a:solidFill>
              </a:rPr>
              <a:t>Based on morphology</a:t>
            </a:r>
            <a:endParaRPr lang="en-GB" sz="2800" b="1" dirty="0">
              <a:solidFill>
                <a:schemeClr val="bg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82670" y="4509120"/>
            <a:ext cx="46105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 smtClean="0">
                <a:solidFill>
                  <a:schemeClr val="bg1"/>
                </a:solidFill>
              </a:rPr>
              <a:t>Based on molecular data</a:t>
            </a:r>
            <a:endParaRPr lang="en-GB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81908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0" y="0"/>
            <a:ext cx="9144000" cy="1143000"/>
          </a:xfrm>
          <a:prstGeom prst="rect">
            <a:avLst/>
          </a:prstGeom>
          <a:solidFill>
            <a:srgbClr val="A2B52D"/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200" b="1" dirty="0" smtClean="0">
                <a:solidFill>
                  <a:schemeClr val="bg1"/>
                </a:solidFill>
              </a:rPr>
              <a:t>  Definitions and key words regarding classification</a:t>
            </a:r>
            <a:endParaRPr lang="en-GB" sz="3200" b="1" dirty="0">
              <a:solidFill>
                <a:schemeClr val="bg1"/>
              </a:solidFill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683568" y="1628800"/>
            <a:ext cx="7776864" cy="4752528"/>
          </a:xfrm>
          <a:prstGeom prst="roundRect">
            <a:avLst/>
          </a:prstGeom>
          <a:solidFill>
            <a:srgbClr val="C0D3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935596" y="1916832"/>
            <a:ext cx="7524836" cy="4536504"/>
          </a:xfrm>
        </p:spPr>
        <p:txBody>
          <a:bodyPr>
            <a:normAutofit/>
          </a:bodyPr>
          <a:lstStyle/>
          <a:p>
            <a:r>
              <a:rPr lang="en-GB" dirty="0" smtClean="0"/>
              <a:t>Classification </a:t>
            </a:r>
            <a:r>
              <a:rPr lang="en-GB" dirty="0"/>
              <a:t>is a process of sorting things into groups based on shared/similar characteristics.</a:t>
            </a:r>
          </a:p>
          <a:p>
            <a:r>
              <a:rPr lang="en-GB" dirty="0" smtClean="0"/>
              <a:t>Taxonomy </a:t>
            </a:r>
            <a:r>
              <a:rPr lang="en-GB" dirty="0"/>
              <a:t>is the study of the principles behind </a:t>
            </a:r>
            <a:r>
              <a:rPr lang="en-GB" dirty="0" smtClean="0"/>
              <a:t>classification</a:t>
            </a:r>
            <a:endParaRPr lang="en-GB" dirty="0"/>
          </a:p>
          <a:p>
            <a:r>
              <a:rPr lang="en-GB" dirty="0" err="1" smtClean="0"/>
              <a:t>Phylogenetics</a:t>
            </a:r>
            <a:r>
              <a:rPr lang="en-GB" dirty="0" smtClean="0"/>
              <a:t> </a:t>
            </a:r>
            <a:r>
              <a:rPr lang="en-GB" dirty="0"/>
              <a:t>is the study of evolutionary relationships between </a:t>
            </a:r>
            <a:r>
              <a:rPr lang="en-GB" dirty="0" smtClean="0"/>
              <a:t>groups of organisms</a:t>
            </a:r>
            <a:endParaRPr lang="en-GB" dirty="0"/>
          </a:p>
          <a:p>
            <a:endParaRPr lang="en-GB" sz="2400" baseline="30000" dirty="0"/>
          </a:p>
        </p:txBody>
      </p:sp>
    </p:spTree>
    <p:extLst>
      <p:ext uri="{BB962C8B-B14F-4D97-AF65-F5344CB8AC3E}">
        <p14:creationId xmlns:p14="http://schemas.microsoft.com/office/powerpoint/2010/main" val="17480104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385192" y="1945432"/>
            <a:ext cx="8280920" cy="4032448"/>
          </a:xfrm>
          <a:prstGeom prst="roundRect">
            <a:avLst/>
          </a:prstGeom>
          <a:solidFill>
            <a:srgbClr val="C0D3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6856" y="1988840"/>
            <a:ext cx="8229600" cy="3701008"/>
          </a:xfrm>
        </p:spPr>
        <p:txBody>
          <a:bodyPr/>
          <a:lstStyle/>
          <a:p>
            <a:pPr algn="ctr">
              <a:buNone/>
            </a:pPr>
            <a:r>
              <a:rPr lang="en-GB" dirty="0" smtClean="0"/>
              <a:t>Think about:</a:t>
            </a:r>
          </a:p>
          <a:p>
            <a:r>
              <a:rPr lang="en-GB" dirty="0" smtClean="0"/>
              <a:t>Taxonomy</a:t>
            </a:r>
          </a:p>
          <a:p>
            <a:r>
              <a:rPr lang="en-GB" dirty="0" err="1" smtClean="0"/>
              <a:t>Taxa</a:t>
            </a:r>
            <a:endParaRPr lang="en-GB" dirty="0" smtClean="0"/>
          </a:p>
          <a:p>
            <a:r>
              <a:rPr lang="en-GB" dirty="0" smtClean="0"/>
              <a:t>Phylogenetic trees</a:t>
            </a:r>
          </a:p>
          <a:p>
            <a:r>
              <a:rPr lang="en-GB" dirty="0" smtClean="0"/>
              <a:t>Common ancestors</a:t>
            </a:r>
          </a:p>
          <a:p>
            <a:r>
              <a:rPr lang="en-GB" dirty="0" smtClean="0"/>
              <a:t>Binomial nomenclature</a:t>
            </a:r>
            <a:endParaRPr lang="en-GB" dirty="0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0" y="0"/>
            <a:ext cx="9144000" cy="1143000"/>
          </a:xfrm>
          <a:prstGeom prst="rect">
            <a:avLst/>
          </a:prstGeom>
          <a:solidFill>
            <a:srgbClr val="A2B52D"/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200" b="1" dirty="0" smtClean="0">
                <a:solidFill>
                  <a:schemeClr val="bg1"/>
                </a:solidFill>
              </a:rPr>
              <a:t>  How does classification relate to phylogeny?</a:t>
            </a:r>
            <a:endParaRPr lang="en-GB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35948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5577</TotalTime>
  <Words>572</Words>
  <Application>Microsoft Office PowerPoint</Application>
  <PresentationFormat>On-screen Show (4:3)</PresentationFormat>
  <Paragraphs>77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PowerPoint Presentation</vt:lpstr>
      <vt:lpstr>  Linnaeus’ hierarchical naming system   Binomial nomenclature</vt:lpstr>
      <vt:lpstr>  Linnaeus’ hierarchical naming system</vt:lpstr>
      <vt:lpstr>  The five kingdoms of living things</vt:lpstr>
      <vt:lpstr>  The only illustration in On the Origin of Species</vt:lpstr>
      <vt:lpstr>  What Darwin said about his Tree of Life</vt:lpstr>
      <vt:lpstr>  How did Darwin study barnacles?</vt:lpstr>
      <vt:lpstr>  Sources of evidence</vt:lpstr>
      <vt:lpstr>  Ghiselin’s illustration of Darwin’s work</vt:lpstr>
      <vt:lpstr>PowerPoint Presentation</vt:lpstr>
      <vt:lpstr>PowerPoint Presentation</vt:lpstr>
      <vt:lpstr>PowerPoint Presentation</vt:lpstr>
      <vt:lpstr>PowerPoint Presentation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Mair Shepherd</dc:creator>
  <cp:lastModifiedBy>Mair Shepherd</cp:lastModifiedBy>
  <cp:revision>66</cp:revision>
  <cp:lastPrinted>2015-01-07T10:51:49Z</cp:lastPrinted>
  <dcterms:created xsi:type="dcterms:W3CDTF">2014-04-16T14:22:01Z</dcterms:created>
  <dcterms:modified xsi:type="dcterms:W3CDTF">2015-03-26T11:06:07Z</dcterms:modified>
</cp:coreProperties>
</file>