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4" r:id="rId3"/>
    <p:sldId id="263" r:id="rId4"/>
    <p:sldId id="259" r:id="rId5"/>
    <p:sldId id="260" r:id="rId6"/>
    <p:sldId id="261" r:id="rId7"/>
    <p:sldId id="265" r:id="rId8"/>
    <p:sldId id="256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BEE395"/>
    <a:srgbClr val="93F44A"/>
    <a:srgbClr val="75E955"/>
    <a:srgbClr val="FF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4C43-7D82-4D06-AA80-F311BF77F432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27737-241C-4FF2-84EC-C00AA0F67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6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7737-241C-4FF2-84EC-C00AA0F67D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2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7737-241C-4FF2-84EC-C00AA0F67DE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72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27737-241C-4FF2-84EC-C00AA0F67DE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0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3F337-D225-4FB1-AC2C-7A683AF72B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BAF5-BF82-4B30-9155-16B61E1817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1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8FA3-3B6C-408A-8067-AB9B2354F9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5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ECD71E-AF0A-46D5-B39F-ACBFEFA546A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8FF87-F5AD-4966-95C8-3B90480390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05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BE99-0813-434C-A3A3-5C4E3062E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89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1374-FF3C-42E4-B3E2-683503E769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68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2011E-2C7F-4DA6-A162-730006B9FF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5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9B0D-7C39-4AB8-A75B-E8AFB358F1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898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E4F65-DBA5-4949-8C9D-ED0132D4CE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635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AD730-B109-42D5-9589-A08ADBBCC9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80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B7C92-0BBF-4605-B934-755AD372FA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47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D42B0-6C75-460F-A0A5-2D7BE24F4F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92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C802E-D38C-4771-870C-B609994448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076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B1983-9DCA-47CB-89CE-E8D7EC7181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62595-B2FF-4B87-8A0F-1287172DF07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1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6EC06-E08F-403F-8488-9D4221DA91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1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4BD48-4B49-47B7-BFDC-7F015DC6659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84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8752-13F9-4656-8C51-E5ED7152ACB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0282-9796-4423-B184-A9DABFC8BA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4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0346C-6C46-4D8D-93DC-30E2945F91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8AAF-7199-45D4-A491-2837787FFC5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7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B86067-FF55-46FA-8761-086E357CBF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C8E727-1C6A-4AD3-BAA9-0AA38FC56D6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s/ref=dp_byline_sr_book_1?ie=UTF8&amp;text=Ann+Fullick&amp;search-alias=books-uk&amp;field-author=Ann+Fullick&amp;sort=relevancer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o.uk/Edexcel-AS-Level-Biology-ActiveBook/dp/1447991141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49275"/>
          </a:xfr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400" dirty="0" smtClean="0">
                <a:solidFill>
                  <a:srgbClr val="990099"/>
                </a:solidFill>
                <a:latin typeface="Gill Sans MT" pitchFamily="34" charset="0"/>
              </a:rPr>
              <a:t>Year 12 AS/A level Biology - Summer </a:t>
            </a:r>
            <a:r>
              <a:rPr lang="en-GB" sz="3400" dirty="0" smtClean="0">
                <a:solidFill>
                  <a:srgbClr val="990099"/>
                </a:solidFill>
                <a:latin typeface="Gill Sans MT" pitchFamily="34" charset="0"/>
              </a:rPr>
              <a:t>Assignment</a:t>
            </a:r>
            <a:endParaRPr lang="en-GB" sz="3400" dirty="0">
              <a:solidFill>
                <a:srgbClr val="990099"/>
              </a:solidFill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600" dirty="0" smtClean="0">
              <a:solidFill>
                <a:srgbClr val="990099"/>
              </a:solidFill>
              <a:latin typeface="Gill Sans MT" pitchFamily="34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11204" y="692696"/>
            <a:ext cx="4033838" cy="31700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latin typeface="Gill Sans MT" pitchFamily="34" charset="0"/>
              </a:rPr>
              <a:t>Task 1:</a:t>
            </a:r>
          </a:p>
          <a:p>
            <a:r>
              <a:rPr lang="en-GB" sz="2000" b="1" dirty="0">
                <a:latin typeface="Gill Sans MT" pitchFamily="34" charset="0"/>
              </a:rPr>
              <a:t>Produce a 200 word </a:t>
            </a:r>
            <a:r>
              <a:rPr lang="en-GB" sz="2000" b="1" dirty="0" smtClean="0">
                <a:latin typeface="Gill Sans MT" pitchFamily="34" charset="0"/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ll Sans MT" pitchFamily="34" charset="0"/>
              </a:rPr>
              <a:t>I</a:t>
            </a:r>
            <a:r>
              <a:rPr lang="en-GB" sz="1600" dirty="0" smtClean="0">
                <a:latin typeface="Gill Sans MT" pitchFamily="34" charset="0"/>
              </a:rPr>
              <a:t>dentify the role </a:t>
            </a:r>
            <a:r>
              <a:rPr lang="en-GB" sz="1600" dirty="0">
                <a:latin typeface="Gill Sans MT" pitchFamily="34" charset="0"/>
              </a:rPr>
              <a:t>of </a:t>
            </a:r>
            <a:r>
              <a:rPr lang="en-GB" sz="1600" dirty="0" smtClean="0">
                <a:latin typeface="Gill Sans MT" pitchFamily="34" charset="0"/>
              </a:rPr>
              <a:t>a professional in a </a:t>
            </a:r>
            <a:r>
              <a:rPr lang="en-GB" sz="1600" dirty="0">
                <a:latin typeface="Gill Sans MT" pitchFamily="34" charset="0"/>
              </a:rPr>
              <a:t>place of biological </a:t>
            </a:r>
            <a:r>
              <a:rPr lang="en-GB" sz="1600" dirty="0" smtClean="0">
                <a:latin typeface="Gill Sans MT" pitchFamily="34" charset="0"/>
              </a:rPr>
              <a:t>interest/ healthcare setting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ll Sans MT" pitchFamily="34" charset="0"/>
              </a:rPr>
              <a:t>D</a:t>
            </a:r>
            <a:r>
              <a:rPr lang="en-GB" sz="1600" dirty="0" smtClean="0">
                <a:latin typeface="Gill Sans MT" pitchFamily="34" charset="0"/>
              </a:rPr>
              <a:t>escribe </a:t>
            </a:r>
            <a:r>
              <a:rPr lang="en-GB" sz="1600" dirty="0">
                <a:latin typeface="Gill Sans MT" pitchFamily="34" charset="0"/>
              </a:rPr>
              <a:t>how they use science and </a:t>
            </a:r>
            <a:r>
              <a:rPr lang="en-GB" sz="1600" dirty="0" smtClean="0">
                <a:latin typeface="Gill Sans MT" pitchFamily="34" charset="0"/>
              </a:rPr>
              <a:t>include </a:t>
            </a:r>
            <a:r>
              <a:rPr lang="en-GB" sz="1600" dirty="0">
                <a:latin typeface="Gill Sans MT" pitchFamily="34" charset="0"/>
              </a:rPr>
              <a:t>a description of the scientific procedures they use</a:t>
            </a:r>
            <a:r>
              <a:rPr lang="en-GB" sz="1600" dirty="0" smtClean="0">
                <a:latin typeface="Gill Sans MT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Research the qualifications needed for / routes of study into this profession.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Produce an A3 poster with this information and a picture of this professional/ employment setting</a:t>
            </a:r>
            <a:endParaRPr lang="en-GB" sz="1600" dirty="0">
              <a:latin typeface="Gill Sans MT" pitchFamily="34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427984" y="692695"/>
            <a:ext cx="4395580" cy="29238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Gill Sans MT" panose="020B0502020104020203" pitchFamily="34" charset="0"/>
              </a:rPr>
              <a:t>Task 2:   </a:t>
            </a:r>
          </a:p>
          <a:p>
            <a:r>
              <a:rPr lang="en-GB" sz="2000" b="1" dirty="0" smtClean="0">
                <a:latin typeface="Gill Sans MT" panose="020B0502020104020203" pitchFamily="34" charset="0"/>
              </a:rPr>
              <a:t>Research </a:t>
            </a:r>
            <a:r>
              <a:rPr lang="en-GB" sz="2000" b="1" dirty="0">
                <a:latin typeface="Gill Sans MT" panose="020B0502020104020203" pitchFamily="34" charset="0"/>
              </a:rPr>
              <a:t>a current biological issue </a:t>
            </a:r>
            <a:endParaRPr lang="en-GB" sz="2000" b="1" dirty="0" smtClean="0">
              <a:latin typeface="Gill Sans MT" panose="020B0502020104020203" pitchFamily="34" charset="0"/>
            </a:endParaRPr>
          </a:p>
          <a:p>
            <a:r>
              <a:rPr lang="en-GB" sz="1600" dirty="0" err="1" smtClean="0">
                <a:latin typeface="Gill Sans MT" panose="020B0502020104020203" pitchFamily="34" charset="0"/>
              </a:rPr>
              <a:t>eg</a:t>
            </a:r>
            <a:r>
              <a:rPr lang="en-GB" sz="1600" dirty="0">
                <a:latin typeface="Gill Sans MT" panose="020B0502020104020203" pitchFamily="34" charset="0"/>
              </a:rPr>
              <a:t>. </a:t>
            </a:r>
            <a:r>
              <a:rPr lang="en-GB" sz="1600" dirty="0" err="1">
                <a:latin typeface="Gill Sans MT" panose="020B0502020104020203" pitchFamily="34" charset="0"/>
              </a:rPr>
              <a:t>Zika</a:t>
            </a:r>
            <a:r>
              <a:rPr lang="en-GB" sz="1600" dirty="0">
                <a:latin typeface="Gill Sans MT" panose="020B0502020104020203" pitchFamily="34" charset="0"/>
              </a:rPr>
              <a:t> virus, gastric band surgery, badger culling </a:t>
            </a:r>
            <a:r>
              <a:rPr lang="en-GB" sz="1600" dirty="0" smtClean="0">
                <a:latin typeface="Gill Sans MT" panose="020B0502020104020203" pitchFamily="34" charset="0"/>
              </a:rPr>
              <a:t>etc</a:t>
            </a:r>
            <a:r>
              <a:rPr lang="en-GB" sz="1600" dirty="0">
                <a:latin typeface="Gill Sans MT" panose="020B0502020104020203" pitchFamily="34" charset="0"/>
              </a:rPr>
              <a:t>.</a:t>
            </a:r>
            <a:endParaRPr lang="en-GB" sz="16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anose="020B0502020104020203" pitchFamily="34" charset="0"/>
              </a:rPr>
              <a:t>use at least </a:t>
            </a:r>
            <a:r>
              <a:rPr lang="en-GB" sz="1600" b="1" dirty="0">
                <a:latin typeface="Gill Sans MT" panose="020B0502020104020203" pitchFamily="34" charset="0"/>
              </a:rPr>
              <a:t>three sources of </a:t>
            </a:r>
            <a:r>
              <a:rPr lang="en-GB" sz="1600" b="1" dirty="0" smtClean="0">
                <a:latin typeface="Gill Sans MT" panose="020B0502020104020203" pitchFamily="34" charset="0"/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anose="020B0502020104020203" pitchFamily="34" charset="0"/>
              </a:rPr>
              <a:t>define </a:t>
            </a:r>
            <a:r>
              <a:rPr lang="en-GB" sz="1600" dirty="0">
                <a:latin typeface="Gill Sans MT" panose="020B0502020104020203" pitchFamily="34" charset="0"/>
              </a:rPr>
              <a:t>the issue / problem,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ll Sans MT" panose="020B0502020104020203" pitchFamily="34" charset="0"/>
              </a:rPr>
              <a:t>collate some data on the issue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Gill Sans MT" panose="020B0502020104020203" pitchFamily="34" charset="0"/>
              </a:rPr>
              <a:t>discuss some implications of the issue (environmental, economic, social)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anose="020B0502020104020203" pitchFamily="34" charset="0"/>
              </a:rPr>
              <a:t>possible </a:t>
            </a:r>
            <a:r>
              <a:rPr lang="en-GB" sz="1600" dirty="0">
                <a:latin typeface="Gill Sans MT" panose="020B0502020104020203" pitchFamily="34" charset="0"/>
              </a:rPr>
              <a:t>solutions that scientists /environmentalists are working </a:t>
            </a:r>
            <a:r>
              <a:rPr lang="en-GB" sz="1600" dirty="0" smtClean="0">
                <a:latin typeface="Gill Sans MT" panose="020B0502020104020203" pitchFamily="34" charset="0"/>
              </a:rPr>
              <a:t>on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5504" y="3933056"/>
            <a:ext cx="4029538" cy="21852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Gill Sans MT" pitchFamily="34" charset="0"/>
              </a:rPr>
              <a:t>Task 3 :</a:t>
            </a:r>
            <a:endParaRPr lang="en-GB" sz="2000" dirty="0">
              <a:latin typeface="Gill Sans MT" pitchFamily="34" charset="0"/>
            </a:endParaRPr>
          </a:p>
          <a:p>
            <a:r>
              <a:rPr lang="en-GB" sz="2000" b="1" dirty="0" smtClean="0">
                <a:latin typeface="Gill Sans MT" pitchFamily="34" charset="0"/>
              </a:rPr>
              <a:t>Go though the CGP book</a:t>
            </a:r>
            <a:r>
              <a:rPr lang="en-GB" sz="2000" dirty="0" smtClean="0">
                <a:latin typeface="Gill Sans MT" pitchFamily="34" charset="0"/>
              </a:rPr>
              <a:t> </a:t>
            </a:r>
          </a:p>
          <a:p>
            <a:r>
              <a:rPr lang="en-GB" sz="1600" dirty="0" smtClean="0">
                <a:latin typeface="Gill Sans MT" pitchFamily="34" charset="0"/>
              </a:rPr>
              <a:t>making notes on revision cards on the following topics…..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Biological Molecules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Enzymes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Microscopes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ill Sans MT" pitchFamily="34" charset="0"/>
              </a:rPr>
              <a:t>Prokaryotic and Eukaryotic cells </a:t>
            </a:r>
            <a:endParaRPr lang="en-GB" sz="1600" dirty="0">
              <a:latin typeface="Gill Sans M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7094" y="3933056"/>
            <a:ext cx="424815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Gill Sans MT" pitchFamily="34" charset="0"/>
              </a:rPr>
              <a:t>Task </a:t>
            </a:r>
            <a:r>
              <a:rPr lang="en-GB" sz="2000" dirty="0" smtClean="0">
                <a:latin typeface="Gill Sans MT" pitchFamily="34" charset="0"/>
              </a:rPr>
              <a:t>4: </a:t>
            </a:r>
          </a:p>
          <a:p>
            <a:r>
              <a:rPr lang="en-GB" sz="2000" b="1" dirty="0" smtClean="0">
                <a:latin typeface="Gill Sans MT" pitchFamily="34" charset="0"/>
              </a:rPr>
              <a:t>Buy the textbook</a:t>
            </a:r>
            <a:r>
              <a:rPr lang="en-GB" sz="2000" dirty="0" smtClean="0">
                <a:latin typeface="Gill Sans MT" pitchFamily="34" charset="0"/>
              </a:rPr>
              <a:t>: </a:t>
            </a:r>
            <a:r>
              <a:rPr lang="en-GB" sz="1600" dirty="0" smtClean="0">
                <a:latin typeface="Gill Sans MT" pitchFamily="34" charset="0"/>
              </a:rPr>
              <a:t>Edexcel </a:t>
            </a:r>
            <a:r>
              <a:rPr lang="en-GB" sz="1600" dirty="0">
                <a:latin typeface="Gill Sans MT" panose="020B0502020104020203" pitchFamily="34" charset="0"/>
              </a:rPr>
              <a:t>AS/A Level Biology B Student Book 1 </a:t>
            </a:r>
            <a:r>
              <a:rPr lang="en-GB" sz="1600" dirty="0" smtClean="0">
                <a:latin typeface="Gill Sans MT" panose="020B0502020104020203" pitchFamily="34" charset="0"/>
              </a:rPr>
              <a:t> - 1 </a:t>
            </a:r>
            <a:r>
              <a:rPr lang="en-GB" sz="1600" dirty="0">
                <a:latin typeface="Gill Sans MT" panose="020B0502020104020203" pitchFamily="34" charset="0"/>
              </a:rPr>
              <a:t>May 2015</a:t>
            </a:r>
            <a:r>
              <a:rPr lang="en-GB" sz="1600" dirty="0" smtClean="0">
                <a:latin typeface="Gill Sans MT" pitchFamily="34" charset="0"/>
              </a:rPr>
              <a:t> </a:t>
            </a:r>
            <a:endParaRPr lang="en-GB" sz="16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86423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Why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have you chosen AS/A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level </a:t>
            </a:r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Biology?</a:t>
            </a:r>
          </a:p>
        </p:txBody>
      </p:sp>
      <p:sp>
        <p:nvSpPr>
          <p:cNvPr id="4101" name="AutoShape 27"/>
          <p:cNvSpPr>
            <a:spLocks noChangeArrowheads="1"/>
          </p:cNvSpPr>
          <p:nvPr/>
        </p:nvSpPr>
        <p:spPr bwMode="auto">
          <a:xfrm>
            <a:off x="2643174" y="1857364"/>
            <a:ext cx="3744912" cy="345598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4400" i="1" dirty="0">
                <a:solidFill>
                  <a:srgbClr val="990099"/>
                </a:solidFill>
                <a:latin typeface="Gill Sans MT" pitchFamily="34" charset="0"/>
              </a:rPr>
              <a:t>Write your top three reasons on a post it note.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4927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Year 12 AS/A level Biology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92138" y="2584450"/>
            <a:ext cx="779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-1765300" y="1628775"/>
            <a:ext cx="10909300" cy="526297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Enable students to:</a:t>
            </a:r>
          </a:p>
          <a:p>
            <a:pPr marL="2343150" lvl="4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4"/>
                </a:solidFill>
                <a:latin typeface="Gill Sans MT" pitchFamily="34" charset="0"/>
              </a:rPr>
              <a:t>develop </a:t>
            </a:r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their interest in, and enthusiasm for, biology including developing an interest in further study and careers in the subject</a:t>
            </a:r>
          </a:p>
          <a:p>
            <a:pPr marL="2343150" lvl="4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4"/>
                </a:solidFill>
                <a:latin typeface="Gill Sans MT" pitchFamily="34" charset="0"/>
              </a:rPr>
              <a:t>appreciate </a:t>
            </a:r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how society makes decisions about biology-related issues and how biology contributes to the success of the economy and society</a:t>
            </a:r>
          </a:p>
          <a:p>
            <a:pPr marL="2343150" lvl="4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4"/>
                </a:solidFill>
                <a:latin typeface="Gill Sans MT" pitchFamily="34" charset="0"/>
              </a:rPr>
              <a:t>develop </a:t>
            </a:r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and demonstrate a deeper appreciation of the skills, knowledge and understanding of </a:t>
            </a:r>
            <a:r>
              <a:rPr lang="en-GB" sz="2800" i="1" dirty="0">
                <a:solidFill>
                  <a:schemeClr val="accent4"/>
                </a:solidFill>
                <a:latin typeface="Gill Sans MT" pitchFamily="34" charset="0"/>
              </a:rPr>
              <a:t>How Science </a:t>
            </a:r>
            <a:r>
              <a:rPr lang="en-GB" sz="2800" i="1" dirty="0" smtClean="0">
                <a:solidFill>
                  <a:schemeClr val="accent4"/>
                </a:solidFill>
                <a:latin typeface="Gill Sans MT" pitchFamily="34" charset="0"/>
              </a:rPr>
              <a:t>Works</a:t>
            </a:r>
            <a:endParaRPr lang="en-GB" sz="2800" dirty="0">
              <a:solidFill>
                <a:schemeClr val="accent4"/>
              </a:solidFill>
              <a:latin typeface="Gill Sans MT" pitchFamily="34" charset="0"/>
            </a:endParaRPr>
          </a:p>
          <a:p>
            <a:pPr marL="2343150" lvl="4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accent4"/>
                </a:solidFill>
                <a:latin typeface="Gill Sans MT" pitchFamily="34" charset="0"/>
              </a:rPr>
              <a:t>develop </a:t>
            </a:r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essential knowledge and understanding of different 	</a:t>
            </a:r>
            <a:r>
              <a:rPr lang="en-GB" sz="2800" dirty="0" smtClean="0">
                <a:solidFill>
                  <a:schemeClr val="accent4"/>
                </a:solidFill>
                <a:latin typeface="Gill Sans MT" pitchFamily="34" charset="0"/>
              </a:rPr>
              <a:t>areas </a:t>
            </a:r>
            <a:r>
              <a:rPr lang="en-GB" sz="2800" dirty="0">
                <a:solidFill>
                  <a:schemeClr val="accent4"/>
                </a:solidFill>
                <a:latin typeface="Gill Sans MT" pitchFamily="34" charset="0"/>
              </a:rPr>
              <a:t>of biology and how they relate to each other.</a:t>
            </a:r>
            <a:r>
              <a:rPr lang="en-GB" sz="2800" dirty="0">
                <a:solidFill>
                  <a:srgbClr val="990099"/>
                </a:solidFill>
                <a:latin typeface="Gill Sans MT" pitchFamily="34" charset="0"/>
              </a:rPr>
              <a:t>	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79388" y="836613"/>
            <a:ext cx="87137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990099"/>
                </a:solidFill>
                <a:latin typeface="Gill Sans MT" pitchFamily="34" charset="0"/>
              </a:rPr>
              <a:t>Course Aims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492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Year 12 </a:t>
            </a:r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AS/A level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Biology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92138" y="2584450"/>
            <a:ext cx="779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-1549400" y="1484313"/>
            <a:ext cx="10585896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use theories, models and ideas to develop and modify scientific explanations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use knowledge and understanding to pose scientific questions, define scientific problems, present scientific arguments and scientific ideas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use appropriate methodology, including ICT, to answer scientific questions and solve scientific problems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carry out experimental and investigative activities, including appropriate risk management, in a range of contexts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analyse and interpret data to provide evidence, recognising correlations and </a:t>
            </a:r>
            <a:r>
              <a:rPr lang="en-GB" dirty="0" smtClean="0">
                <a:solidFill>
                  <a:schemeClr val="accent4"/>
                </a:solidFill>
                <a:latin typeface="Gill Sans MT" pitchFamily="34" charset="0"/>
              </a:rPr>
              <a:t>casual relationships </a:t>
            </a:r>
            <a:endParaRPr lang="en-GB" dirty="0">
              <a:solidFill>
                <a:schemeClr val="accent4"/>
              </a:solidFill>
              <a:latin typeface="Gill Sans MT" pitchFamily="34" charset="0"/>
            </a:endParaRP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evaluate methodology, evidence and data, and resolve conflicting evidence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appreciate the tentative nature of scientific knowledge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communicate information and ideas in appropriate ways using appropriate terminology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consider applications and implications of science and appreciate their associated benefits and risks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consider ethical issues in the treatment of humans, other organisms and the environment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appreciate the role of the scientific community in validating new knowledge and ensuring integrity </a:t>
            </a:r>
          </a:p>
          <a:p>
            <a:pPr lvl="4">
              <a:buFontTx/>
              <a:buChar char="•"/>
            </a:pPr>
            <a:r>
              <a:rPr lang="en-GB" dirty="0">
                <a:solidFill>
                  <a:schemeClr val="accent4"/>
                </a:solidFill>
                <a:latin typeface="Gill Sans MT" pitchFamily="34" charset="0"/>
              </a:rPr>
              <a:t>appreciate the ways in which science is used to inform decision making about issues to benefit society. </a:t>
            </a:r>
            <a:r>
              <a:rPr lang="en-GB" dirty="0">
                <a:solidFill>
                  <a:srgbClr val="990099"/>
                </a:solidFill>
                <a:latin typeface="Gill Sans MT" pitchFamily="34" charset="0"/>
              </a:rPr>
              <a:t>	</a:t>
            </a:r>
          </a:p>
          <a:p>
            <a:pPr>
              <a:buFontTx/>
              <a:buChar char="•"/>
            </a:pPr>
            <a:endParaRPr lang="en-GB" dirty="0">
              <a:solidFill>
                <a:srgbClr val="990099"/>
              </a:solidFill>
              <a:latin typeface="Gill Sans MT" pitchFamily="34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50825" y="836613"/>
            <a:ext cx="849788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990099"/>
                </a:solidFill>
                <a:latin typeface="Gill Sans MT" pitchFamily="34" charset="0"/>
              </a:rPr>
              <a:t>Course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492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Year 12 </a:t>
            </a:r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AS/A level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Biology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2138" y="2584450"/>
            <a:ext cx="779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50825" y="836613"/>
            <a:ext cx="86423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Course Expectations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50825" y="1557338"/>
            <a:ext cx="864235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95% + Attendance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If you miss a lesson you make up the work.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Come to lessons equipped with stationary and course book.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Organise your notes from day 1. 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Organise your week outside of lesson time.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Consolidate your notes each week (this should take between 1 and 2 hours).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Supplementary reading each week (this should take between 1 and 2 hours).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Revision activities every month e.g. making index cards, posters, mind maps etc.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Completing any set homework, including essays.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Inform staff of any difficulties.</a:t>
            </a:r>
          </a:p>
          <a:p>
            <a:endParaRPr lang="en-GB" sz="2400" dirty="0">
              <a:solidFill>
                <a:srgbClr val="FFFF00"/>
              </a:solidFill>
              <a:latin typeface="Gill Sans MT" pitchFamily="34" charset="0"/>
            </a:endParaRPr>
          </a:p>
          <a:p>
            <a:endParaRPr lang="en-GB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5373216"/>
            <a:ext cx="6024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Edexcel AS/A Level Biology B Student Book 1 + </a:t>
            </a:r>
            <a:r>
              <a:rPr lang="en-GB" sz="2400" dirty="0" err="1">
                <a:solidFill>
                  <a:schemeClr val="accent4"/>
                </a:solidFill>
                <a:latin typeface="Gill Sans MT" panose="020B0502020104020203" pitchFamily="34" charset="0"/>
              </a:rPr>
              <a:t>Activebook</a:t>
            </a: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</a:rPr>
              <a:t> (Edexcel A Level Science (2015)) Paperback – 1 May 2015 </a:t>
            </a:r>
            <a:r>
              <a:rPr lang="en-GB" sz="2400" dirty="0" smtClean="0">
                <a:solidFill>
                  <a:schemeClr val="accent4"/>
                </a:solidFill>
                <a:latin typeface="Gill Sans MT" panose="020B0502020104020203" pitchFamily="34" charset="0"/>
              </a:rPr>
              <a:t> by </a:t>
            </a:r>
            <a:r>
              <a:rPr lang="en-GB" sz="2400" dirty="0">
                <a:solidFill>
                  <a:schemeClr val="accent4"/>
                </a:solidFill>
                <a:latin typeface="Gill Sans MT" panose="020B0502020104020203" pitchFamily="34" charset="0"/>
                <a:hlinkClick r:id="rId3"/>
              </a:rPr>
              <a:t>Ann </a:t>
            </a:r>
            <a:r>
              <a:rPr lang="en-GB" sz="2400" dirty="0" smtClean="0">
                <a:solidFill>
                  <a:schemeClr val="accent4"/>
                </a:solidFill>
                <a:latin typeface="Gill Sans MT" panose="020B0502020104020203" pitchFamily="34" charset="0"/>
                <a:hlinkClick r:id="rId3"/>
              </a:rPr>
              <a:t>Fullick</a:t>
            </a:r>
            <a:endParaRPr lang="en-GB" sz="2400" dirty="0">
              <a:solidFill>
                <a:schemeClr val="accent4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GB" sz="3600" kern="0" dirty="0" smtClean="0">
                <a:solidFill>
                  <a:srgbClr val="990099"/>
                </a:solidFill>
                <a:latin typeface="Gill Sans MT" pitchFamily="34" charset="0"/>
              </a:rPr>
              <a:t>Year 12 </a:t>
            </a:r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AS/A level</a:t>
            </a:r>
            <a:r>
              <a:rPr lang="en-GB" sz="3600" kern="0" dirty="0" smtClean="0">
                <a:solidFill>
                  <a:srgbClr val="990099"/>
                </a:solidFill>
                <a:latin typeface="Gill Sans MT" pitchFamily="34" charset="0"/>
              </a:rPr>
              <a:t> Biology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836613"/>
            <a:ext cx="86423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Edexcel AS Biology B </a:t>
            </a:r>
            <a:endParaRPr lang="en-GB" sz="3600" dirty="0">
              <a:solidFill>
                <a:srgbClr val="990099"/>
              </a:solidFill>
              <a:latin typeface="Gill Sans MT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86467"/>
            <a:ext cx="2955872" cy="37175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995935" y="1598597"/>
            <a:ext cx="4897239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Gill Sans MT" panose="020B0502020104020203" pitchFamily="34" charset="0"/>
              </a:rPr>
              <a:t>The course we do is Edexcel AS / A Level Biology B 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endParaRPr lang="en-GB" sz="2400" dirty="0" smtClean="0">
              <a:latin typeface="Gill Sans MT" panose="020B0502020104020203" pitchFamily="34" charset="0"/>
            </a:endParaRPr>
          </a:p>
          <a:p>
            <a:r>
              <a:rPr lang="en-GB" sz="2400" dirty="0" smtClean="0">
                <a:latin typeface="Gill Sans MT" panose="020B0502020104020203" pitchFamily="34" charset="0"/>
              </a:rPr>
              <a:t>The textbook will be available to buy from school, or can be ordered from Amazon and other book stores.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1400" dirty="0" smtClean="0">
                <a:latin typeface="Gill Sans MT" panose="020B0502020104020203" pitchFamily="34" charset="0"/>
                <a:hlinkClick r:id="rId5"/>
              </a:rPr>
              <a:t>https</a:t>
            </a:r>
            <a:r>
              <a:rPr lang="en-GB" sz="1400" dirty="0">
                <a:latin typeface="Gill Sans MT" panose="020B0502020104020203" pitchFamily="34" charset="0"/>
                <a:hlinkClick r:id="rId5"/>
              </a:rPr>
              <a:t>://</a:t>
            </a:r>
            <a:r>
              <a:rPr lang="en-GB" sz="1400" dirty="0" smtClean="0">
                <a:latin typeface="Gill Sans MT" panose="020B0502020104020203" pitchFamily="34" charset="0"/>
                <a:hlinkClick r:id="rId5"/>
              </a:rPr>
              <a:t>www.amazon.co.uk/Edexcel-AS-Level-Biology-ActiveBook/dp/1447991141</a:t>
            </a:r>
            <a:endParaRPr lang="en-GB" sz="1400" dirty="0" smtClean="0">
              <a:latin typeface="Gill Sans MT" panose="020B0502020104020203" pitchFamily="34" charset="0"/>
            </a:endParaRPr>
          </a:p>
          <a:p>
            <a:endParaRPr lang="en-GB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492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Year 12 </a:t>
            </a:r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AS/A level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Biology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92138" y="2584450"/>
            <a:ext cx="779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8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98751"/>
              </p:ext>
            </p:extLst>
          </p:nvPr>
        </p:nvGraphicFramePr>
        <p:xfrm>
          <a:off x="177900" y="2276872"/>
          <a:ext cx="8569325" cy="3893568"/>
        </p:xfrm>
        <a:graphic>
          <a:graphicData uri="http://schemas.openxmlformats.org/drawingml/2006/table">
            <a:tbl>
              <a:tblPr/>
              <a:tblGrid>
                <a:gridCol w="2305868"/>
                <a:gridCol w="1256482"/>
                <a:gridCol w="2486025"/>
                <a:gridCol w="2520950"/>
              </a:tblGrid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Paper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(Topic 1&amp;2)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Core Cellular Biology and Microbiology 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Exam (50%)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Topic 1: Biological molecules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Topic 2: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Cells and viruses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Paper 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(Topic 3&amp;4)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Core Physiology and Ecology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Exam (50%)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Topic 3: Classification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Topic 4: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Gill Sans MT" pitchFamily="34" charset="0"/>
                        </a:rPr>
                        <a:t>Exchange and Transport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42" name="Text Box 37"/>
          <p:cNvSpPr txBox="1">
            <a:spLocks noChangeArrowheads="1"/>
          </p:cNvSpPr>
          <p:nvPr/>
        </p:nvSpPr>
        <p:spPr bwMode="auto">
          <a:xfrm>
            <a:off x="250825" y="836613"/>
            <a:ext cx="8497888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dirty="0">
                <a:solidFill>
                  <a:srgbClr val="990099"/>
                </a:solidFill>
                <a:latin typeface="Gill Sans MT" pitchFamily="34" charset="0"/>
              </a:rPr>
              <a:t>Course </a:t>
            </a:r>
            <a:r>
              <a:rPr lang="en-GB" sz="3600" dirty="0" smtClean="0">
                <a:solidFill>
                  <a:srgbClr val="990099"/>
                </a:solidFill>
                <a:latin typeface="Gill Sans MT" pitchFamily="34" charset="0"/>
              </a:rPr>
              <a:t>Assessment: 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At the end of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Y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ear 12,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you will sit two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exams. Each will be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1 hour 30 minutes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long and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80 </a:t>
            </a:r>
            <a:r>
              <a:rPr lang="en-GB" sz="2000" dirty="0" smtClean="0">
                <a:solidFill>
                  <a:srgbClr val="990099"/>
                </a:solidFill>
                <a:latin typeface="Gill Sans MT" pitchFamily="34" charset="0"/>
              </a:rPr>
              <a:t>marks in total.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57_slid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3D39"/>
      </a:accent1>
      <a:accent2>
        <a:srgbClr val="3C5210"/>
      </a:accent2>
      <a:accent3>
        <a:srgbClr val="FFFFFF"/>
      </a:accent3>
      <a:accent4>
        <a:srgbClr val="000000"/>
      </a:accent4>
      <a:accent5>
        <a:srgbClr val="C0AFAE"/>
      </a:accent5>
      <a:accent6>
        <a:srgbClr val="35490D"/>
      </a:accent6>
      <a:hlink>
        <a:srgbClr val="5E265C"/>
      </a:hlink>
      <a:folHlink>
        <a:srgbClr val="3629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33"/>
      </a:lt1>
      <a:dk2>
        <a:srgbClr val="000000"/>
      </a:dk2>
      <a:lt2>
        <a:srgbClr val="CCCCCC"/>
      </a:lt2>
      <a:accent1>
        <a:srgbClr val="646600"/>
      </a:accent1>
      <a:accent2>
        <a:srgbClr val="00660C"/>
      </a:accent2>
      <a:accent3>
        <a:srgbClr val="CAE2AD"/>
      </a:accent3>
      <a:accent4>
        <a:srgbClr val="000000"/>
      </a:accent4>
      <a:accent5>
        <a:srgbClr val="B8B8AA"/>
      </a:accent5>
      <a:accent6>
        <a:srgbClr val="005C0A"/>
      </a:accent6>
      <a:hlink>
        <a:srgbClr val="365200"/>
      </a:hlink>
      <a:folHlink>
        <a:srgbClr val="1040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163</TotalTime>
  <Words>714</Words>
  <Application>Microsoft Office PowerPoint</Application>
  <PresentationFormat>On-screen Show (4:3)</PresentationFormat>
  <Paragraphs>87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ind_1957_slide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Research Machines plc.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Misbah Arif</dc:creator>
  <cp:lastModifiedBy>Moniza Abbas</cp:lastModifiedBy>
  <cp:revision>19</cp:revision>
  <dcterms:created xsi:type="dcterms:W3CDTF">2010-09-06T15:17:35Z</dcterms:created>
  <dcterms:modified xsi:type="dcterms:W3CDTF">2017-06-20T09:22:34Z</dcterms:modified>
</cp:coreProperties>
</file>