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1" r:id="rId2"/>
    <p:sldId id="285" r:id="rId3"/>
    <p:sldId id="277" r:id="rId4"/>
    <p:sldId id="269" r:id="rId5"/>
    <p:sldId id="270" r:id="rId6"/>
    <p:sldId id="271" r:id="rId7"/>
    <p:sldId id="282" r:id="rId8"/>
    <p:sldId id="283" r:id="rId9"/>
    <p:sldId id="287" r:id="rId10"/>
    <p:sldId id="292" r:id="rId11"/>
    <p:sldId id="295" r:id="rId12"/>
    <p:sldId id="296" r:id="rId13"/>
    <p:sldId id="29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66C3B7-070F-4643-B296-B339B916E993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</dgm:pt>
    <dgm:pt modelId="{9198A61B-AE73-446F-BAA1-C781D42EAB88}">
      <dgm:prSet phldrT="[Text]" custT="1"/>
      <dgm:spPr/>
      <dgm:t>
        <a:bodyPr/>
        <a:lstStyle/>
        <a:p>
          <a:r>
            <a:rPr lang="en-GB" sz="1800" dirty="0" smtClean="0"/>
            <a:t>Upper Class</a:t>
          </a:r>
          <a:endParaRPr lang="en-GB" sz="1800" dirty="0"/>
        </a:p>
      </dgm:t>
    </dgm:pt>
    <dgm:pt modelId="{30DD2A8F-5243-425C-A31C-28378EDC121D}" type="parTrans" cxnId="{51F2722B-EBAA-41E9-A83F-C6DF76F6C310}">
      <dgm:prSet/>
      <dgm:spPr/>
      <dgm:t>
        <a:bodyPr/>
        <a:lstStyle/>
        <a:p>
          <a:endParaRPr lang="en-GB"/>
        </a:p>
      </dgm:t>
    </dgm:pt>
    <dgm:pt modelId="{3A6E9901-75EF-41A7-96BC-E65F2425D907}" type="sibTrans" cxnId="{51F2722B-EBAA-41E9-A83F-C6DF76F6C310}">
      <dgm:prSet/>
      <dgm:spPr/>
      <dgm:t>
        <a:bodyPr/>
        <a:lstStyle/>
        <a:p>
          <a:endParaRPr lang="en-GB"/>
        </a:p>
      </dgm:t>
    </dgm:pt>
    <dgm:pt modelId="{CE68E9DF-487B-4E96-878A-16A8CAEFCE4F}">
      <dgm:prSet phldrT="[Text]" custT="1"/>
      <dgm:spPr/>
      <dgm:t>
        <a:bodyPr/>
        <a:lstStyle/>
        <a:p>
          <a:r>
            <a:rPr lang="en-GB" sz="4800" dirty="0" smtClean="0"/>
            <a:t>Middle Class</a:t>
          </a:r>
          <a:endParaRPr lang="en-GB" sz="4800" dirty="0"/>
        </a:p>
      </dgm:t>
    </dgm:pt>
    <dgm:pt modelId="{52209018-EE21-4EEE-A75E-8CFF6A861DFD}" type="parTrans" cxnId="{BC989F4D-0EB5-4BEC-9999-09F1B8E2A564}">
      <dgm:prSet/>
      <dgm:spPr/>
      <dgm:t>
        <a:bodyPr/>
        <a:lstStyle/>
        <a:p>
          <a:endParaRPr lang="en-GB"/>
        </a:p>
      </dgm:t>
    </dgm:pt>
    <dgm:pt modelId="{88583158-13CD-49E4-8E66-8B4B1E95159F}" type="sibTrans" cxnId="{BC989F4D-0EB5-4BEC-9999-09F1B8E2A564}">
      <dgm:prSet/>
      <dgm:spPr/>
      <dgm:t>
        <a:bodyPr/>
        <a:lstStyle/>
        <a:p>
          <a:endParaRPr lang="en-GB"/>
        </a:p>
      </dgm:t>
    </dgm:pt>
    <dgm:pt modelId="{D4550F1A-F4D5-4D71-9755-AD8E7AC93661}">
      <dgm:prSet phldrT="[Text]" custT="1"/>
      <dgm:spPr/>
      <dgm:t>
        <a:bodyPr/>
        <a:lstStyle/>
        <a:p>
          <a:r>
            <a:rPr lang="en-GB" sz="6000" dirty="0" smtClean="0"/>
            <a:t>Working class</a:t>
          </a:r>
          <a:endParaRPr lang="en-GB" sz="6000" dirty="0"/>
        </a:p>
      </dgm:t>
    </dgm:pt>
    <dgm:pt modelId="{3149E872-1A24-4F39-8EEA-FAF867823520}" type="parTrans" cxnId="{7D6AB7FE-F49B-4AA6-8B8B-41A34FAB61FF}">
      <dgm:prSet/>
      <dgm:spPr/>
      <dgm:t>
        <a:bodyPr/>
        <a:lstStyle/>
        <a:p>
          <a:endParaRPr lang="en-GB"/>
        </a:p>
      </dgm:t>
    </dgm:pt>
    <dgm:pt modelId="{3DF4480C-C775-4076-917C-1C96D61C5E63}" type="sibTrans" cxnId="{7D6AB7FE-F49B-4AA6-8B8B-41A34FAB61FF}">
      <dgm:prSet/>
      <dgm:spPr/>
      <dgm:t>
        <a:bodyPr/>
        <a:lstStyle/>
        <a:p>
          <a:endParaRPr lang="en-GB"/>
        </a:p>
      </dgm:t>
    </dgm:pt>
    <dgm:pt modelId="{30D3D58B-F1A0-4447-BC51-DD540E1BC99A}" type="pres">
      <dgm:prSet presAssocID="{6A66C3B7-070F-4643-B296-B339B916E993}" presName="Name0" presStyleCnt="0">
        <dgm:presLayoutVars>
          <dgm:dir/>
          <dgm:animLvl val="lvl"/>
          <dgm:resizeHandles val="exact"/>
        </dgm:presLayoutVars>
      </dgm:prSet>
      <dgm:spPr/>
    </dgm:pt>
    <dgm:pt modelId="{AEFB84E3-5977-40C4-AA12-EB1E5C570718}" type="pres">
      <dgm:prSet presAssocID="{9198A61B-AE73-446F-BAA1-C781D42EAB88}" presName="Name8" presStyleCnt="0"/>
      <dgm:spPr/>
    </dgm:pt>
    <dgm:pt modelId="{417C097E-E254-4715-A486-BE366A4DD600}" type="pres">
      <dgm:prSet presAssocID="{9198A61B-AE73-446F-BAA1-C781D42EAB88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C2F3B6-B467-4B61-A2DA-0E1D71C37AC2}" type="pres">
      <dgm:prSet presAssocID="{9198A61B-AE73-446F-BAA1-C781D42EAB8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55AD0A-A520-4E45-84D8-2D4ABFD82947}" type="pres">
      <dgm:prSet presAssocID="{CE68E9DF-487B-4E96-878A-16A8CAEFCE4F}" presName="Name8" presStyleCnt="0"/>
      <dgm:spPr/>
    </dgm:pt>
    <dgm:pt modelId="{C3E4297C-719E-45E2-A056-9A04A491B590}" type="pres">
      <dgm:prSet presAssocID="{CE68E9DF-487B-4E96-878A-16A8CAEFCE4F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EA7697-0BAF-44A8-AF1E-E51B1A74B76C}" type="pres">
      <dgm:prSet presAssocID="{CE68E9DF-487B-4E96-878A-16A8CAEFCE4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5DF67B-A5DC-4024-915C-FA9A264CEDC7}" type="pres">
      <dgm:prSet presAssocID="{D4550F1A-F4D5-4D71-9755-AD8E7AC93661}" presName="Name8" presStyleCnt="0"/>
      <dgm:spPr/>
    </dgm:pt>
    <dgm:pt modelId="{240814C3-EB7A-495C-B11F-120A2624E833}" type="pres">
      <dgm:prSet presAssocID="{D4550F1A-F4D5-4D71-9755-AD8E7AC93661}" presName="level" presStyleLbl="node1" presStyleIdx="2" presStyleCnt="3" custLinFactNeighborX="126" custLinFactNeighborY="236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B20116-D4D0-4B4F-9D0C-750CAC572125}" type="pres">
      <dgm:prSet presAssocID="{D4550F1A-F4D5-4D71-9755-AD8E7AC9366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2DBB473-DCD7-4A7C-B652-3FE1C1699728}" type="presOf" srcId="{9198A61B-AE73-446F-BAA1-C781D42EAB88}" destId="{417C097E-E254-4715-A486-BE366A4DD600}" srcOrd="0" destOrd="0" presId="urn:microsoft.com/office/officeart/2005/8/layout/pyramid1"/>
    <dgm:cxn modelId="{51F2722B-EBAA-41E9-A83F-C6DF76F6C310}" srcId="{6A66C3B7-070F-4643-B296-B339B916E993}" destId="{9198A61B-AE73-446F-BAA1-C781D42EAB88}" srcOrd="0" destOrd="0" parTransId="{30DD2A8F-5243-425C-A31C-28378EDC121D}" sibTransId="{3A6E9901-75EF-41A7-96BC-E65F2425D907}"/>
    <dgm:cxn modelId="{D86491D3-B7AC-4C61-84EC-9CC1ED87169C}" type="presOf" srcId="{CE68E9DF-487B-4E96-878A-16A8CAEFCE4F}" destId="{C3E4297C-719E-45E2-A056-9A04A491B590}" srcOrd="0" destOrd="0" presId="urn:microsoft.com/office/officeart/2005/8/layout/pyramid1"/>
    <dgm:cxn modelId="{660A25C8-698A-4C59-AE7D-7B507AF45C03}" type="presOf" srcId="{D4550F1A-F4D5-4D71-9755-AD8E7AC93661}" destId="{B5B20116-D4D0-4B4F-9D0C-750CAC572125}" srcOrd="1" destOrd="0" presId="urn:microsoft.com/office/officeart/2005/8/layout/pyramid1"/>
    <dgm:cxn modelId="{B8FA515F-CD4F-4292-B342-A497CBAE7BD1}" type="presOf" srcId="{9198A61B-AE73-446F-BAA1-C781D42EAB88}" destId="{6BC2F3B6-B467-4B61-A2DA-0E1D71C37AC2}" srcOrd="1" destOrd="0" presId="urn:microsoft.com/office/officeart/2005/8/layout/pyramid1"/>
    <dgm:cxn modelId="{7D6AB7FE-F49B-4AA6-8B8B-41A34FAB61FF}" srcId="{6A66C3B7-070F-4643-B296-B339B916E993}" destId="{D4550F1A-F4D5-4D71-9755-AD8E7AC93661}" srcOrd="2" destOrd="0" parTransId="{3149E872-1A24-4F39-8EEA-FAF867823520}" sibTransId="{3DF4480C-C775-4076-917C-1C96D61C5E63}"/>
    <dgm:cxn modelId="{D257A4D3-205F-4B9F-B38C-3FE06D594CDE}" type="presOf" srcId="{6A66C3B7-070F-4643-B296-B339B916E993}" destId="{30D3D58B-F1A0-4447-BC51-DD540E1BC99A}" srcOrd="0" destOrd="0" presId="urn:microsoft.com/office/officeart/2005/8/layout/pyramid1"/>
    <dgm:cxn modelId="{6D236141-0F35-4097-AFF6-45FD3B3D765C}" type="presOf" srcId="{D4550F1A-F4D5-4D71-9755-AD8E7AC93661}" destId="{240814C3-EB7A-495C-B11F-120A2624E833}" srcOrd="0" destOrd="0" presId="urn:microsoft.com/office/officeart/2005/8/layout/pyramid1"/>
    <dgm:cxn modelId="{57BA77CC-1FB7-4B9D-866A-57FFE58ED74F}" type="presOf" srcId="{CE68E9DF-487B-4E96-878A-16A8CAEFCE4F}" destId="{A1EA7697-0BAF-44A8-AF1E-E51B1A74B76C}" srcOrd="1" destOrd="0" presId="urn:microsoft.com/office/officeart/2005/8/layout/pyramid1"/>
    <dgm:cxn modelId="{BC989F4D-0EB5-4BEC-9999-09F1B8E2A564}" srcId="{6A66C3B7-070F-4643-B296-B339B916E993}" destId="{CE68E9DF-487B-4E96-878A-16A8CAEFCE4F}" srcOrd="1" destOrd="0" parTransId="{52209018-EE21-4EEE-A75E-8CFF6A861DFD}" sibTransId="{88583158-13CD-49E4-8E66-8B4B1E95159F}"/>
    <dgm:cxn modelId="{117BC427-4A46-44AF-8705-154075E6F536}" type="presParOf" srcId="{30D3D58B-F1A0-4447-BC51-DD540E1BC99A}" destId="{AEFB84E3-5977-40C4-AA12-EB1E5C570718}" srcOrd="0" destOrd="0" presId="urn:microsoft.com/office/officeart/2005/8/layout/pyramid1"/>
    <dgm:cxn modelId="{39B263D9-0B09-4A9A-A1C7-25AB183C8291}" type="presParOf" srcId="{AEFB84E3-5977-40C4-AA12-EB1E5C570718}" destId="{417C097E-E254-4715-A486-BE366A4DD600}" srcOrd="0" destOrd="0" presId="urn:microsoft.com/office/officeart/2005/8/layout/pyramid1"/>
    <dgm:cxn modelId="{E755CD8A-FB26-41C1-B49E-D4C7F81BEEC7}" type="presParOf" srcId="{AEFB84E3-5977-40C4-AA12-EB1E5C570718}" destId="{6BC2F3B6-B467-4B61-A2DA-0E1D71C37AC2}" srcOrd="1" destOrd="0" presId="urn:microsoft.com/office/officeart/2005/8/layout/pyramid1"/>
    <dgm:cxn modelId="{452DC413-6CE4-4D9B-B03A-C3AA47170993}" type="presParOf" srcId="{30D3D58B-F1A0-4447-BC51-DD540E1BC99A}" destId="{1855AD0A-A520-4E45-84D8-2D4ABFD82947}" srcOrd="1" destOrd="0" presId="urn:microsoft.com/office/officeart/2005/8/layout/pyramid1"/>
    <dgm:cxn modelId="{085E0C9F-5E44-4770-9CEE-D1CDD581E501}" type="presParOf" srcId="{1855AD0A-A520-4E45-84D8-2D4ABFD82947}" destId="{C3E4297C-719E-45E2-A056-9A04A491B590}" srcOrd="0" destOrd="0" presId="urn:microsoft.com/office/officeart/2005/8/layout/pyramid1"/>
    <dgm:cxn modelId="{4EBB3B32-907B-4A72-8E46-A8A212D90508}" type="presParOf" srcId="{1855AD0A-A520-4E45-84D8-2D4ABFD82947}" destId="{A1EA7697-0BAF-44A8-AF1E-E51B1A74B76C}" srcOrd="1" destOrd="0" presId="urn:microsoft.com/office/officeart/2005/8/layout/pyramid1"/>
    <dgm:cxn modelId="{F793A015-8476-4F8B-B2F1-84BCEAEA2072}" type="presParOf" srcId="{30D3D58B-F1A0-4447-BC51-DD540E1BC99A}" destId="{645DF67B-A5DC-4024-915C-FA9A264CEDC7}" srcOrd="2" destOrd="0" presId="urn:microsoft.com/office/officeart/2005/8/layout/pyramid1"/>
    <dgm:cxn modelId="{23E45C7B-A487-4FE0-AB23-2849226C4514}" type="presParOf" srcId="{645DF67B-A5DC-4024-915C-FA9A264CEDC7}" destId="{240814C3-EB7A-495C-B11F-120A2624E833}" srcOrd="0" destOrd="0" presId="urn:microsoft.com/office/officeart/2005/8/layout/pyramid1"/>
    <dgm:cxn modelId="{E442401E-60FB-4846-BA47-100C32229562}" type="presParOf" srcId="{645DF67B-A5DC-4024-915C-FA9A264CEDC7}" destId="{B5B20116-D4D0-4B4F-9D0C-750CAC57212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C097E-E254-4715-A486-BE366A4DD600}">
      <dsp:nvSpPr>
        <dsp:cNvPr id="0" name=""/>
        <dsp:cNvSpPr/>
      </dsp:nvSpPr>
      <dsp:spPr>
        <a:xfrm>
          <a:off x="2475722" y="0"/>
          <a:ext cx="2475722" cy="1403110"/>
        </a:xfrm>
        <a:prstGeom prst="trapezoid">
          <a:avLst>
            <a:gd name="adj" fmla="val 8822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Upper Class</a:t>
          </a:r>
          <a:endParaRPr lang="en-GB" sz="1800" kern="1200" dirty="0"/>
        </a:p>
      </dsp:txBody>
      <dsp:txXfrm>
        <a:off x="2475722" y="0"/>
        <a:ext cx="2475722" cy="1403110"/>
      </dsp:txXfrm>
    </dsp:sp>
    <dsp:sp modelId="{C3E4297C-719E-45E2-A056-9A04A491B590}">
      <dsp:nvSpPr>
        <dsp:cNvPr id="0" name=""/>
        <dsp:cNvSpPr/>
      </dsp:nvSpPr>
      <dsp:spPr>
        <a:xfrm>
          <a:off x="1237861" y="1403110"/>
          <a:ext cx="4951445" cy="1403110"/>
        </a:xfrm>
        <a:prstGeom prst="trapezoid">
          <a:avLst>
            <a:gd name="adj" fmla="val 88223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kern="1200" dirty="0" smtClean="0"/>
            <a:t>Middle Class</a:t>
          </a:r>
          <a:endParaRPr lang="en-GB" sz="4800" kern="1200" dirty="0"/>
        </a:p>
      </dsp:txBody>
      <dsp:txXfrm>
        <a:off x="2104364" y="1403110"/>
        <a:ext cx="3218439" cy="1403110"/>
      </dsp:txXfrm>
    </dsp:sp>
    <dsp:sp modelId="{240814C3-EB7A-495C-B11F-120A2624E833}">
      <dsp:nvSpPr>
        <dsp:cNvPr id="0" name=""/>
        <dsp:cNvSpPr/>
      </dsp:nvSpPr>
      <dsp:spPr>
        <a:xfrm>
          <a:off x="0" y="2806220"/>
          <a:ext cx="7427167" cy="1403110"/>
        </a:xfrm>
        <a:prstGeom prst="trapezoid">
          <a:avLst>
            <a:gd name="adj" fmla="val 88223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0" kern="1200" dirty="0" smtClean="0"/>
            <a:t>Working class</a:t>
          </a:r>
          <a:endParaRPr lang="en-GB" sz="6000" kern="1200" dirty="0"/>
        </a:p>
      </dsp:txBody>
      <dsp:txXfrm>
        <a:off x="1299754" y="2806220"/>
        <a:ext cx="4827659" cy="1403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A54AF-E415-4301-AD05-88B71FD5A655}" type="datetimeFigureOut">
              <a:rPr lang="en-GB" smtClean="0"/>
              <a:t>14/07/2016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36C6F-2C7A-4921-BACA-D4514F517F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857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D0D-22B6-49D1-B566-BC21C61C3501}" type="datetimeFigureOut">
              <a:rPr lang="en-GB" smtClean="0"/>
              <a:t>14/07/2016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2226-6D78-47F3-92D8-E53F73BEA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45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D0D-22B6-49D1-B566-BC21C61C3501}" type="datetimeFigureOut">
              <a:rPr lang="en-GB" smtClean="0"/>
              <a:t>14/07/2016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2226-6D78-47F3-92D8-E53F73BEA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704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D0D-22B6-49D1-B566-BC21C61C3501}" type="datetimeFigureOut">
              <a:rPr lang="en-GB" smtClean="0"/>
              <a:t>14/07/2016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2226-6D78-47F3-92D8-E53F73BEA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568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D0D-22B6-49D1-B566-BC21C61C3501}" type="datetimeFigureOut">
              <a:rPr lang="en-GB" smtClean="0"/>
              <a:t>14/07/2016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2226-6D78-47F3-92D8-E53F73BEA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932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D0D-22B6-49D1-B566-BC21C61C3501}" type="datetimeFigureOut">
              <a:rPr lang="en-GB" smtClean="0"/>
              <a:t>14/07/2016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2226-6D78-47F3-92D8-E53F73BEA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35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D0D-22B6-49D1-B566-BC21C61C3501}" type="datetimeFigureOut">
              <a:rPr lang="en-GB" smtClean="0"/>
              <a:t>14/07/2016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2226-6D78-47F3-92D8-E53F73BEA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827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D0D-22B6-49D1-B566-BC21C61C3501}" type="datetimeFigureOut">
              <a:rPr lang="en-GB" smtClean="0"/>
              <a:t>14/07/2016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2226-6D78-47F3-92D8-E53F73BEA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178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D0D-22B6-49D1-B566-BC21C61C3501}" type="datetimeFigureOut">
              <a:rPr lang="en-GB" smtClean="0"/>
              <a:t>14/07/2016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2226-6D78-47F3-92D8-E53F73BEA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43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D0D-22B6-49D1-B566-BC21C61C3501}" type="datetimeFigureOut">
              <a:rPr lang="en-GB" smtClean="0"/>
              <a:t>14/07/2016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2226-6D78-47F3-92D8-E53F73BEA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14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D0D-22B6-49D1-B566-BC21C61C3501}" type="datetimeFigureOut">
              <a:rPr lang="en-GB" smtClean="0"/>
              <a:t>14/07/2016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2226-6D78-47F3-92D8-E53F73BEA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14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D0D-22B6-49D1-B566-BC21C61C3501}" type="datetimeFigureOut">
              <a:rPr lang="en-GB" smtClean="0"/>
              <a:t>14/07/2016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2226-6D78-47F3-92D8-E53F73BEA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248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5AD0D-22B6-49D1-B566-BC21C61C3501}" type="datetimeFigureOut">
              <a:rPr lang="en-GB" smtClean="0"/>
              <a:t>14/07/2016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92226-6D78-47F3-92D8-E53F73BEA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85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rxiU826ysk#t=1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You will be given a key words assessment during the first week </a:t>
            </a:r>
          </a:p>
          <a:p>
            <a:endParaRPr lang="en-GB" sz="4400" dirty="0"/>
          </a:p>
          <a:p>
            <a:r>
              <a:rPr lang="en-GB" sz="4400" dirty="0" smtClean="0"/>
              <a:t>This mark will count towards DP1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0188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Status quo </a:t>
            </a:r>
            <a:endParaRPr lang="en-GB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86985"/>
            <a:ext cx="5050904" cy="4525963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Some people are not happy with others being able to </a:t>
            </a:r>
            <a:r>
              <a:rPr lang="en-GB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achieve status. </a:t>
            </a:r>
          </a:p>
          <a:p>
            <a:endParaRPr lang="en-GB" dirty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There prefer to see people or a situation remain in the same. 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60848"/>
            <a:ext cx="3722162" cy="403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69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Social stratification </a:t>
            </a:r>
            <a:r>
              <a:rPr lang="en-GB" dirty="0" smtClean="0">
                <a:latin typeface="Calibri" panose="020F0502020204030204" pitchFamily="34" charset="0"/>
              </a:rPr>
              <a:t>is 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</a:rPr>
              <a:t>T</a:t>
            </a:r>
            <a:r>
              <a:rPr lang="en-GB" dirty="0" smtClean="0">
                <a:latin typeface="Calibri" panose="020F0502020204030204" pitchFamily="34" charset="0"/>
              </a:rPr>
              <a:t>he idea that societies are divided into </a:t>
            </a:r>
            <a:r>
              <a:rPr lang="en-GB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hierarchies.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alibri" panose="020F0502020204030204" pitchFamily="34" charset="0"/>
              </a:rPr>
              <a:t>They are made of </a:t>
            </a:r>
            <a:r>
              <a:rPr lang="en-GB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‘strata’ </a:t>
            </a:r>
            <a:r>
              <a:rPr lang="en-GB" dirty="0" smtClean="0">
                <a:latin typeface="Calibri" panose="020F0502020204030204" pitchFamily="34" charset="0"/>
              </a:rPr>
              <a:t>or layers.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alibri" panose="020F0502020204030204" pitchFamily="34" charset="0"/>
              </a:rPr>
              <a:t>Each layer is </a:t>
            </a:r>
            <a:r>
              <a:rPr lang="en-GB" b="1" dirty="0" smtClean="0">
                <a:latin typeface="Calibri" panose="020F0502020204030204" pitchFamily="34" charset="0"/>
              </a:rPr>
              <a:t>unequally ranked </a:t>
            </a:r>
            <a:r>
              <a:rPr lang="en-GB" dirty="0" smtClean="0">
                <a:latin typeface="Calibri" panose="020F0502020204030204" pitchFamily="34" charset="0"/>
              </a:rPr>
              <a:t>upon the other.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7030A0"/>
                </a:solidFill>
                <a:latin typeface="Calibri" panose="020F0502020204030204" pitchFamily="34" charset="0"/>
              </a:rPr>
              <a:t>Social stratification </a:t>
            </a:r>
            <a:r>
              <a:rPr lang="en-GB" dirty="0">
                <a:latin typeface="Calibri" panose="020F0502020204030204" pitchFamily="34" charset="0"/>
              </a:rPr>
              <a:t>is inequality between groups in society. 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305963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90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Calibri" panose="020F0502020204030204" pitchFamily="34" charset="0"/>
              </a:rPr>
              <a:t>Social stratification- </a:t>
            </a:r>
            <a:r>
              <a:rPr lang="en-GB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Social class</a:t>
            </a:r>
            <a:endParaRPr lang="en-GB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16343"/>
              </p:ext>
            </p:extLst>
          </p:nvPr>
        </p:nvGraphicFramePr>
        <p:xfrm>
          <a:off x="1259632" y="1916832"/>
          <a:ext cx="7427168" cy="420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0" y="1988840"/>
            <a:ext cx="3189810" cy="164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1268760"/>
            <a:ext cx="9334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53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Life chances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alibri" panose="020F0502020204030204" pitchFamily="34" charset="0"/>
              </a:rPr>
              <a:t>The </a:t>
            </a:r>
            <a:r>
              <a:rPr lang="en-US" sz="2800" dirty="0">
                <a:latin typeface="Calibri" panose="020F0502020204030204" pitchFamily="34" charset="0"/>
              </a:rPr>
              <a:t>chances that sections of society have of achieving the ‘things’ which are valued by their society</a:t>
            </a:r>
            <a:r>
              <a:rPr lang="en-US" sz="2800" dirty="0" smtClean="0">
                <a:latin typeface="Calibri" panose="020F0502020204030204" pitchFamily="34" charset="0"/>
              </a:rPr>
              <a:t>.</a:t>
            </a:r>
            <a:endParaRPr lang="en-GB" sz="2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2800" dirty="0">
              <a:latin typeface="Calibri" panose="020F050202020403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482" y="1862826"/>
            <a:ext cx="5710518" cy="428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30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Terms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www.youtube.com/watch?v=4rxiU826ysk#t=16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4786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Culture 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572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All those things which are learned and shared by a society or group of people and passed on through generations.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Culture includes customs, traditions, language skills, knowledge, beliefs, </a:t>
            </a:r>
            <a:r>
              <a:rPr lang="en-GB" b="1" dirty="0" smtClean="0">
                <a:solidFill>
                  <a:srgbClr val="7030A0"/>
                </a:solidFill>
              </a:rPr>
              <a:t>norms and values 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036" y="4290814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28575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536" y="3957439"/>
            <a:ext cx="2857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58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Socialisation</a:t>
            </a:r>
            <a:r>
              <a:rPr lang="en-GB" dirty="0" smtClean="0">
                <a:latin typeface="Calibri" panose="020F0502020204030204" pitchFamily="34" charset="0"/>
              </a:rPr>
              <a:t> is…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The process of learning </a:t>
            </a:r>
            <a:r>
              <a:rPr lang="en-GB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culture </a:t>
            </a:r>
          </a:p>
          <a:p>
            <a:endParaRPr lang="en-GB" dirty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We learn things for us to become accepted as member of society </a:t>
            </a:r>
          </a:p>
          <a:p>
            <a:endParaRPr lang="en-GB" dirty="0">
              <a:latin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</a:rPr>
              <a:t>S</a:t>
            </a:r>
            <a:r>
              <a:rPr lang="en-GB" dirty="0" smtClean="0">
                <a:latin typeface="Calibri" panose="020F0502020204030204" pitchFamily="34" charset="0"/>
              </a:rPr>
              <a:t>ocially acceptable behaviour</a:t>
            </a:r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03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Primary socialisation </a:t>
            </a:r>
            <a:r>
              <a:rPr lang="en-GB" dirty="0" smtClean="0">
                <a:latin typeface="Calibri" panose="020F0502020204030204" pitchFamily="34" charset="0"/>
              </a:rPr>
              <a:t>takes place in…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933143"/>
            <a:ext cx="6021526" cy="376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64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Secondary socialisation </a:t>
            </a:r>
            <a:r>
              <a:rPr lang="en-GB" sz="3600" dirty="0" smtClean="0">
                <a:latin typeface="Calibri" panose="020F0502020204030204" pitchFamily="34" charset="0"/>
              </a:rPr>
              <a:t>takes place in…</a:t>
            </a:r>
            <a:endParaRPr lang="en-GB" sz="3600" dirty="0">
              <a:latin typeface="Calibri" panose="020F05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44" y="1556792"/>
            <a:ext cx="28575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24944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356" y="1268760"/>
            <a:ext cx="28098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40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224136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Norms 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None/>
              <a:defRPr/>
            </a:pPr>
            <a:r>
              <a:rPr lang="en-GB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Implicit </a:t>
            </a:r>
            <a:r>
              <a:rPr lang="en-GB" kern="0" dirty="0">
                <a:solidFill>
                  <a:srgbClr val="000000"/>
                </a:solidFill>
                <a:latin typeface="Calibri" panose="020F0502020204030204" pitchFamily="34" charset="0"/>
              </a:rPr>
              <a:t>(unspoken) and explicit </a:t>
            </a:r>
            <a:r>
              <a:rPr lang="en-GB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GB" kern="0" dirty="0">
                <a:solidFill>
                  <a:srgbClr val="000000"/>
                </a:solidFill>
                <a:latin typeface="Calibri" panose="020F0502020204030204" pitchFamily="34" charset="0"/>
              </a:rPr>
              <a:t>spoken/ known) rules about what is </a:t>
            </a:r>
            <a:r>
              <a:rPr lang="en-GB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acceptable </a:t>
            </a:r>
            <a:r>
              <a:rPr lang="en-GB" kern="0" dirty="0">
                <a:solidFill>
                  <a:srgbClr val="000000"/>
                </a:solidFill>
                <a:latin typeface="Calibri" panose="020F0502020204030204" pitchFamily="34" charset="0"/>
              </a:rPr>
              <a:t>and unacceptable </a:t>
            </a:r>
            <a:r>
              <a:rPr lang="en-GB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behaviour</a:t>
            </a:r>
          </a:p>
          <a:p>
            <a:pPr lvl="0" fontAlgn="base">
              <a:spcAft>
                <a:spcPct val="0"/>
              </a:spcAft>
              <a:buNone/>
              <a:defRPr/>
            </a:pPr>
            <a:endParaRPr lang="en-GB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26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  <a:latin typeface="Calibri" panose="020F0502020204030204" pitchFamily="34" charset="0"/>
              </a:rPr>
              <a:t>Values</a:t>
            </a:r>
            <a:endParaRPr lang="en-GB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98976" cy="4525963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G</a:t>
            </a:r>
            <a:r>
              <a:rPr lang="en-GB" sz="2800" dirty="0" smtClean="0">
                <a:latin typeface="Calibri" panose="020F0502020204030204" pitchFamily="34" charset="0"/>
              </a:rPr>
              <a:t>eneral </a:t>
            </a:r>
            <a:r>
              <a:rPr lang="en-GB" sz="2800" dirty="0" smtClean="0">
                <a:latin typeface="Calibri" panose="020F0502020204030204" pitchFamily="34" charset="0"/>
              </a:rPr>
              <a:t>principles, personal beliefs or </a:t>
            </a:r>
            <a:r>
              <a:rPr lang="en-GB" sz="2800" dirty="0" smtClean="0">
                <a:latin typeface="Calibri" panose="020F0502020204030204" pitchFamily="34" charset="0"/>
              </a:rPr>
              <a:t>goals</a:t>
            </a:r>
          </a:p>
          <a:p>
            <a:endParaRPr lang="en-GB" sz="2800" dirty="0" smtClean="0">
              <a:latin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</a:rPr>
              <a:t>They tell us what we should aim for</a:t>
            </a:r>
          </a:p>
          <a:p>
            <a:pPr marL="0" indent="0">
              <a:buNone/>
            </a:pPr>
            <a:endParaRPr lang="en-GB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2800" dirty="0"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13487"/>
            <a:ext cx="2668318" cy="198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79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Status</a:t>
            </a:r>
            <a:r>
              <a:rPr lang="en-GB" dirty="0" smtClean="0">
                <a:latin typeface="Calibri" panose="020F0502020204030204" pitchFamily="34" charset="0"/>
              </a:rPr>
              <a:t> is…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1954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Your position in society</a:t>
            </a:r>
          </a:p>
          <a:p>
            <a:endParaRPr lang="en-GB" dirty="0" smtClean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Statuses can be</a:t>
            </a:r>
            <a:r>
              <a:rPr lang="en-GB" b="1" dirty="0" smtClean="0">
                <a:latin typeface="Calibri" panose="020F0502020204030204" pitchFamily="34" charset="0"/>
              </a:rPr>
              <a:t>: </a:t>
            </a:r>
          </a:p>
          <a:p>
            <a:endParaRPr lang="en-GB" b="1" dirty="0">
              <a:latin typeface="Calibri" panose="020F0502020204030204" pitchFamily="34" charset="0"/>
            </a:endParaRPr>
          </a:p>
          <a:p>
            <a:pPr lvl="1"/>
            <a:r>
              <a:rPr lang="en-GB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Ascribed: </a:t>
            </a:r>
            <a:r>
              <a:rPr lang="en-GB" dirty="0" smtClean="0">
                <a:latin typeface="Calibri" panose="020F0502020204030204" pitchFamily="34" charset="0"/>
              </a:rPr>
              <a:t>based on fixed characteristics we are born with. </a:t>
            </a:r>
          </a:p>
          <a:p>
            <a:pPr lvl="1"/>
            <a:endParaRPr lang="en-GB" b="1" dirty="0">
              <a:latin typeface="Calibri" panose="020F0502020204030204" pitchFamily="34" charset="0"/>
            </a:endParaRPr>
          </a:p>
          <a:p>
            <a:pPr lvl="1"/>
            <a:r>
              <a:rPr lang="en-GB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Achieved: </a:t>
            </a:r>
            <a:r>
              <a:rPr lang="en-GB" dirty="0" smtClean="0">
                <a:latin typeface="Calibri" panose="020F0502020204030204" pitchFamily="34" charset="0"/>
              </a:rPr>
              <a:t>through efforts and success. </a:t>
            </a:r>
          </a:p>
          <a:p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54" y="2127813"/>
            <a:ext cx="3876180" cy="259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0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263</Words>
  <Application>Microsoft Office PowerPoint</Application>
  <PresentationFormat>On-screen Show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Note:</vt:lpstr>
      <vt:lpstr>Key Terms </vt:lpstr>
      <vt:lpstr>Culture </vt:lpstr>
      <vt:lpstr>Socialisation is…</vt:lpstr>
      <vt:lpstr>Primary socialisation takes place in…</vt:lpstr>
      <vt:lpstr>Secondary socialisation takes place in…</vt:lpstr>
      <vt:lpstr>Norms </vt:lpstr>
      <vt:lpstr>Values</vt:lpstr>
      <vt:lpstr>Status is…</vt:lpstr>
      <vt:lpstr>Status quo </vt:lpstr>
      <vt:lpstr>Social stratification is </vt:lpstr>
      <vt:lpstr>Social stratification- Social class</vt:lpstr>
      <vt:lpstr>Life chances</vt:lpstr>
    </vt:vector>
  </TitlesOfParts>
  <Company>Brentford School for Girls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Seun Ogunfidodo</dc:creator>
  <cp:lastModifiedBy>Seun Ogunfidodo</cp:lastModifiedBy>
  <cp:revision>24</cp:revision>
  <dcterms:created xsi:type="dcterms:W3CDTF">2013-08-15T11:20:41Z</dcterms:created>
  <dcterms:modified xsi:type="dcterms:W3CDTF">2016-07-14T11:37:51Z</dcterms:modified>
</cp:coreProperties>
</file>